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 id="2147483678" r:id="rId2"/>
    <p:sldMasterId id="2147483682" r:id="rId3"/>
  </p:sldMasterIdLst>
  <p:notesMasterIdLst>
    <p:notesMasterId r:id="rId43"/>
  </p:notesMasterIdLst>
  <p:handoutMasterIdLst>
    <p:handoutMasterId r:id="rId44"/>
  </p:handoutMasterIdLst>
  <p:sldIdLst>
    <p:sldId id="351" r:id="rId4"/>
    <p:sldId id="342" r:id="rId5"/>
    <p:sldId id="421" r:id="rId6"/>
    <p:sldId id="353" r:id="rId7"/>
    <p:sldId id="405" r:id="rId8"/>
    <p:sldId id="406" r:id="rId9"/>
    <p:sldId id="407" r:id="rId10"/>
    <p:sldId id="408" r:id="rId11"/>
    <p:sldId id="409" r:id="rId12"/>
    <p:sldId id="360" r:id="rId13"/>
    <p:sldId id="368" r:id="rId14"/>
    <p:sldId id="369" r:id="rId15"/>
    <p:sldId id="376" r:id="rId16"/>
    <p:sldId id="371" r:id="rId17"/>
    <p:sldId id="372" r:id="rId18"/>
    <p:sldId id="373" r:id="rId19"/>
    <p:sldId id="359" r:id="rId20"/>
    <p:sldId id="375" r:id="rId21"/>
    <p:sldId id="378" r:id="rId22"/>
    <p:sldId id="355" r:id="rId23"/>
    <p:sldId id="413" r:id="rId24"/>
    <p:sldId id="414" r:id="rId25"/>
    <p:sldId id="385" r:id="rId26"/>
    <p:sldId id="412" r:id="rId27"/>
    <p:sldId id="415" r:id="rId28"/>
    <p:sldId id="416" r:id="rId29"/>
    <p:sldId id="356" r:id="rId30"/>
    <p:sldId id="417" r:id="rId31"/>
    <p:sldId id="419" r:id="rId32"/>
    <p:sldId id="418" r:id="rId33"/>
    <p:sldId id="420" r:id="rId34"/>
    <p:sldId id="357" r:id="rId35"/>
    <p:sldId id="387" r:id="rId36"/>
    <p:sldId id="389" r:id="rId37"/>
    <p:sldId id="390" r:id="rId38"/>
    <p:sldId id="391" r:id="rId39"/>
    <p:sldId id="392" r:id="rId40"/>
    <p:sldId id="358" r:id="rId41"/>
    <p:sldId id="350" r:id="rId42"/>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AEB"/>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37"/>
    <p:restoredTop sz="77483" autoAdjust="0"/>
  </p:normalViewPr>
  <p:slideViewPr>
    <p:cSldViewPr snapToGrid="0" snapToObjects="1">
      <p:cViewPr varScale="1">
        <p:scale>
          <a:sx n="58" d="100"/>
          <a:sy n="58" d="100"/>
        </p:scale>
        <p:origin x="988" y="5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13" d="100"/>
          <a:sy n="113" d="100"/>
        </p:scale>
        <p:origin x="524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982FA74-1866-8548-BF17-D65CEF70A0C5}"/>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98993BB-6969-7A40-A0F7-290471123F18}"/>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3519CFF-BE8F-EA49-915C-0CC56A1B0F2F}" type="datetimeFigureOut">
              <a:rPr lang="en-US" smtClean="0"/>
              <a:t>9/3/2024</a:t>
            </a:fld>
            <a:endParaRPr lang="en-US"/>
          </a:p>
        </p:txBody>
      </p:sp>
      <p:sp>
        <p:nvSpPr>
          <p:cNvPr id="4" name="Footer Placeholder 3">
            <a:extLst>
              <a:ext uri="{FF2B5EF4-FFF2-40B4-BE49-F238E27FC236}">
                <a16:creationId xmlns:a16="http://schemas.microsoft.com/office/drawing/2014/main" id="{46D5158B-8460-1E4E-A5F2-44ED31A778AF}"/>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4B85D6A-44FC-1747-8D5A-9690DD03E5B1}"/>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C95F142D-CD5E-3347-8BDE-044378E5194A}" type="slidenum">
              <a:rPr lang="en-US" smtClean="0"/>
              <a:t>‹#›</a:t>
            </a:fld>
            <a:endParaRPr lang="en-US"/>
          </a:p>
        </p:txBody>
      </p:sp>
    </p:spTree>
    <p:extLst>
      <p:ext uri="{BB962C8B-B14F-4D97-AF65-F5344CB8AC3E}">
        <p14:creationId xmlns:p14="http://schemas.microsoft.com/office/powerpoint/2010/main" val="3810531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0FD0D539-60D7-B641-A5CC-CDC46758A6CF}" type="datetimeFigureOut">
              <a:rPr lang="en-US" smtClean="0"/>
              <a:t>9/3/2024</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20C2A22-CC90-0C46-AF30-D1E9E4E0560F}" type="slidenum">
              <a:rPr lang="en-US" smtClean="0"/>
              <a:t>‹#›</a:t>
            </a:fld>
            <a:endParaRPr lang="en-US"/>
          </a:p>
        </p:txBody>
      </p:sp>
    </p:spTree>
    <p:extLst>
      <p:ext uri="{BB962C8B-B14F-4D97-AF65-F5344CB8AC3E}">
        <p14:creationId xmlns:p14="http://schemas.microsoft.com/office/powerpoint/2010/main" val="3600794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6</a:t>
            </a:fld>
            <a:endParaRPr lang="en-US"/>
          </a:p>
        </p:txBody>
      </p:sp>
    </p:spTree>
    <p:extLst>
      <p:ext uri="{BB962C8B-B14F-4D97-AF65-F5344CB8AC3E}">
        <p14:creationId xmlns:p14="http://schemas.microsoft.com/office/powerpoint/2010/main" val="44622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18</a:t>
            </a:fld>
            <a:endParaRPr lang="en-US"/>
          </a:p>
        </p:txBody>
      </p:sp>
    </p:spTree>
    <p:extLst>
      <p:ext uri="{BB962C8B-B14F-4D97-AF65-F5344CB8AC3E}">
        <p14:creationId xmlns:p14="http://schemas.microsoft.com/office/powerpoint/2010/main" val="2002481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a:t>
            </a:r>
            <a:r>
              <a:rPr lang="en-GB" baseline="0" dirty="0"/>
              <a:t> quantity of DNA doubles for each PCR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will use 35 cycles of DNA. Assuming that there was 1 molecule of double-stranded DNA at the start, after 35 cycle there will be over 34 billion copies of double-stranded DNA.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So PCR is a very effective copier!</a:t>
            </a: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19</a:t>
            </a:fld>
            <a:endParaRPr lang="en-US"/>
          </a:p>
        </p:txBody>
      </p:sp>
    </p:spTree>
    <p:extLst>
      <p:ext uri="{BB962C8B-B14F-4D97-AF65-F5344CB8AC3E}">
        <p14:creationId xmlns:p14="http://schemas.microsoft.com/office/powerpoint/2010/main" val="1201334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21</a:t>
            </a:fld>
            <a:endParaRPr lang="en-US"/>
          </a:p>
        </p:txBody>
      </p:sp>
    </p:spTree>
    <p:extLst>
      <p:ext uri="{BB962C8B-B14F-4D97-AF65-F5344CB8AC3E}">
        <p14:creationId xmlns:p14="http://schemas.microsoft.com/office/powerpoint/2010/main" val="2892322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22</a:t>
            </a:fld>
            <a:endParaRPr lang="en-US"/>
          </a:p>
        </p:txBody>
      </p:sp>
    </p:spTree>
    <p:extLst>
      <p:ext uri="{BB962C8B-B14F-4D97-AF65-F5344CB8AC3E}">
        <p14:creationId xmlns:p14="http://schemas.microsoft.com/office/powerpoint/2010/main" val="42921675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Image </a:t>
            </a:r>
            <a:r>
              <a:rPr lang="en-GB" baseline="0" dirty="0" smtClean="0"/>
              <a:t>relates </a:t>
            </a:r>
            <a:r>
              <a:rPr lang="en-GB" baseline="0" dirty="0"/>
              <a:t>to A level knowledge needed on the structure of the mitochondria and complexes involved in the ETC</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23</a:t>
            </a:fld>
            <a:endParaRPr lang="en-US"/>
          </a:p>
        </p:txBody>
      </p:sp>
    </p:spTree>
    <p:extLst>
      <p:ext uri="{BB962C8B-B14F-4D97-AF65-F5344CB8AC3E}">
        <p14:creationId xmlns:p14="http://schemas.microsoft.com/office/powerpoint/2010/main" val="3796350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Kb = kilo bases (thousands of base pairs)</a:t>
            </a:r>
          </a:p>
        </p:txBody>
      </p:sp>
      <p:sp>
        <p:nvSpPr>
          <p:cNvPr id="4" name="Slide Number Placeholder 3"/>
          <p:cNvSpPr>
            <a:spLocks noGrp="1"/>
          </p:cNvSpPr>
          <p:nvPr>
            <p:ph type="sldNum" sz="quarter" idx="10"/>
          </p:nvPr>
        </p:nvSpPr>
        <p:spPr/>
        <p:txBody>
          <a:bodyPr/>
          <a:lstStyle/>
          <a:p>
            <a:fld id="{D20C2A22-CC90-0C46-AF30-D1E9E4E0560F}" type="slidenum">
              <a:rPr lang="en-US" smtClean="0"/>
              <a:t>24</a:t>
            </a:fld>
            <a:endParaRPr lang="en-US"/>
          </a:p>
        </p:txBody>
      </p:sp>
    </p:spTree>
    <p:extLst>
      <p:ext uri="{BB962C8B-B14F-4D97-AF65-F5344CB8AC3E}">
        <p14:creationId xmlns:p14="http://schemas.microsoft.com/office/powerpoint/2010/main" val="2279008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NOTE</a:t>
            </a:r>
            <a:r>
              <a:rPr lang="en-US" b="1" dirty="0"/>
              <a:t>: this diagram is NOT to scale!</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The ends of</a:t>
            </a:r>
            <a:r>
              <a:rPr lang="en-US" baseline="0" dirty="0"/>
              <a:t> the strands that make up the DNA molecule are given names relating to whether they finish with the phosphate group attached to carbon 5 of the deoxyribose sugar (the 5’ end) or whether they finish with the place where a phosphodiester bond would form with carbon 3 of the deoxyribose sugar. This helps us to tell which way round the DNA molecule is.</a:t>
            </a:r>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25</a:t>
            </a:fld>
            <a:endParaRPr lang="en-US"/>
          </a:p>
        </p:txBody>
      </p:sp>
    </p:spTree>
    <p:extLst>
      <p:ext uri="{BB962C8B-B14F-4D97-AF65-F5344CB8AC3E}">
        <p14:creationId xmlns:p14="http://schemas.microsoft.com/office/powerpoint/2010/main" val="461129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26</a:t>
            </a:fld>
            <a:endParaRPr lang="en-US"/>
          </a:p>
        </p:txBody>
      </p:sp>
    </p:spTree>
    <p:extLst>
      <p:ext uri="{BB962C8B-B14F-4D97-AF65-F5344CB8AC3E}">
        <p14:creationId xmlns:p14="http://schemas.microsoft.com/office/powerpoint/2010/main" val="1646505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34</a:t>
            </a:fld>
            <a:endParaRPr lang="en-US"/>
          </a:p>
        </p:txBody>
      </p:sp>
    </p:spTree>
    <p:extLst>
      <p:ext uri="{BB962C8B-B14F-4D97-AF65-F5344CB8AC3E}">
        <p14:creationId xmlns:p14="http://schemas.microsoft.com/office/powerpoint/2010/main" val="3261125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200"/>
              </a:spcBef>
              <a:buNone/>
            </a:pPr>
            <a:r>
              <a:rPr lang="en-GB" sz="1200" dirty="0" smtClean="0">
                <a:solidFill>
                  <a:srgbClr val="002060"/>
                </a:solidFill>
                <a:latin typeface="Verdana" panose="020B0604030504040204" pitchFamily="34" charset="0"/>
                <a:ea typeface="Verdana" panose="020B0604030504040204" pitchFamily="34" charset="0"/>
              </a:rPr>
              <a:t>A </a:t>
            </a:r>
            <a:r>
              <a:rPr lang="en-GB" sz="1200" dirty="0">
                <a:solidFill>
                  <a:srgbClr val="002060"/>
                </a:solidFill>
                <a:latin typeface="Verdana" panose="020B0604030504040204" pitchFamily="34" charset="0"/>
                <a:ea typeface="Verdana" panose="020B0604030504040204" pitchFamily="34" charset="0"/>
              </a:rPr>
              <a:t>nucleotide monomer consists of 3 parts:</a:t>
            </a:r>
          </a:p>
          <a:p>
            <a:pPr marL="457200" indent="-457200">
              <a:spcBef>
                <a:spcPts val="1200"/>
              </a:spcBef>
              <a:buAutoNum type="arabicPeriod"/>
            </a:pPr>
            <a:r>
              <a:rPr lang="en-GB" altLang="en-US" sz="1200" dirty="0">
                <a:solidFill>
                  <a:schemeClr val="accent2"/>
                </a:solidFill>
                <a:latin typeface="Verdana" panose="020B0604030504040204" pitchFamily="34" charset="0"/>
                <a:ea typeface="Verdana" panose="020B0604030504040204" pitchFamily="34" charset="0"/>
                <a:cs typeface="Times New Roman" panose="02020603050405020304" pitchFamily="18" charset="0"/>
              </a:rPr>
              <a:t>A 5 carbon sugar (deoxyribose or ribose)</a:t>
            </a:r>
          </a:p>
          <a:p>
            <a:pPr marL="457200" indent="-457200">
              <a:spcBef>
                <a:spcPts val="1200"/>
              </a:spcBef>
              <a:buAutoNum type="arabicPeriod"/>
            </a:pPr>
            <a:r>
              <a:rPr lang="en-GB" altLang="en-US" sz="1200" dirty="0">
                <a:solidFill>
                  <a:schemeClr val="accent5"/>
                </a:solidFill>
                <a:latin typeface="Verdana" panose="020B0604030504040204" pitchFamily="34" charset="0"/>
                <a:ea typeface="Verdana" panose="020B0604030504040204" pitchFamily="34" charset="0"/>
                <a:cs typeface="Times New Roman" panose="02020603050405020304" pitchFamily="18" charset="0"/>
              </a:rPr>
              <a:t>A phosphate group</a:t>
            </a:r>
          </a:p>
          <a:p>
            <a:pPr marL="457200" indent="-457200">
              <a:spcBef>
                <a:spcPts val="1200"/>
              </a:spcBef>
              <a:buAutoNum type="arabicPeriod"/>
            </a:pPr>
            <a:r>
              <a:rPr lang="en-GB" altLang="en-US" sz="1200" dirty="0">
                <a:solidFill>
                  <a:srgbClr val="002060"/>
                </a:solidFill>
                <a:latin typeface="Verdana" panose="020B0604030504040204" pitchFamily="34" charset="0"/>
                <a:ea typeface="Verdana" panose="020B0604030504040204" pitchFamily="34" charset="0"/>
                <a:cs typeface="Times New Roman" panose="02020603050405020304" pitchFamily="18" charset="0"/>
              </a:rPr>
              <a:t>A nitrogen-containing organic base</a:t>
            </a: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7</a:t>
            </a:fld>
            <a:endParaRPr lang="en-US"/>
          </a:p>
        </p:txBody>
      </p:sp>
    </p:spTree>
    <p:extLst>
      <p:ext uri="{BB962C8B-B14F-4D97-AF65-F5344CB8AC3E}">
        <p14:creationId xmlns:p14="http://schemas.microsoft.com/office/powerpoint/2010/main" val="3338076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rgbClr val="002060"/>
                </a:solidFill>
                <a:latin typeface="Verdana" panose="020B0604030504040204" pitchFamily="34" charset="0"/>
                <a:ea typeface="Verdana" panose="020B0604030504040204" pitchFamily="34" charset="0"/>
              </a:rPr>
              <a:t>In </a:t>
            </a:r>
            <a:r>
              <a:rPr lang="en-GB" sz="1200" dirty="0">
                <a:solidFill>
                  <a:srgbClr val="002060"/>
                </a:solidFill>
                <a:latin typeface="Verdana" panose="020B0604030504040204" pitchFamily="34" charset="0"/>
                <a:ea typeface="Verdana" panose="020B0604030504040204" pitchFamily="34" charset="0"/>
              </a:rPr>
              <a:t>both nucleic acids it is </a:t>
            </a:r>
            <a:r>
              <a:rPr lang="en-GB" altLang="en-US" sz="1200" dirty="0">
                <a:solidFill>
                  <a:schemeClr val="accent2"/>
                </a:solidFill>
                <a:latin typeface="Verdana" panose="020B0604030504040204" pitchFamily="34" charset="0"/>
                <a:ea typeface="Verdana" panose="020B0604030504040204" pitchFamily="34" charset="0"/>
              </a:rPr>
              <a:t>carbon 3 and carbon 5 </a:t>
            </a:r>
            <a:r>
              <a:rPr lang="en-GB" altLang="en-US" sz="1200" dirty="0">
                <a:solidFill>
                  <a:srgbClr val="002060"/>
                </a:solidFill>
                <a:latin typeface="Verdana" panose="020B0604030504040204" pitchFamily="34" charset="0"/>
                <a:ea typeface="Verdana" panose="020B0604030504040204" pitchFamily="34" charset="0"/>
              </a:rPr>
              <a:t>of the pentose sugar that form covalent bonds with the phosphate group to form the sugar-phosphate backbone </a:t>
            </a:r>
            <a:endParaRPr lang="en-GB" sz="1200" dirty="0">
              <a:solidFill>
                <a:srgbClr val="00206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2060"/>
              </a:solidFill>
              <a:latin typeface="Verdana" panose="020B0604030504040204" pitchFamily="34" charset="0"/>
              <a:ea typeface="Verdana" panose="020B0604030504040204" pitchFamily="34" charset="0"/>
            </a:endParaRP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8</a:t>
            </a:fld>
            <a:endParaRPr lang="en-US"/>
          </a:p>
        </p:txBody>
      </p:sp>
    </p:spTree>
    <p:extLst>
      <p:ext uri="{BB962C8B-B14F-4D97-AF65-F5344CB8AC3E}">
        <p14:creationId xmlns:p14="http://schemas.microsoft.com/office/powerpoint/2010/main" val="3777799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9</a:t>
            </a:fld>
            <a:endParaRPr lang="en-US"/>
          </a:p>
        </p:txBody>
      </p:sp>
    </p:spTree>
    <p:extLst>
      <p:ext uri="{BB962C8B-B14F-4D97-AF65-F5344CB8AC3E}">
        <p14:creationId xmlns:p14="http://schemas.microsoft.com/office/powerpoint/2010/main" val="2704133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a:t>
            </a:r>
            <a:r>
              <a:rPr lang="en-GB" dirty="0"/>
              <a:t>back to PCR …</a:t>
            </a:r>
          </a:p>
          <a:p>
            <a:r>
              <a:rPr lang="en-GB" dirty="0"/>
              <a:t>If you have a single strand of DNA, PCR can make a complementary strand</a:t>
            </a: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10</a:t>
            </a:fld>
            <a:endParaRPr lang="en-US"/>
          </a:p>
        </p:txBody>
      </p:sp>
    </p:spTree>
    <p:extLst>
      <p:ext uri="{BB962C8B-B14F-4D97-AF65-F5344CB8AC3E}">
        <p14:creationId xmlns:p14="http://schemas.microsoft.com/office/powerpoint/2010/main" val="4047496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2 strands can then separate, and PCR can make the complementary strands.</a:t>
            </a:r>
          </a:p>
          <a:p>
            <a:endParaRPr lang="en-GB" dirty="0"/>
          </a:p>
          <a:p>
            <a:r>
              <a:rPr lang="en-GB" dirty="0"/>
              <a:t>When this is repeated many times, it amplifies (makes a lot more) DNA.</a:t>
            </a:r>
          </a:p>
        </p:txBody>
      </p:sp>
      <p:sp>
        <p:nvSpPr>
          <p:cNvPr id="4" name="Slide Number Placeholder 3"/>
          <p:cNvSpPr>
            <a:spLocks noGrp="1"/>
          </p:cNvSpPr>
          <p:nvPr>
            <p:ph type="sldNum" sz="quarter" idx="10"/>
          </p:nvPr>
        </p:nvSpPr>
        <p:spPr/>
        <p:txBody>
          <a:bodyPr/>
          <a:lstStyle/>
          <a:p>
            <a:fld id="{D20C2A22-CC90-0C46-AF30-D1E9E4E0560F}" type="slidenum">
              <a:rPr lang="en-US" smtClean="0"/>
              <a:t>11</a:t>
            </a:fld>
            <a:endParaRPr lang="en-US"/>
          </a:p>
        </p:txBody>
      </p:sp>
    </p:spTree>
    <p:extLst>
      <p:ext uri="{BB962C8B-B14F-4D97-AF65-F5344CB8AC3E}">
        <p14:creationId xmlns:p14="http://schemas.microsoft.com/office/powerpoint/2010/main" val="1322493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a:t>
            </a:r>
            <a:r>
              <a:rPr lang="en-GB" dirty="0"/>
              <a:t>carry out a PCR you need…</a:t>
            </a:r>
          </a:p>
        </p:txBody>
      </p:sp>
      <p:sp>
        <p:nvSpPr>
          <p:cNvPr id="4" name="Slide Number Placeholder 3"/>
          <p:cNvSpPr>
            <a:spLocks noGrp="1"/>
          </p:cNvSpPr>
          <p:nvPr>
            <p:ph type="sldNum" sz="quarter" idx="10"/>
          </p:nvPr>
        </p:nvSpPr>
        <p:spPr/>
        <p:txBody>
          <a:bodyPr/>
          <a:lstStyle/>
          <a:p>
            <a:fld id="{D20C2A22-CC90-0C46-AF30-D1E9E4E0560F}" type="slidenum">
              <a:rPr lang="en-US" smtClean="0"/>
              <a:t>13</a:t>
            </a:fld>
            <a:endParaRPr lang="en-US"/>
          </a:p>
        </p:txBody>
      </p:sp>
    </p:spTree>
    <p:extLst>
      <p:ext uri="{BB962C8B-B14F-4D97-AF65-F5344CB8AC3E}">
        <p14:creationId xmlns:p14="http://schemas.microsoft.com/office/powerpoint/2010/main" val="1641637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14</a:t>
            </a:fld>
            <a:endParaRPr lang="en-US"/>
          </a:p>
        </p:txBody>
      </p:sp>
    </p:spTree>
    <p:extLst>
      <p:ext uri="{BB962C8B-B14F-4D97-AF65-F5344CB8AC3E}">
        <p14:creationId xmlns:p14="http://schemas.microsoft.com/office/powerpoint/2010/main" val="2342392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 </a:t>
            </a:r>
            <a:r>
              <a:rPr lang="en-GB" dirty="0"/>
              <a:t>the cycles progress more of</a:t>
            </a:r>
            <a:r>
              <a:rPr lang="en-GB" baseline="0" dirty="0"/>
              <a:t> the target D</a:t>
            </a:r>
            <a:r>
              <a:rPr lang="en-GB" dirty="0"/>
              <a:t>NA is produced.</a:t>
            </a:r>
          </a:p>
          <a:p>
            <a:r>
              <a:rPr lang="en-GB" baseline="0" dirty="0"/>
              <a:t> </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17</a:t>
            </a:fld>
            <a:endParaRPr lang="en-US"/>
          </a:p>
        </p:txBody>
      </p:sp>
    </p:spTree>
    <p:extLst>
      <p:ext uri="{BB962C8B-B14F-4D97-AF65-F5344CB8AC3E}">
        <p14:creationId xmlns:p14="http://schemas.microsoft.com/office/powerpoint/2010/main" val="1305477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8" name="Title Placeholder 1">
            <a:extLst>
              <a:ext uri="{FF2B5EF4-FFF2-40B4-BE49-F238E27FC236}">
                <a16:creationId xmlns:a16="http://schemas.microsoft.com/office/drawing/2014/main" id="{4BB0A620-6018-9B4B-98C6-C51CC6A1CDF0}"/>
              </a:ext>
            </a:extLst>
          </p:cNvPr>
          <p:cNvSpPr>
            <a:spLocks noGrp="1"/>
          </p:cNvSpPr>
          <p:nvPr>
            <p:ph type="title" hasCustomPrompt="1"/>
          </p:nvPr>
        </p:nvSpPr>
        <p:spPr>
          <a:xfrm>
            <a:off x="475312" y="2530157"/>
            <a:ext cx="6080760" cy="1325563"/>
          </a:xfrm>
          <a:prstGeom prst="rect">
            <a:avLst/>
          </a:prstGeom>
        </p:spPr>
        <p:txBody>
          <a:bodyPr vert="horz" lIns="91440" tIns="45720" rIns="91440" bIns="45720" rtlCol="0" anchor="t">
            <a:normAutofit/>
          </a:bodyPr>
          <a:lstStyle>
            <a:lvl1pPr>
              <a:lnSpc>
                <a:spcPct val="80000"/>
              </a:lnSpc>
              <a:defRPr sz="4500" b="1" i="0" spc="-150">
                <a:solidFill>
                  <a:schemeClr val="tx1"/>
                </a:solidFill>
                <a:latin typeface="Arial" panose="020B0604020202020204" pitchFamily="34" charset="0"/>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divider title</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ADC39AE6-3699-4D47-8CAA-F61756357C60}"/>
              </a:ext>
            </a:extLst>
          </p:cNvPr>
          <p:cNvSpPr>
            <a:spLocks noGrp="1"/>
          </p:cNvSpPr>
          <p:nvPr>
            <p:ph type="body" sz="quarter" idx="10" hasCustomPrompt="1"/>
          </p:nvPr>
        </p:nvSpPr>
        <p:spPr>
          <a:xfrm>
            <a:off x="475312" y="4926511"/>
            <a:ext cx="6080760" cy="542953"/>
          </a:xfrm>
          <a:prstGeom prst="rect">
            <a:avLst/>
          </a:prstGeom>
        </p:spPr>
        <p:txBody>
          <a:bodyPr tIns="0" bIns="90000" anchor="t"/>
          <a:lstStyle>
            <a:lvl1pPr marL="0" indent="0">
              <a:lnSpc>
                <a:spcPct val="100000"/>
              </a:lnSpc>
              <a:spcBef>
                <a:spcPts val="0"/>
              </a:spcBef>
              <a:buNone/>
              <a:defRPr sz="1800" b="0" i="0">
                <a:solidFill>
                  <a:schemeClr val="tx1"/>
                </a:solidFill>
                <a:latin typeface="Arial" panose="020B0604020202020204" pitchFamily="34" charset="0"/>
              </a:defRPr>
            </a:lvl1pPr>
          </a:lstStyle>
          <a:p>
            <a:pPr lvl="0"/>
            <a:r>
              <a:rPr lang="en-US" dirty="0"/>
              <a:t>Copy</a:t>
            </a:r>
          </a:p>
        </p:txBody>
      </p:sp>
    </p:spTree>
    <p:extLst>
      <p:ext uri="{BB962C8B-B14F-4D97-AF65-F5344CB8AC3E}">
        <p14:creationId xmlns:p14="http://schemas.microsoft.com/office/powerpoint/2010/main" val="854304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s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tx2"/>
              </a:buClr>
              <a:defRPr sz="2000"/>
            </a:lvl1pPr>
            <a:lvl2pPr>
              <a:spcBef>
                <a:spcPts val="2000"/>
              </a:spcBef>
              <a:buClr>
                <a:schemeClr val="tx2"/>
              </a:buClr>
              <a:defRPr sz="1800"/>
            </a:lvl2pPr>
            <a:lvl3pPr>
              <a:spcBef>
                <a:spcPts val="2000"/>
              </a:spcBef>
              <a:buClr>
                <a:schemeClr val="tx2"/>
              </a:buClr>
              <a:defRPr sz="1600"/>
            </a:lvl3pPr>
            <a:lvl4pPr>
              <a:spcBef>
                <a:spcPts val="2000"/>
              </a:spcBef>
              <a:buClr>
                <a:schemeClr val="tx2"/>
              </a:buClr>
              <a:defRPr sz="1400"/>
            </a:lvl4pPr>
            <a:lvl5pPr>
              <a:spcBef>
                <a:spcPts val="2000"/>
              </a:spcBef>
              <a:buClr>
                <a:schemeClr val="tx2"/>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8129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ud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accent5"/>
              </a:buClr>
              <a:defRPr sz="2000"/>
            </a:lvl1pPr>
            <a:lvl2pPr>
              <a:spcBef>
                <a:spcPts val="2000"/>
              </a:spcBef>
              <a:buClr>
                <a:schemeClr val="accent5"/>
              </a:buClr>
              <a:defRPr sz="1800"/>
            </a:lvl2pPr>
            <a:lvl3pPr>
              <a:spcBef>
                <a:spcPts val="2000"/>
              </a:spcBef>
              <a:buClr>
                <a:schemeClr val="accent5"/>
              </a:buClr>
              <a:defRPr sz="1600"/>
            </a:lvl3pPr>
            <a:lvl4pPr>
              <a:spcBef>
                <a:spcPts val="2000"/>
              </a:spcBef>
              <a:buClr>
                <a:schemeClr val="accent5"/>
              </a:buClr>
              <a:defRPr/>
            </a:lvl4pPr>
            <a:lvl5pPr>
              <a:spcBef>
                <a:spcPts val="2000"/>
              </a:spcBef>
              <a:buClr>
                <a:schemeClr val="accent5"/>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2959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6BF0B3-F8DE-7F4B-AC41-5BC6B6E7BF71}"/>
              </a:ext>
            </a:extLst>
          </p:cNvPr>
          <p:cNvSpPr>
            <a:spLocks noGrp="1"/>
          </p:cNvSpPr>
          <p:nvPr>
            <p:ph sz="half" idx="1"/>
          </p:nvPr>
        </p:nvSpPr>
        <p:spPr>
          <a:xfrm>
            <a:off x="480176"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5F9C71AB-91D9-A741-AAF8-3120F767997F}"/>
              </a:ext>
            </a:extLst>
          </p:cNvPr>
          <p:cNvSpPr>
            <a:spLocks noGrp="1"/>
          </p:cNvSpPr>
          <p:nvPr>
            <p:ph type="title" hasCustomPrompt="1"/>
          </p:nvPr>
        </p:nvSpPr>
        <p:spPr>
          <a:xfrm>
            <a:off x="475311" y="951055"/>
            <a:ext cx="11241377" cy="954722"/>
          </a:xfrm>
        </p:spPr>
        <p:txBody>
          <a:bodyPr/>
          <a:lstStyle/>
          <a:p>
            <a:r>
              <a:rPr lang="en-US"/>
              <a:t>title</a:t>
            </a:r>
          </a:p>
        </p:txBody>
      </p:sp>
      <p:sp>
        <p:nvSpPr>
          <p:cNvPr id="15" name="Content Placeholder 2">
            <a:extLst>
              <a:ext uri="{FF2B5EF4-FFF2-40B4-BE49-F238E27FC236}">
                <a16:creationId xmlns:a16="http://schemas.microsoft.com/office/drawing/2014/main" id="{FA75C259-4C64-C747-A1CA-ABE536AC6C8E}"/>
              </a:ext>
            </a:extLst>
          </p:cNvPr>
          <p:cNvSpPr>
            <a:spLocks noGrp="1"/>
          </p:cNvSpPr>
          <p:nvPr>
            <p:ph sz="half" idx="18"/>
          </p:nvPr>
        </p:nvSpPr>
        <p:spPr>
          <a:xfrm>
            <a:off x="6316687"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3836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39F549FB-18B1-744E-8702-3E4C3A03148A}"/>
              </a:ext>
            </a:extLst>
          </p:cNvPr>
          <p:cNvSpPr>
            <a:spLocks noGrp="1"/>
          </p:cNvSpPr>
          <p:nvPr>
            <p:ph type="title" hasCustomPrompt="1"/>
          </p:nvPr>
        </p:nvSpPr>
        <p:spPr>
          <a:xfrm>
            <a:off x="475311" y="951055"/>
            <a:ext cx="11241377" cy="954722"/>
          </a:xfrm>
        </p:spPr>
        <p:txBody>
          <a:bodyPr/>
          <a:lstStyle/>
          <a:p>
            <a:r>
              <a:rPr lang="en-US"/>
              <a:t>title</a:t>
            </a:r>
          </a:p>
        </p:txBody>
      </p:sp>
    </p:spTree>
    <p:extLst>
      <p:ext uri="{BB962C8B-B14F-4D97-AF65-F5344CB8AC3E}">
        <p14:creationId xmlns:p14="http://schemas.microsoft.com/office/powerpoint/2010/main" val="2705148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258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2930922"/>
          </a:xfrm>
          <a:prstGeom prst="rect">
            <a:avLst/>
          </a:prstGeom>
        </p:spPr>
        <p:txBody>
          <a:bodyPr tIns="90000"/>
          <a:lstStyle>
            <a:lvl1pPr marL="0" indent="0">
              <a:spcBef>
                <a:spcPts val="2000"/>
              </a:spcBef>
              <a:buClr>
                <a:schemeClr val="accent5"/>
              </a:buClr>
              <a:buNone/>
              <a:defRPr sz="2000"/>
            </a:lvl1pPr>
            <a:lvl2pPr marL="7938" indent="0">
              <a:spcBef>
                <a:spcPts val="2000"/>
              </a:spcBef>
              <a:buClr>
                <a:schemeClr val="accent5"/>
              </a:buClr>
              <a:buNone/>
              <a:defRPr sz="1800"/>
            </a:lvl2pPr>
            <a:lvl3pPr marL="0" indent="0">
              <a:spcBef>
                <a:spcPts val="2000"/>
              </a:spcBef>
              <a:buClr>
                <a:schemeClr val="accent5"/>
              </a:buClr>
              <a:buNone/>
              <a:defRPr sz="1600"/>
            </a:lvl3pPr>
            <a:lvl4pPr marL="0" indent="0">
              <a:spcBef>
                <a:spcPts val="2000"/>
              </a:spcBef>
              <a:buClr>
                <a:schemeClr val="accent5"/>
              </a:buClr>
              <a:buNone/>
              <a:defRPr/>
            </a:lvl4pPr>
            <a:lvl5pPr marL="0" indent="0">
              <a:spcBef>
                <a:spcPts val="2000"/>
              </a:spcBef>
              <a:buClr>
                <a:schemeClr val="accent5"/>
              </a:buClr>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5" name="Group 4">
            <a:extLst>
              <a:ext uri="{FF2B5EF4-FFF2-40B4-BE49-F238E27FC236}">
                <a16:creationId xmlns:a16="http://schemas.microsoft.com/office/drawing/2014/main" id="{5B28FF89-3AE5-4C80-5B5C-3D8039411D21}"/>
              </a:ext>
            </a:extLst>
          </p:cNvPr>
          <p:cNvGrpSpPr/>
          <p:nvPr userDrawn="1"/>
        </p:nvGrpSpPr>
        <p:grpSpPr>
          <a:xfrm>
            <a:off x="435582" y="5351227"/>
            <a:ext cx="11614978" cy="1111436"/>
            <a:chOff x="435582" y="4362596"/>
            <a:chExt cx="11614978" cy="1111436"/>
          </a:xfrm>
        </p:grpSpPr>
        <p:pic>
          <p:nvPicPr>
            <p:cNvPr id="7" name="Graphic 6">
              <a:extLst>
                <a:ext uri="{FF2B5EF4-FFF2-40B4-BE49-F238E27FC236}">
                  <a16:creationId xmlns:a16="http://schemas.microsoft.com/office/drawing/2014/main" id="{2BA01F8A-DD3C-A114-ED1D-E6CA9870BAB0}"/>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435582" y="4544079"/>
              <a:ext cx="2691526" cy="804425"/>
            </a:xfrm>
            <a:prstGeom prst="rect">
              <a:avLst/>
            </a:prstGeom>
          </p:spPr>
        </p:pic>
        <p:pic>
          <p:nvPicPr>
            <p:cNvPr id="8" name="Picture 7" descr="A close-up of a logo&#10;&#10;Description automatically generated">
              <a:extLst>
                <a:ext uri="{FF2B5EF4-FFF2-40B4-BE49-F238E27FC236}">
                  <a16:creationId xmlns:a16="http://schemas.microsoft.com/office/drawing/2014/main" id="{71BC67D6-3F6C-FB92-267A-E039E66DA941}"/>
                </a:ext>
              </a:extLst>
            </p:cNvPr>
            <p:cNvPicPr>
              <a:picLocks noChangeAspect="1"/>
            </p:cNvPicPr>
            <p:nvPr userDrawn="1"/>
          </p:nvPicPr>
          <p:blipFill>
            <a:blip r:embed="rId4">
              <a:alphaModFix/>
            </a:blip>
            <a:stretch>
              <a:fillRect/>
            </a:stretch>
          </p:blipFill>
          <p:spPr>
            <a:xfrm>
              <a:off x="6740364" y="4362596"/>
              <a:ext cx="5310196" cy="1111436"/>
            </a:xfrm>
            <a:prstGeom prst="rect">
              <a:avLst/>
            </a:prstGeom>
          </p:spPr>
        </p:pic>
        <p:pic>
          <p:nvPicPr>
            <p:cNvPr id="9" name="Graphic 8">
              <a:extLst>
                <a:ext uri="{FF2B5EF4-FFF2-40B4-BE49-F238E27FC236}">
                  <a16:creationId xmlns:a16="http://schemas.microsoft.com/office/drawing/2014/main" id="{C4F9E49D-2BD4-DE9F-7C9C-AAFA9AC33671}"/>
                </a:ext>
              </a:extLst>
            </p:cNvPr>
            <p:cNvPicPr>
              <a:picLocks noChangeAspect="1"/>
            </p:cNvPicPr>
            <p:nvPr userDrawn="1"/>
          </p:nvPicPr>
          <p:blipFill>
            <a:blip r:embed="rId5">
              <a:extLst>
                <a:ext uri="{96DAC541-7B7A-43D3-8B79-37D633B846F1}">
                  <asvg:svgBlip xmlns="" xmlns:asvg="http://schemas.microsoft.com/office/drawing/2016/SVG/main" r:embed="rId6"/>
                </a:ext>
              </a:extLst>
            </a:blip>
            <a:stretch>
              <a:fillRect/>
            </a:stretch>
          </p:blipFill>
          <p:spPr>
            <a:xfrm>
              <a:off x="3860024" y="4527569"/>
              <a:ext cx="2394193" cy="822892"/>
            </a:xfrm>
            <a:prstGeom prst="rect">
              <a:avLst/>
            </a:prstGeom>
          </p:spPr>
        </p:pic>
      </p:grpSp>
    </p:spTree>
    <p:extLst>
      <p:ext uri="{BB962C8B-B14F-4D97-AF65-F5344CB8AC3E}">
        <p14:creationId xmlns:p14="http://schemas.microsoft.com/office/powerpoint/2010/main" val="3309502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ssion title">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FEF70482-B8CE-4942-8769-197FC3B6451F}"/>
              </a:ext>
            </a:extLst>
          </p:cNvPr>
          <p:cNvSpPr>
            <a:spLocks noGrp="1"/>
          </p:cNvSpPr>
          <p:nvPr>
            <p:ph type="title" hasCustomPrompt="1"/>
          </p:nvPr>
        </p:nvSpPr>
        <p:spPr>
          <a:xfrm>
            <a:off x="475312" y="1873326"/>
            <a:ext cx="7092437" cy="2045531"/>
          </a:xfrm>
          <a:prstGeom prst="rect">
            <a:avLst/>
          </a:prstGeom>
        </p:spPr>
        <p:txBody>
          <a:bodyPr vert="horz" lIns="91440" tIns="45720" rIns="91440" bIns="45720" rtlCol="0" anchor="t">
            <a:noAutofit/>
          </a:bodyPr>
          <a:lstStyle>
            <a:lvl1pPr>
              <a:lnSpc>
                <a:spcPct val="100000"/>
              </a:lnSpc>
              <a:defRPr sz="6200" b="1" i="0" spc="0">
                <a:solidFill>
                  <a:schemeClr val="bg1"/>
                </a:solidFill>
                <a:latin typeface="+mj-lt"/>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Title for</a:t>
            </a:r>
            <a:br>
              <a:rPr lang="en-GB" b="1" i="0" dirty="0">
                <a:effectLst/>
                <a:latin typeface="Arial" panose="020B0604020202020204" pitchFamily="34" charset="0"/>
                <a:cs typeface="Arial" panose="020B0604020202020204" pitchFamily="34" charset="0"/>
              </a:rPr>
            </a:br>
            <a:r>
              <a:rPr lang="en-GB" b="1" i="0" dirty="0">
                <a:effectLst/>
                <a:latin typeface="Arial" panose="020B0604020202020204" pitchFamily="34" charset="0"/>
                <a:cs typeface="Arial" panose="020B0604020202020204" pitchFamily="34" charset="0"/>
              </a:rPr>
              <a:t>the session</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B24937F4-834D-AEB5-0276-3EF005EFDB32}"/>
              </a:ext>
            </a:extLst>
          </p:cNvPr>
          <p:cNvSpPr>
            <a:spLocks noGrp="1"/>
          </p:cNvSpPr>
          <p:nvPr>
            <p:ph type="body" sz="quarter" idx="13" hasCustomPrompt="1"/>
          </p:nvPr>
        </p:nvSpPr>
        <p:spPr>
          <a:xfrm>
            <a:off x="475312" y="361855"/>
            <a:ext cx="2008006" cy="1633397"/>
          </a:xfrm>
          <a:prstGeom prst="rect">
            <a:avLst/>
          </a:prstGeom>
        </p:spPr>
        <p:txBody>
          <a:bodyPr wrap="square" tIns="46800" bIns="46800" anchor="t" anchorCtr="0">
            <a:spAutoFit/>
          </a:bodyPr>
          <a:lstStyle>
            <a:lvl1pPr>
              <a:lnSpc>
                <a:spcPct val="100000"/>
              </a:lnSpc>
              <a:spcBef>
                <a:spcPts val="0"/>
              </a:spcBef>
              <a:buNone/>
              <a:defRPr sz="10000" b="1" i="0">
                <a:solidFill>
                  <a:schemeClr val="bg1"/>
                </a:solidFill>
                <a:latin typeface="+mn-lt"/>
              </a:defRPr>
            </a:lvl1pPr>
          </a:lstStyle>
          <a:p>
            <a:pPr lvl="0"/>
            <a:r>
              <a:rPr lang="en-US" dirty="0"/>
              <a:t>01</a:t>
            </a:r>
          </a:p>
        </p:txBody>
      </p:sp>
    </p:spTree>
    <p:extLst>
      <p:ext uri="{BB962C8B-B14F-4D97-AF65-F5344CB8AC3E}">
        <p14:creationId xmlns:p14="http://schemas.microsoft.com/office/powerpoint/2010/main" val="1562635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31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67C4F3-F8CD-1E4F-9F4F-AFF0FBABDF0A}"/>
              </a:ext>
            </a:extLst>
          </p:cNvPr>
          <p:cNvSpPr>
            <a:spLocks noGrp="1"/>
          </p:cNvSpPr>
          <p:nvPr>
            <p:ph type="body" idx="1"/>
          </p:nvPr>
        </p:nvSpPr>
        <p:spPr>
          <a:xfrm>
            <a:off x="480176" y="2021304"/>
            <a:ext cx="11236511" cy="3471815"/>
          </a:xfrm>
          <a:prstGeom prst="rect">
            <a:avLst/>
          </a:prstGeom>
        </p:spPr>
        <p:txBody>
          <a:bodyPr vert="horz" lIns="91440" tIns="90000" rIns="91440" bIns="90000" rtlCol="0">
            <a:normAutofit/>
          </a:bodyPr>
          <a:lstStyle/>
          <a:p>
            <a:pPr lvl="0"/>
            <a:r>
              <a:rPr lang="en-US"/>
              <a:t>Copy</a:t>
            </a:r>
          </a:p>
          <a:p>
            <a:pPr lvl="1"/>
            <a:r>
              <a:rPr lang="en-US"/>
              <a:t>Second level</a:t>
            </a:r>
          </a:p>
          <a:p>
            <a:pPr lvl="2"/>
            <a:r>
              <a:rPr lang="en-US"/>
              <a:t>Third level</a:t>
            </a:r>
          </a:p>
          <a:p>
            <a:pPr lvl="3"/>
            <a:r>
              <a:rPr lang="en-US"/>
              <a:t>Fourth level</a:t>
            </a:r>
          </a:p>
          <a:p>
            <a:pPr lvl="4"/>
            <a:r>
              <a:rPr lang="en-US"/>
              <a:t>Fifth level</a:t>
            </a:r>
          </a:p>
        </p:txBody>
      </p:sp>
      <p:sp>
        <p:nvSpPr>
          <p:cNvPr id="2" name="Title Placeholder 1">
            <a:extLst>
              <a:ext uri="{FF2B5EF4-FFF2-40B4-BE49-F238E27FC236}">
                <a16:creationId xmlns:a16="http://schemas.microsoft.com/office/drawing/2014/main" id="{2EEE1339-DC47-AF47-A64F-7D5F2C987716}"/>
              </a:ext>
            </a:extLst>
          </p:cNvPr>
          <p:cNvSpPr>
            <a:spLocks noGrp="1"/>
          </p:cNvSpPr>
          <p:nvPr>
            <p:ph type="title"/>
          </p:nvPr>
        </p:nvSpPr>
        <p:spPr>
          <a:xfrm>
            <a:off x="475311" y="951055"/>
            <a:ext cx="11241377" cy="954722"/>
          </a:xfrm>
          <a:prstGeom prst="rect">
            <a:avLst/>
          </a:prstGeom>
        </p:spPr>
        <p:txBody>
          <a:bodyPr vert="horz" lIns="91440" tIns="0" rIns="91440" bIns="45720" rtlCol="0" anchor="t">
            <a:normAutofit/>
          </a:bodyPr>
          <a:lstStyle/>
          <a:p>
            <a:r>
              <a:rPr lang="en-US"/>
              <a:t>title</a:t>
            </a:r>
          </a:p>
        </p:txBody>
      </p:sp>
    </p:spTree>
    <p:extLst>
      <p:ext uri="{BB962C8B-B14F-4D97-AF65-F5344CB8AC3E}">
        <p14:creationId xmlns:p14="http://schemas.microsoft.com/office/powerpoint/2010/main" val="4060658995"/>
      </p:ext>
    </p:extLst>
  </p:cSld>
  <p:clrMap bg1="lt1" tx1="dk1" bg2="lt2" tx2="dk2" accent1="accent1" accent2="accent2" accent3="accent3" accent4="accent4" accent5="accent5" accent6="accent6" hlink="hlink" folHlink="folHlink"/>
  <p:sldLayoutIdLst>
    <p:sldLayoutId id="2147483687" r:id="rId1"/>
    <p:sldLayoutId id="2147483686" r:id="rId2"/>
    <p:sldLayoutId id="2147483692" r:id="rId3"/>
    <p:sldLayoutId id="2147483688" r:id="rId4"/>
    <p:sldLayoutId id="2147483690" r:id="rId5"/>
    <p:sldLayoutId id="2147483691" r:id="rId6"/>
    <p:sldLayoutId id="2147483693" r:id="rId7"/>
  </p:sldLayoutIdLst>
  <p:hf hdr="0"/>
  <p:txStyles>
    <p:titleStyle>
      <a:lvl1pPr algn="l" defTabSz="914400" rtl="0" eaLnBrk="1" latinLnBrk="0" hangingPunct="1">
        <a:lnSpc>
          <a:spcPct val="80000"/>
        </a:lnSpc>
        <a:spcBef>
          <a:spcPct val="0"/>
        </a:spcBef>
        <a:buNone/>
        <a:defRPr sz="3500" b="1" i="0" kern="1200" cap="none" spc="-150" baseline="0">
          <a:solidFill>
            <a:schemeClr val="tx1"/>
          </a:solidFill>
          <a:latin typeface="+mj-lt"/>
          <a:ea typeface="+mj-ea"/>
          <a:cs typeface="+mj-cs"/>
        </a:defRPr>
      </a:lvl1pPr>
    </p:titleStyle>
    <p:bodyStyle>
      <a:lvl1pPr marL="185738" indent="-185738" algn="l" defTabSz="914400" rtl="0" eaLnBrk="1" latinLnBrk="0" hangingPunct="1">
        <a:lnSpc>
          <a:spcPct val="100000"/>
        </a:lnSpc>
        <a:spcBef>
          <a:spcPts val="2000"/>
        </a:spcBef>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D50090A-3BF6-2A47-5049-276561A5CF96}"/>
              </a:ext>
            </a:extLst>
          </p:cNvPr>
          <p:cNvSpPr/>
          <p:nvPr userDrawn="1"/>
        </p:nvSpPr>
        <p:spPr>
          <a:xfrm flipV="1">
            <a:off x="-4437" y="4237200"/>
            <a:ext cx="12192000" cy="2620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2141392"/>
      </p:ext>
    </p:extLst>
  </p:cSld>
  <p:clrMap bg1="lt1" tx1="dk1" bg2="lt2" tx2="dk2" accent1="accent1" accent2="accent2" accent3="accent3" accent4="accent4" accent5="accent5" accent6="accent6" hlink="hlink" folHlink="folHlink"/>
  <p:sldLayoutIdLst>
    <p:sldLayoutId id="2147483679"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A dna strand in a black background&#10;&#10;Description automatically generated with medium confidence">
            <a:extLst>
              <a:ext uri="{FF2B5EF4-FFF2-40B4-BE49-F238E27FC236}">
                <a16:creationId xmlns:a16="http://schemas.microsoft.com/office/drawing/2014/main" id="{F6FF9C6E-465C-3F55-C342-4D0476680F7A}"/>
              </a:ext>
            </a:extLst>
          </p:cNvPr>
          <p:cNvPicPr>
            <a:picLocks noChangeAspect="1"/>
          </p:cNvPicPr>
          <p:nvPr userDrawn="1"/>
        </p:nvPicPr>
        <p:blipFill>
          <a:blip r:embed="rId3"/>
          <a:stretch>
            <a:fillRect/>
          </a:stretch>
        </p:blipFill>
        <p:spPr>
          <a:xfrm>
            <a:off x="2564019" y="386298"/>
            <a:ext cx="7063961" cy="6085403"/>
          </a:xfrm>
          <a:prstGeom prst="rect">
            <a:avLst/>
          </a:prstGeom>
        </p:spPr>
      </p:pic>
    </p:spTree>
    <p:extLst>
      <p:ext uri="{BB962C8B-B14F-4D97-AF65-F5344CB8AC3E}">
        <p14:creationId xmlns:p14="http://schemas.microsoft.com/office/powerpoint/2010/main" val="2387029819"/>
      </p:ext>
    </p:extLst>
  </p:cSld>
  <p:clrMap bg1="lt1" tx1="dk1" bg2="lt2" tx2="dk2" accent1="accent1" accent2="accent2" accent3="accent3" accent4="accent4" accent5="accent5" accent6="accent6" hlink="hlink" folHlink="folHlink"/>
  <p:sldLayoutIdLst>
    <p:sldLayoutId id="2147483683"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1.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9.png"/><Relationship Id="rId11" Type="http://schemas.openxmlformats.org/officeDocument/2006/relationships/image" Target="../media/image21.png"/><Relationship Id="rId5" Type="http://schemas.openxmlformats.org/officeDocument/2006/relationships/image" Target="../media/image13.png"/><Relationship Id="rId10" Type="http://schemas.openxmlformats.org/officeDocument/2006/relationships/image" Target="../media/image24.png"/><Relationship Id="rId4" Type="http://schemas.openxmlformats.org/officeDocument/2006/relationships/image" Target="../media/image12.png"/><Relationship Id="rId9"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22.png"/><Relationship Id="rId12"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9.png"/><Relationship Id="rId11" Type="http://schemas.openxmlformats.org/officeDocument/2006/relationships/image" Target="../media/image21.png"/><Relationship Id="rId5" Type="http://schemas.openxmlformats.org/officeDocument/2006/relationships/image" Target="../media/image13.png"/><Relationship Id="rId10" Type="http://schemas.openxmlformats.org/officeDocument/2006/relationships/image" Target="../media/image24.png"/><Relationship Id="rId4" Type="http://schemas.openxmlformats.org/officeDocument/2006/relationships/image" Target="../media/image12.png"/><Relationship Id="rId9" Type="http://schemas.openxmlformats.org/officeDocument/2006/relationships/image" Target="../media/image20.png"/><Relationship Id="rId1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jpe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hyperlink" Target="https://www.yourgenome.org/theme/barcoding-for-beginners"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1566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pPr marL="0" indent="0">
              <a:buNone/>
            </a:pPr>
            <a:r>
              <a:rPr lang="en-GB" b="1" dirty="0">
                <a:solidFill>
                  <a:schemeClr val="accent5"/>
                </a:solidFill>
              </a:rPr>
              <a:t>PCR</a:t>
            </a:r>
            <a:r>
              <a:rPr lang="en-GB" dirty="0"/>
              <a:t> stands for </a:t>
            </a:r>
            <a:r>
              <a:rPr lang="en-GB" b="1" dirty="0">
                <a:solidFill>
                  <a:schemeClr val="accent5"/>
                </a:solidFill>
              </a:rPr>
              <a:t>P</a:t>
            </a:r>
            <a:r>
              <a:rPr lang="en-GB" dirty="0"/>
              <a:t>olymerase </a:t>
            </a:r>
            <a:r>
              <a:rPr lang="en-GB" b="1" dirty="0">
                <a:solidFill>
                  <a:schemeClr val="accent5"/>
                </a:solidFill>
              </a:rPr>
              <a:t>C</a:t>
            </a:r>
            <a:r>
              <a:rPr lang="en-GB" dirty="0"/>
              <a:t>hain </a:t>
            </a:r>
            <a:r>
              <a:rPr lang="en-GB" b="1" dirty="0">
                <a:solidFill>
                  <a:schemeClr val="accent5"/>
                </a:solidFill>
              </a:rPr>
              <a:t>R</a:t>
            </a:r>
            <a:r>
              <a:rPr lang="en-GB" dirty="0"/>
              <a:t>eaction</a:t>
            </a:r>
          </a:p>
          <a:p>
            <a:pPr marL="0" indent="0">
              <a:buNone/>
            </a:pPr>
            <a:r>
              <a:rPr lang="en-GB" dirty="0"/>
              <a:t>A PCR is able to make copies of DNA, much as a photocopier makes copies of an image.</a:t>
            </a:r>
          </a:p>
        </p:txBody>
      </p:sp>
      <p:grpSp>
        <p:nvGrpSpPr>
          <p:cNvPr id="90" name="Group 89"/>
          <p:cNvGrpSpPr/>
          <p:nvPr/>
        </p:nvGrpSpPr>
        <p:grpSpPr>
          <a:xfrm>
            <a:off x="7765576" y="1985440"/>
            <a:ext cx="3789929" cy="900469"/>
            <a:chOff x="8319794" y="1985441"/>
            <a:chExt cx="3235711" cy="796304"/>
          </a:xfrm>
        </p:grpSpPr>
        <p:sp>
          <p:nvSpPr>
            <p:cNvPr id="86" name="Rectangle 85"/>
            <p:cNvSpPr/>
            <p:nvPr/>
          </p:nvSpPr>
          <p:spPr>
            <a:xfrm>
              <a:off x="8319794" y="1985441"/>
              <a:ext cx="3235711" cy="194958"/>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Can 86"/>
            <p:cNvSpPr/>
            <p:nvPr/>
          </p:nvSpPr>
          <p:spPr>
            <a:xfrm rot="10800000">
              <a:off x="8431998" y="2040480"/>
              <a:ext cx="421361"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Can 84"/>
            <p:cNvSpPr/>
            <p:nvPr/>
          </p:nvSpPr>
          <p:spPr>
            <a:xfrm rot="10800000">
              <a:off x="9085279" y="2040481"/>
              <a:ext cx="414341"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Can 82"/>
            <p:cNvSpPr/>
            <p:nvPr/>
          </p:nvSpPr>
          <p:spPr>
            <a:xfrm rot="10800000">
              <a:off x="9730987" y="2040481"/>
              <a:ext cx="422469"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Can 80"/>
            <p:cNvSpPr/>
            <p:nvPr/>
          </p:nvSpPr>
          <p:spPr>
            <a:xfrm rot="10800000">
              <a:off x="10382384" y="2040481"/>
              <a:ext cx="419219"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Can 78"/>
            <p:cNvSpPr/>
            <p:nvPr/>
          </p:nvSpPr>
          <p:spPr>
            <a:xfrm rot="10800000">
              <a:off x="11020943" y="2040481"/>
              <a:ext cx="423358"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TextBox 72"/>
            <p:cNvSpPr txBox="1"/>
            <p:nvPr/>
          </p:nvSpPr>
          <p:spPr>
            <a:xfrm>
              <a:off x="11090148" y="2194410"/>
              <a:ext cx="291783" cy="353826"/>
            </a:xfrm>
            <a:prstGeom prst="rect">
              <a:avLst/>
            </a:prstGeom>
            <a:noFill/>
          </p:spPr>
          <p:txBody>
            <a:bodyPr wrap="none" rtlCol="0">
              <a:spAutoFit/>
            </a:bodyPr>
            <a:lstStyle/>
            <a:p>
              <a:pPr algn="ctr"/>
              <a:r>
                <a:rPr lang="en-GB" sz="2000" dirty="0"/>
                <a:t>T</a:t>
              </a:r>
            </a:p>
          </p:txBody>
        </p:sp>
        <p:sp>
          <p:nvSpPr>
            <p:cNvPr id="74" name="TextBox 73"/>
            <p:cNvSpPr txBox="1"/>
            <p:nvPr/>
          </p:nvSpPr>
          <p:spPr>
            <a:xfrm>
              <a:off x="10432920" y="2194410"/>
              <a:ext cx="327366" cy="353826"/>
            </a:xfrm>
            <a:prstGeom prst="rect">
              <a:avLst/>
            </a:prstGeom>
            <a:noFill/>
          </p:spPr>
          <p:txBody>
            <a:bodyPr wrap="none" rtlCol="0">
              <a:spAutoFit/>
            </a:bodyPr>
            <a:lstStyle/>
            <a:p>
              <a:pPr algn="ctr"/>
              <a:r>
                <a:rPr lang="en-GB" sz="2000" dirty="0"/>
                <a:t>G</a:t>
              </a:r>
            </a:p>
          </p:txBody>
        </p:sp>
        <p:sp>
          <p:nvSpPr>
            <p:cNvPr id="75" name="TextBox 74"/>
            <p:cNvSpPr txBox="1"/>
            <p:nvPr/>
          </p:nvSpPr>
          <p:spPr>
            <a:xfrm>
              <a:off x="9782386" y="2194410"/>
              <a:ext cx="316417" cy="353826"/>
            </a:xfrm>
            <a:prstGeom prst="rect">
              <a:avLst/>
            </a:prstGeom>
            <a:noFill/>
          </p:spPr>
          <p:txBody>
            <a:bodyPr wrap="none" rtlCol="0">
              <a:spAutoFit/>
            </a:bodyPr>
            <a:lstStyle/>
            <a:p>
              <a:pPr algn="ctr"/>
              <a:r>
                <a:rPr lang="en-GB" sz="2000" dirty="0"/>
                <a:t>C</a:t>
              </a:r>
            </a:p>
          </p:txBody>
        </p:sp>
        <p:sp>
          <p:nvSpPr>
            <p:cNvPr id="76" name="TextBox 75"/>
            <p:cNvSpPr txBox="1"/>
            <p:nvPr/>
          </p:nvSpPr>
          <p:spPr>
            <a:xfrm>
              <a:off x="9142734" y="2194410"/>
              <a:ext cx="304101" cy="353826"/>
            </a:xfrm>
            <a:prstGeom prst="rect">
              <a:avLst/>
            </a:prstGeom>
            <a:noFill/>
          </p:spPr>
          <p:txBody>
            <a:bodyPr wrap="none" rtlCol="0">
              <a:spAutoFit/>
            </a:bodyPr>
            <a:lstStyle/>
            <a:p>
              <a:pPr algn="ctr"/>
              <a:r>
                <a:rPr lang="en-GB" sz="2000" dirty="0"/>
                <a:t>A</a:t>
              </a:r>
            </a:p>
          </p:txBody>
        </p:sp>
        <p:sp>
          <p:nvSpPr>
            <p:cNvPr id="77" name="TextBox 76"/>
            <p:cNvSpPr txBox="1"/>
            <p:nvPr/>
          </p:nvSpPr>
          <p:spPr>
            <a:xfrm>
              <a:off x="8496174" y="2194410"/>
              <a:ext cx="291783" cy="353826"/>
            </a:xfrm>
            <a:prstGeom prst="rect">
              <a:avLst/>
            </a:prstGeom>
            <a:noFill/>
          </p:spPr>
          <p:txBody>
            <a:bodyPr wrap="none" rtlCol="0">
              <a:spAutoFit/>
            </a:bodyPr>
            <a:lstStyle/>
            <a:p>
              <a:pPr algn="ctr"/>
              <a:r>
                <a:rPr lang="en-GB" sz="2000" dirty="0"/>
                <a:t>T</a:t>
              </a:r>
            </a:p>
          </p:txBody>
        </p:sp>
      </p:grpSp>
      <p:sp>
        <p:nvSpPr>
          <p:cNvPr id="89" name="TextBox 88"/>
          <p:cNvSpPr txBox="1"/>
          <p:nvPr/>
        </p:nvSpPr>
        <p:spPr>
          <a:xfrm>
            <a:off x="6001282" y="1884877"/>
            <a:ext cx="1510352" cy="646331"/>
          </a:xfrm>
          <a:prstGeom prst="rect">
            <a:avLst/>
          </a:prstGeom>
          <a:noFill/>
        </p:spPr>
        <p:txBody>
          <a:bodyPr wrap="square" rtlCol="0">
            <a:spAutoFit/>
          </a:bodyPr>
          <a:lstStyle/>
          <a:p>
            <a:r>
              <a:rPr lang="en-GB" dirty="0"/>
              <a:t>Template strand</a:t>
            </a:r>
          </a:p>
        </p:txBody>
      </p:sp>
      <p:cxnSp>
        <p:nvCxnSpPr>
          <p:cNvPr id="92" name="Straight Connector 91"/>
          <p:cNvCxnSpPr>
            <a:stCxn id="86" idx="1"/>
          </p:cNvCxnSpPr>
          <p:nvPr/>
        </p:nvCxnSpPr>
        <p:spPr>
          <a:xfrm flipH="1">
            <a:off x="7101385" y="2095671"/>
            <a:ext cx="664191" cy="0"/>
          </a:xfrm>
          <a:prstGeom prst="line">
            <a:avLst/>
          </a:prstGeom>
        </p:spPr>
        <p:style>
          <a:lnRef idx="1">
            <a:schemeClr val="accent1"/>
          </a:lnRef>
          <a:fillRef idx="0">
            <a:schemeClr val="accent1"/>
          </a:fillRef>
          <a:effectRef idx="0">
            <a:schemeClr val="accent1"/>
          </a:effectRef>
          <a:fontRef idx="minor">
            <a:schemeClr val="tx1"/>
          </a:fontRef>
        </p:style>
      </p:cxnSp>
      <p:pic>
        <p:nvPicPr>
          <p:cNvPr id="94" name="Picture 93"/>
          <p:cNvPicPr>
            <a:picLocks noChangeAspect="1"/>
          </p:cNvPicPr>
          <p:nvPr/>
        </p:nvPicPr>
        <p:blipFill>
          <a:blip r:embed="rId3"/>
          <a:stretch>
            <a:fillRect/>
          </a:stretch>
        </p:blipFill>
        <p:spPr>
          <a:xfrm>
            <a:off x="9470895" y="4206376"/>
            <a:ext cx="2115523" cy="2025613"/>
          </a:xfrm>
          <a:prstGeom prst="rect">
            <a:avLst/>
          </a:prstGeom>
        </p:spPr>
      </p:pic>
      <p:grpSp>
        <p:nvGrpSpPr>
          <p:cNvPr id="97" name="Group 96"/>
          <p:cNvGrpSpPr/>
          <p:nvPr/>
        </p:nvGrpSpPr>
        <p:grpSpPr>
          <a:xfrm>
            <a:off x="6004137" y="2677977"/>
            <a:ext cx="5551370" cy="1585896"/>
            <a:chOff x="6004137" y="2677977"/>
            <a:chExt cx="5551370" cy="1585896"/>
          </a:xfrm>
        </p:grpSpPr>
        <p:grpSp>
          <p:nvGrpSpPr>
            <p:cNvPr id="88" name="Group 87"/>
            <p:cNvGrpSpPr/>
            <p:nvPr/>
          </p:nvGrpSpPr>
          <p:grpSpPr>
            <a:xfrm>
              <a:off x="7765577" y="2677977"/>
              <a:ext cx="3789930" cy="806937"/>
              <a:chOff x="8319795" y="3015257"/>
              <a:chExt cx="3235711" cy="806937"/>
            </a:xfrm>
          </p:grpSpPr>
          <p:sp>
            <p:nvSpPr>
              <p:cNvPr id="33" name="Rectangle 32"/>
              <p:cNvSpPr/>
              <p:nvPr/>
            </p:nvSpPr>
            <p:spPr>
              <a:xfrm rot="10800000">
                <a:off x="10909738" y="3627237"/>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Can 33"/>
              <p:cNvSpPr/>
              <p:nvPr/>
            </p:nvSpPr>
            <p:spPr>
              <a:xfrm>
                <a:off x="11021942" y="3015258"/>
                <a:ext cx="421361" cy="741264"/>
              </a:xfrm>
              <a:prstGeom prst="can">
                <a:avLst>
                  <a:gd name="adj" fmla="val 229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p:cNvSpPr/>
              <p:nvPr/>
            </p:nvSpPr>
            <p:spPr>
              <a:xfrm rot="10800000">
                <a:off x="10259967"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Can 31"/>
              <p:cNvSpPr/>
              <p:nvPr/>
            </p:nvSpPr>
            <p:spPr>
              <a:xfrm>
                <a:off x="10380395" y="3015257"/>
                <a:ext cx="420366" cy="741264"/>
              </a:xfrm>
              <a:prstGeom prst="can">
                <a:avLst>
                  <a:gd name="adj" fmla="val 218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rot="10800000">
                <a:off x="9610195"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Can 29"/>
              <p:cNvSpPr/>
              <p:nvPr/>
            </p:nvSpPr>
            <p:spPr>
              <a:xfrm>
                <a:off x="9730820" y="3015257"/>
                <a:ext cx="425280" cy="741264"/>
              </a:xfrm>
              <a:prstGeom prst="can">
                <a:avLst>
                  <a:gd name="adj" fmla="val 219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p:cNvSpPr/>
              <p:nvPr/>
            </p:nvSpPr>
            <p:spPr>
              <a:xfrm rot="10800000">
                <a:off x="8960423"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Can 27"/>
              <p:cNvSpPr/>
              <p:nvPr/>
            </p:nvSpPr>
            <p:spPr>
              <a:xfrm>
                <a:off x="9085483" y="3015257"/>
                <a:ext cx="414379" cy="741264"/>
              </a:xfrm>
              <a:prstGeom prst="can">
                <a:avLst>
                  <a:gd name="adj" fmla="val 22844"/>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rot="10800000">
                <a:off x="8319795"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Can 25"/>
              <p:cNvSpPr/>
              <p:nvPr/>
            </p:nvSpPr>
            <p:spPr>
              <a:xfrm>
                <a:off x="8431000" y="3015257"/>
                <a:ext cx="423358" cy="741264"/>
              </a:xfrm>
              <a:prstGeom prst="can">
                <a:avLst>
                  <a:gd name="adj" fmla="val 20858"/>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p:cNvSpPr txBox="1"/>
              <p:nvPr/>
            </p:nvSpPr>
            <p:spPr>
              <a:xfrm>
                <a:off x="8490628" y="3202482"/>
                <a:ext cx="304101" cy="400110"/>
              </a:xfrm>
              <a:prstGeom prst="rect">
                <a:avLst/>
              </a:prstGeom>
              <a:noFill/>
            </p:spPr>
            <p:txBody>
              <a:bodyPr wrap="none" rtlCol="0">
                <a:spAutoFit/>
              </a:bodyPr>
              <a:lstStyle/>
              <a:p>
                <a:pPr algn="ctr"/>
                <a:r>
                  <a:rPr lang="en-GB" sz="2000" dirty="0"/>
                  <a:t>A</a:t>
                </a:r>
              </a:p>
            </p:txBody>
          </p:sp>
          <p:sp>
            <p:nvSpPr>
              <p:cNvPr id="62" name="TextBox 61"/>
              <p:cNvSpPr txBox="1"/>
              <p:nvPr/>
            </p:nvSpPr>
            <p:spPr>
              <a:xfrm>
                <a:off x="9137697" y="3202482"/>
                <a:ext cx="291783" cy="400110"/>
              </a:xfrm>
              <a:prstGeom prst="rect">
                <a:avLst/>
              </a:prstGeom>
              <a:noFill/>
            </p:spPr>
            <p:txBody>
              <a:bodyPr wrap="none" rtlCol="0">
                <a:spAutoFit/>
              </a:bodyPr>
              <a:lstStyle/>
              <a:p>
                <a:pPr algn="ctr"/>
                <a:r>
                  <a:rPr lang="en-GB" sz="2000" dirty="0"/>
                  <a:t>T</a:t>
                </a:r>
              </a:p>
            </p:txBody>
          </p:sp>
          <p:sp>
            <p:nvSpPr>
              <p:cNvPr id="63" name="TextBox 62"/>
              <p:cNvSpPr txBox="1"/>
              <p:nvPr/>
            </p:nvSpPr>
            <p:spPr>
              <a:xfrm>
                <a:off x="9775243" y="3202482"/>
                <a:ext cx="327366" cy="400110"/>
              </a:xfrm>
              <a:prstGeom prst="rect">
                <a:avLst/>
              </a:prstGeom>
              <a:noFill/>
            </p:spPr>
            <p:txBody>
              <a:bodyPr wrap="none" rtlCol="0">
                <a:spAutoFit/>
              </a:bodyPr>
              <a:lstStyle/>
              <a:p>
                <a:pPr algn="ctr"/>
                <a:r>
                  <a:rPr lang="en-GB" sz="2000" dirty="0"/>
                  <a:t>G</a:t>
                </a:r>
              </a:p>
            </p:txBody>
          </p:sp>
          <p:sp>
            <p:nvSpPr>
              <p:cNvPr id="64" name="TextBox 63"/>
              <p:cNvSpPr txBox="1"/>
              <p:nvPr/>
            </p:nvSpPr>
            <p:spPr>
              <a:xfrm>
                <a:off x="10425727" y="3202482"/>
                <a:ext cx="316417" cy="400110"/>
              </a:xfrm>
              <a:prstGeom prst="rect">
                <a:avLst/>
              </a:prstGeom>
              <a:noFill/>
            </p:spPr>
            <p:txBody>
              <a:bodyPr wrap="none" rtlCol="0">
                <a:spAutoFit/>
              </a:bodyPr>
              <a:lstStyle/>
              <a:p>
                <a:pPr algn="ctr"/>
                <a:r>
                  <a:rPr lang="en-GB" sz="2000" dirty="0"/>
                  <a:t>C</a:t>
                </a:r>
              </a:p>
            </p:txBody>
          </p:sp>
          <p:sp>
            <p:nvSpPr>
              <p:cNvPr id="65" name="TextBox 64"/>
              <p:cNvSpPr txBox="1"/>
              <p:nvPr/>
            </p:nvSpPr>
            <p:spPr>
              <a:xfrm>
                <a:off x="11084602" y="3202482"/>
                <a:ext cx="304101" cy="400110"/>
              </a:xfrm>
              <a:prstGeom prst="rect">
                <a:avLst/>
              </a:prstGeom>
              <a:noFill/>
            </p:spPr>
            <p:txBody>
              <a:bodyPr wrap="none" rtlCol="0">
                <a:spAutoFit/>
              </a:bodyPr>
              <a:lstStyle/>
              <a:p>
                <a:pPr algn="ctr"/>
                <a:r>
                  <a:rPr lang="en-GB" sz="2000" dirty="0"/>
                  <a:t>A</a:t>
                </a:r>
              </a:p>
            </p:txBody>
          </p:sp>
        </p:grpSp>
        <p:sp>
          <p:nvSpPr>
            <p:cNvPr id="95" name="TextBox 94"/>
            <p:cNvSpPr txBox="1"/>
            <p:nvPr/>
          </p:nvSpPr>
          <p:spPr>
            <a:xfrm>
              <a:off x="6004137" y="3432876"/>
              <a:ext cx="1620979" cy="830997"/>
            </a:xfrm>
            <a:prstGeom prst="rect">
              <a:avLst/>
            </a:prstGeom>
            <a:noFill/>
          </p:spPr>
          <p:txBody>
            <a:bodyPr wrap="square" rtlCol="0">
              <a:spAutoFit/>
            </a:bodyPr>
            <a:lstStyle/>
            <a:p>
              <a:r>
                <a:rPr lang="en-GB" sz="1600" dirty="0"/>
                <a:t>Complementary strand made      by PCR</a:t>
              </a:r>
            </a:p>
          </p:txBody>
        </p:sp>
        <p:cxnSp>
          <p:nvCxnSpPr>
            <p:cNvPr id="96" name="Straight Connector 95"/>
            <p:cNvCxnSpPr/>
            <p:nvPr/>
          </p:nvCxnSpPr>
          <p:spPr>
            <a:xfrm flipH="1">
              <a:off x="7559749" y="3383174"/>
              <a:ext cx="208684" cy="242528"/>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921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grpSp>
        <p:nvGrpSpPr>
          <p:cNvPr id="90" name="Group 89"/>
          <p:cNvGrpSpPr/>
          <p:nvPr/>
        </p:nvGrpSpPr>
        <p:grpSpPr>
          <a:xfrm>
            <a:off x="7765576" y="1985440"/>
            <a:ext cx="3789929" cy="900469"/>
            <a:chOff x="8319794" y="1985441"/>
            <a:chExt cx="3235711" cy="796304"/>
          </a:xfrm>
        </p:grpSpPr>
        <p:sp>
          <p:nvSpPr>
            <p:cNvPr id="86" name="Rectangle 85"/>
            <p:cNvSpPr/>
            <p:nvPr/>
          </p:nvSpPr>
          <p:spPr>
            <a:xfrm>
              <a:off x="8319794" y="1985441"/>
              <a:ext cx="3235711" cy="194958"/>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Can 86"/>
            <p:cNvSpPr/>
            <p:nvPr/>
          </p:nvSpPr>
          <p:spPr>
            <a:xfrm rot="10800000">
              <a:off x="8431998" y="2040480"/>
              <a:ext cx="421361"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Can 84"/>
            <p:cNvSpPr/>
            <p:nvPr/>
          </p:nvSpPr>
          <p:spPr>
            <a:xfrm rot="10800000">
              <a:off x="9085279" y="2040481"/>
              <a:ext cx="414341"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Can 82"/>
            <p:cNvSpPr/>
            <p:nvPr/>
          </p:nvSpPr>
          <p:spPr>
            <a:xfrm rot="10800000">
              <a:off x="9730987" y="2040481"/>
              <a:ext cx="422469"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Can 80"/>
            <p:cNvSpPr/>
            <p:nvPr/>
          </p:nvSpPr>
          <p:spPr>
            <a:xfrm rot="10800000">
              <a:off x="10382384" y="2040481"/>
              <a:ext cx="419219"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Can 78"/>
            <p:cNvSpPr/>
            <p:nvPr/>
          </p:nvSpPr>
          <p:spPr>
            <a:xfrm rot="10800000">
              <a:off x="11020943" y="2040481"/>
              <a:ext cx="423358"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TextBox 72"/>
            <p:cNvSpPr txBox="1"/>
            <p:nvPr/>
          </p:nvSpPr>
          <p:spPr>
            <a:xfrm>
              <a:off x="11090148" y="2194410"/>
              <a:ext cx="291783" cy="353826"/>
            </a:xfrm>
            <a:prstGeom prst="rect">
              <a:avLst/>
            </a:prstGeom>
            <a:noFill/>
          </p:spPr>
          <p:txBody>
            <a:bodyPr wrap="none" rtlCol="0">
              <a:spAutoFit/>
            </a:bodyPr>
            <a:lstStyle/>
            <a:p>
              <a:pPr algn="ctr"/>
              <a:r>
                <a:rPr lang="en-GB" sz="2000" dirty="0"/>
                <a:t>T</a:t>
              </a:r>
            </a:p>
          </p:txBody>
        </p:sp>
        <p:sp>
          <p:nvSpPr>
            <p:cNvPr id="74" name="TextBox 73"/>
            <p:cNvSpPr txBox="1"/>
            <p:nvPr/>
          </p:nvSpPr>
          <p:spPr>
            <a:xfrm>
              <a:off x="10432920" y="2194410"/>
              <a:ext cx="327366" cy="353826"/>
            </a:xfrm>
            <a:prstGeom prst="rect">
              <a:avLst/>
            </a:prstGeom>
            <a:noFill/>
          </p:spPr>
          <p:txBody>
            <a:bodyPr wrap="none" rtlCol="0">
              <a:spAutoFit/>
            </a:bodyPr>
            <a:lstStyle/>
            <a:p>
              <a:pPr algn="ctr"/>
              <a:r>
                <a:rPr lang="en-GB" sz="2000" dirty="0"/>
                <a:t>G</a:t>
              </a:r>
            </a:p>
          </p:txBody>
        </p:sp>
        <p:sp>
          <p:nvSpPr>
            <p:cNvPr id="75" name="TextBox 74"/>
            <p:cNvSpPr txBox="1"/>
            <p:nvPr/>
          </p:nvSpPr>
          <p:spPr>
            <a:xfrm>
              <a:off x="9782386" y="2194410"/>
              <a:ext cx="316417" cy="353826"/>
            </a:xfrm>
            <a:prstGeom prst="rect">
              <a:avLst/>
            </a:prstGeom>
            <a:noFill/>
          </p:spPr>
          <p:txBody>
            <a:bodyPr wrap="none" rtlCol="0">
              <a:spAutoFit/>
            </a:bodyPr>
            <a:lstStyle/>
            <a:p>
              <a:pPr algn="ctr"/>
              <a:r>
                <a:rPr lang="en-GB" sz="2000" dirty="0"/>
                <a:t>C</a:t>
              </a:r>
            </a:p>
          </p:txBody>
        </p:sp>
        <p:sp>
          <p:nvSpPr>
            <p:cNvPr id="76" name="TextBox 75"/>
            <p:cNvSpPr txBox="1"/>
            <p:nvPr/>
          </p:nvSpPr>
          <p:spPr>
            <a:xfrm>
              <a:off x="9142734" y="2194410"/>
              <a:ext cx="304101" cy="353826"/>
            </a:xfrm>
            <a:prstGeom prst="rect">
              <a:avLst/>
            </a:prstGeom>
            <a:noFill/>
          </p:spPr>
          <p:txBody>
            <a:bodyPr wrap="none" rtlCol="0">
              <a:spAutoFit/>
            </a:bodyPr>
            <a:lstStyle/>
            <a:p>
              <a:pPr algn="ctr"/>
              <a:r>
                <a:rPr lang="en-GB" sz="2000" dirty="0"/>
                <a:t>A</a:t>
              </a:r>
            </a:p>
          </p:txBody>
        </p:sp>
        <p:sp>
          <p:nvSpPr>
            <p:cNvPr id="77" name="TextBox 76"/>
            <p:cNvSpPr txBox="1"/>
            <p:nvPr/>
          </p:nvSpPr>
          <p:spPr>
            <a:xfrm>
              <a:off x="8496174" y="2194410"/>
              <a:ext cx="291783" cy="353826"/>
            </a:xfrm>
            <a:prstGeom prst="rect">
              <a:avLst/>
            </a:prstGeom>
            <a:noFill/>
          </p:spPr>
          <p:txBody>
            <a:bodyPr wrap="none" rtlCol="0">
              <a:spAutoFit/>
            </a:bodyPr>
            <a:lstStyle/>
            <a:p>
              <a:pPr algn="ctr"/>
              <a:r>
                <a:rPr lang="en-GB" sz="2000" dirty="0"/>
                <a:t>T</a:t>
              </a:r>
            </a:p>
          </p:txBody>
        </p:sp>
      </p:grpSp>
      <p:grpSp>
        <p:nvGrpSpPr>
          <p:cNvPr id="9" name="Group 8"/>
          <p:cNvGrpSpPr/>
          <p:nvPr/>
        </p:nvGrpSpPr>
        <p:grpSpPr>
          <a:xfrm>
            <a:off x="7765577" y="2677977"/>
            <a:ext cx="3789930" cy="806935"/>
            <a:chOff x="7765577" y="2677977"/>
            <a:chExt cx="3789930" cy="806935"/>
          </a:xfrm>
        </p:grpSpPr>
        <p:sp>
          <p:nvSpPr>
            <p:cNvPr id="78" name="Rectangle 77"/>
            <p:cNvSpPr/>
            <p:nvPr/>
          </p:nvSpPr>
          <p:spPr>
            <a:xfrm rot="10800000">
              <a:off x="7765577" y="3289955"/>
              <a:ext cx="3789930"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8" name="Group 87"/>
            <p:cNvGrpSpPr/>
            <p:nvPr/>
          </p:nvGrpSpPr>
          <p:grpSpPr>
            <a:xfrm>
              <a:off x="7895832" y="2677977"/>
              <a:ext cx="3528257" cy="741265"/>
              <a:chOff x="8431000" y="3015257"/>
              <a:chExt cx="3012303" cy="741265"/>
            </a:xfrm>
          </p:grpSpPr>
          <p:sp>
            <p:nvSpPr>
              <p:cNvPr id="34" name="Can 33"/>
              <p:cNvSpPr/>
              <p:nvPr/>
            </p:nvSpPr>
            <p:spPr>
              <a:xfrm>
                <a:off x="11021942" y="3015258"/>
                <a:ext cx="421361" cy="741264"/>
              </a:xfrm>
              <a:prstGeom prst="can">
                <a:avLst>
                  <a:gd name="adj" fmla="val 229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Can 31"/>
              <p:cNvSpPr/>
              <p:nvPr/>
            </p:nvSpPr>
            <p:spPr>
              <a:xfrm>
                <a:off x="10380395" y="3015257"/>
                <a:ext cx="420366" cy="741264"/>
              </a:xfrm>
              <a:prstGeom prst="can">
                <a:avLst>
                  <a:gd name="adj" fmla="val 218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Can 29"/>
              <p:cNvSpPr/>
              <p:nvPr/>
            </p:nvSpPr>
            <p:spPr>
              <a:xfrm>
                <a:off x="9730820" y="3015257"/>
                <a:ext cx="425280" cy="741264"/>
              </a:xfrm>
              <a:prstGeom prst="can">
                <a:avLst>
                  <a:gd name="adj" fmla="val 219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Can 27"/>
              <p:cNvSpPr/>
              <p:nvPr/>
            </p:nvSpPr>
            <p:spPr>
              <a:xfrm>
                <a:off x="9085483" y="3015257"/>
                <a:ext cx="414379" cy="741264"/>
              </a:xfrm>
              <a:prstGeom prst="can">
                <a:avLst>
                  <a:gd name="adj" fmla="val 22844"/>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Can 25"/>
              <p:cNvSpPr/>
              <p:nvPr/>
            </p:nvSpPr>
            <p:spPr>
              <a:xfrm>
                <a:off x="8431000" y="3015257"/>
                <a:ext cx="423358" cy="741264"/>
              </a:xfrm>
              <a:prstGeom prst="can">
                <a:avLst>
                  <a:gd name="adj" fmla="val 20858"/>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p:cNvSpPr txBox="1"/>
              <p:nvPr/>
            </p:nvSpPr>
            <p:spPr>
              <a:xfrm>
                <a:off x="8490628" y="3202482"/>
                <a:ext cx="304101" cy="400110"/>
              </a:xfrm>
              <a:prstGeom prst="rect">
                <a:avLst/>
              </a:prstGeom>
              <a:noFill/>
            </p:spPr>
            <p:txBody>
              <a:bodyPr wrap="none" rtlCol="0">
                <a:spAutoFit/>
              </a:bodyPr>
              <a:lstStyle/>
              <a:p>
                <a:pPr algn="ctr"/>
                <a:r>
                  <a:rPr lang="en-GB" sz="2000" dirty="0"/>
                  <a:t>A</a:t>
                </a:r>
              </a:p>
            </p:txBody>
          </p:sp>
          <p:sp>
            <p:nvSpPr>
              <p:cNvPr id="62" name="TextBox 61"/>
              <p:cNvSpPr txBox="1"/>
              <p:nvPr/>
            </p:nvSpPr>
            <p:spPr>
              <a:xfrm>
                <a:off x="9137697" y="3202482"/>
                <a:ext cx="291783" cy="400110"/>
              </a:xfrm>
              <a:prstGeom prst="rect">
                <a:avLst/>
              </a:prstGeom>
              <a:noFill/>
            </p:spPr>
            <p:txBody>
              <a:bodyPr wrap="none" rtlCol="0">
                <a:spAutoFit/>
              </a:bodyPr>
              <a:lstStyle/>
              <a:p>
                <a:pPr algn="ctr"/>
                <a:r>
                  <a:rPr lang="en-GB" sz="2000" dirty="0"/>
                  <a:t>T</a:t>
                </a:r>
              </a:p>
            </p:txBody>
          </p:sp>
          <p:sp>
            <p:nvSpPr>
              <p:cNvPr id="63" name="TextBox 62"/>
              <p:cNvSpPr txBox="1"/>
              <p:nvPr/>
            </p:nvSpPr>
            <p:spPr>
              <a:xfrm>
                <a:off x="9775243" y="3202482"/>
                <a:ext cx="327366" cy="400110"/>
              </a:xfrm>
              <a:prstGeom prst="rect">
                <a:avLst/>
              </a:prstGeom>
              <a:noFill/>
            </p:spPr>
            <p:txBody>
              <a:bodyPr wrap="none" rtlCol="0">
                <a:spAutoFit/>
              </a:bodyPr>
              <a:lstStyle/>
              <a:p>
                <a:pPr algn="ctr"/>
                <a:r>
                  <a:rPr lang="en-GB" sz="2000" dirty="0"/>
                  <a:t>G</a:t>
                </a:r>
              </a:p>
            </p:txBody>
          </p:sp>
          <p:sp>
            <p:nvSpPr>
              <p:cNvPr id="64" name="TextBox 63"/>
              <p:cNvSpPr txBox="1"/>
              <p:nvPr/>
            </p:nvSpPr>
            <p:spPr>
              <a:xfrm>
                <a:off x="10425727" y="3202482"/>
                <a:ext cx="316417" cy="400110"/>
              </a:xfrm>
              <a:prstGeom prst="rect">
                <a:avLst/>
              </a:prstGeom>
              <a:noFill/>
            </p:spPr>
            <p:txBody>
              <a:bodyPr wrap="none" rtlCol="0">
                <a:spAutoFit/>
              </a:bodyPr>
              <a:lstStyle/>
              <a:p>
                <a:pPr algn="ctr"/>
                <a:r>
                  <a:rPr lang="en-GB" sz="2000" dirty="0"/>
                  <a:t>C</a:t>
                </a:r>
              </a:p>
            </p:txBody>
          </p:sp>
          <p:sp>
            <p:nvSpPr>
              <p:cNvPr id="65" name="TextBox 64"/>
              <p:cNvSpPr txBox="1"/>
              <p:nvPr/>
            </p:nvSpPr>
            <p:spPr>
              <a:xfrm>
                <a:off x="11084602" y="3202482"/>
                <a:ext cx="304101" cy="400110"/>
              </a:xfrm>
              <a:prstGeom prst="rect">
                <a:avLst/>
              </a:prstGeom>
              <a:noFill/>
            </p:spPr>
            <p:txBody>
              <a:bodyPr wrap="none" rtlCol="0">
                <a:spAutoFit/>
              </a:bodyPr>
              <a:lstStyle/>
              <a:p>
                <a:pPr algn="ctr"/>
                <a:r>
                  <a:rPr lang="en-GB" sz="2000" dirty="0"/>
                  <a:t>A</a:t>
                </a:r>
              </a:p>
            </p:txBody>
          </p:sp>
        </p:grpSp>
      </p:grpSp>
      <p:sp>
        <p:nvSpPr>
          <p:cNvPr id="89" name="TextBox 88"/>
          <p:cNvSpPr txBox="1"/>
          <p:nvPr/>
        </p:nvSpPr>
        <p:spPr>
          <a:xfrm>
            <a:off x="6001282" y="1884877"/>
            <a:ext cx="1510352" cy="646331"/>
          </a:xfrm>
          <a:prstGeom prst="rect">
            <a:avLst/>
          </a:prstGeom>
          <a:noFill/>
        </p:spPr>
        <p:txBody>
          <a:bodyPr wrap="square" rtlCol="0">
            <a:spAutoFit/>
          </a:bodyPr>
          <a:lstStyle/>
          <a:p>
            <a:r>
              <a:rPr lang="en-GB" dirty="0"/>
              <a:t>Template strand</a:t>
            </a:r>
          </a:p>
        </p:txBody>
      </p:sp>
      <p:cxnSp>
        <p:nvCxnSpPr>
          <p:cNvPr id="92" name="Straight Connector 91"/>
          <p:cNvCxnSpPr>
            <a:stCxn id="86" idx="1"/>
          </p:cNvCxnSpPr>
          <p:nvPr/>
        </p:nvCxnSpPr>
        <p:spPr>
          <a:xfrm flipH="1">
            <a:off x="7101385" y="2095671"/>
            <a:ext cx="664191"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6001282" y="5570783"/>
            <a:ext cx="1764294" cy="646331"/>
            <a:chOff x="6001282" y="5570783"/>
            <a:chExt cx="1764294" cy="646331"/>
          </a:xfrm>
        </p:grpSpPr>
        <p:sp>
          <p:nvSpPr>
            <p:cNvPr id="69" name="TextBox 68"/>
            <p:cNvSpPr txBox="1"/>
            <p:nvPr/>
          </p:nvSpPr>
          <p:spPr>
            <a:xfrm>
              <a:off x="6001282" y="5570783"/>
              <a:ext cx="1510352" cy="646331"/>
            </a:xfrm>
            <a:prstGeom prst="rect">
              <a:avLst/>
            </a:prstGeom>
            <a:noFill/>
          </p:spPr>
          <p:txBody>
            <a:bodyPr wrap="square" rtlCol="0">
              <a:spAutoFit/>
            </a:bodyPr>
            <a:lstStyle/>
            <a:p>
              <a:r>
                <a:rPr lang="en-GB" dirty="0"/>
                <a:t>Template strand</a:t>
              </a:r>
            </a:p>
          </p:txBody>
        </p:sp>
        <p:cxnSp>
          <p:nvCxnSpPr>
            <p:cNvPr id="70" name="Straight Connector 69"/>
            <p:cNvCxnSpPr/>
            <p:nvPr/>
          </p:nvCxnSpPr>
          <p:spPr>
            <a:xfrm flipH="1">
              <a:off x="7101385" y="5781577"/>
              <a:ext cx="66419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0"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pPr marL="0" indent="0">
              <a:buNone/>
            </a:pPr>
            <a:r>
              <a:rPr lang="en-GB" b="1" dirty="0">
                <a:solidFill>
                  <a:schemeClr val="accent5"/>
                </a:solidFill>
              </a:rPr>
              <a:t>PCR</a:t>
            </a:r>
            <a:r>
              <a:rPr lang="en-GB" dirty="0"/>
              <a:t> stands for </a:t>
            </a:r>
            <a:r>
              <a:rPr lang="en-GB" b="1" dirty="0">
                <a:solidFill>
                  <a:schemeClr val="accent5"/>
                </a:solidFill>
              </a:rPr>
              <a:t>P</a:t>
            </a:r>
            <a:r>
              <a:rPr lang="en-GB" dirty="0"/>
              <a:t>olymerase </a:t>
            </a:r>
            <a:r>
              <a:rPr lang="en-GB" b="1" dirty="0">
                <a:solidFill>
                  <a:schemeClr val="accent5"/>
                </a:solidFill>
              </a:rPr>
              <a:t>C</a:t>
            </a:r>
            <a:r>
              <a:rPr lang="en-GB" dirty="0"/>
              <a:t>hain </a:t>
            </a:r>
            <a:r>
              <a:rPr lang="en-GB" b="1" dirty="0">
                <a:solidFill>
                  <a:schemeClr val="accent5"/>
                </a:solidFill>
              </a:rPr>
              <a:t>R</a:t>
            </a:r>
            <a:r>
              <a:rPr lang="en-GB" dirty="0"/>
              <a:t>eaction</a:t>
            </a:r>
          </a:p>
          <a:p>
            <a:pPr marL="0" indent="0">
              <a:buNone/>
            </a:pPr>
            <a:r>
              <a:rPr lang="en-GB" dirty="0"/>
              <a:t>A PCR is able to make copies of DNA, much as a photocopier makes copies of an image.</a:t>
            </a:r>
          </a:p>
        </p:txBody>
      </p:sp>
    </p:spTree>
    <p:extLst>
      <p:ext uri="{BB962C8B-B14F-4D97-AF65-F5344CB8AC3E}">
        <p14:creationId xmlns:p14="http://schemas.microsoft.com/office/powerpoint/2010/main" val="115265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039 -0.00139 L 2.29167E-6 0.34907 " pathEditMode="relative" rAng="0" ptsTypes="AA">
                                      <p:cBhvr>
                                        <p:cTn id="6" dur="2000" fill="hold"/>
                                        <p:tgtEl>
                                          <p:spTgt spid="9"/>
                                        </p:tgtEl>
                                        <p:attrNameLst>
                                          <p:attrName>ppt_x</p:attrName>
                                          <p:attrName>ppt_y</p:attrName>
                                        </p:attrNameLst>
                                      </p:cBhvr>
                                      <p:rCtr x="13" y="17523"/>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grpSp>
        <p:nvGrpSpPr>
          <p:cNvPr id="90" name="Group 89"/>
          <p:cNvGrpSpPr/>
          <p:nvPr/>
        </p:nvGrpSpPr>
        <p:grpSpPr>
          <a:xfrm>
            <a:off x="7765576" y="1985440"/>
            <a:ext cx="3789929" cy="900469"/>
            <a:chOff x="8319794" y="1985441"/>
            <a:chExt cx="3235711" cy="796304"/>
          </a:xfrm>
        </p:grpSpPr>
        <p:sp>
          <p:nvSpPr>
            <p:cNvPr id="86" name="Rectangle 85"/>
            <p:cNvSpPr/>
            <p:nvPr/>
          </p:nvSpPr>
          <p:spPr>
            <a:xfrm>
              <a:off x="8319794" y="1985441"/>
              <a:ext cx="3235711" cy="194958"/>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Can 86"/>
            <p:cNvSpPr/>
            <p:nvPr/>
          </p:nvSpPr>
          <p:spPr>
            <a:xfrm rot="10800000">
              <a:off x="8431998" y="2040480"/>
              <a:ext cx="421361"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Can 84"/>
            <p:cNvSpPr/>
            <p:nvPr/>
          </p:nvSpPr>
          <p:spPr>
            <a:xfrm rot="10800000">
              <a:off x="9085279" y="2040481"/>
              <a:ext cx="414341"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Can 82"/>
            <p:cNvSpPr/>
            <p:nvPr/>
          </p:nvSpPr>
          <p:spPr>
            <a:xfrm rot="10800000">
              <a:off x="9730987" y="2040481"/>
              <a:ext cx="422469"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Can 80"/>
            <p:cNvSpPr/>
            <p:nvPr/>
          </p:nvSpPr>
          <p:spPr>
            <a:xfrm rot="10800000">
              <a:off x="10382384" y="2040481"/>
              <a:ext cx="419219"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Can 78"/>
            <p:cNvSpPr/>
            <p:nvPr/>
          </p:nvSpPr>
          <p:spPr>
            <a:xfrm rot="10800000">
              <a:off x="11020943" y="2040481"/>
              <a:ext cx="423358" cy="741264"/>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TextBox 72"/>
            <p:cNvSpPr txBox="1"/>
            <p:nvPr/>
          </p:nvSpPr>
          <p:spPr>
            <a:xfrm>
              <a:off x="11090148" y="2194410"/>
              <a:ext cx="291783" cy="353826"/>
            </a:xfrm>
            <a:prstGeom prst="rect">
              <a:avLst/>
            </a:prstGeom>
            <a:noFill/>
          </p:spPr>
          <p:txBody>
            <a:bodyPr wrap="none" rtlCol="0">
              <a:spAutoFit/>
            </a:bodyPr>
            <a:lstStyle/>
            <a:p>
              <a:pPr algn="ctr"/>
              <a:r>
                <a:rPr lang="en-GB" sz="2000" dirty="0"/>
                <a:t>T</a:t>
              </a:r>
            </a:p>
          </p:txBody>
        </p:sp>
        <p:sp>
          <p:nvSpPr>
            <p:cNvPr id="74" name="TextBox 73"/>
            <p:cNvSpPr txBox="1"/>
            <p:nvPr/>
          </p:nvSpPr>
          <p:spPr>
            <a:xfrm>
              <a:off x="10432920" y="2194410"/>
              <a:ext cx="327366" cy="353826"/>
            </a:xfrm>
            <a:prstGeom prst="rect">
              <a:avLst/>
            </a:prstGeom>
            <a:noFill/>
          </p:spPr>
          <p:txBody>
            <a:bodyPr wrap="none" rtlCol="0">
              <a:spAutoFit/>
            </a:bodyPr>
            <a:lstStyle/>
            <a:p>
              <a:pPr algn="ctr"/>
              <a:r>
                <a:rPr lang="en-GB" sz="2000" dirty="0"/>
                <a:t>G</a:t>
              </a:r>
            </a:p>
          </p:txBody>
        </p:sp>
        <p:sp>
          <p:nvSpPr>
            <p:cNvPr id="75" name="TextBox 74"/>
            <p:cNvSpPr txBox="1"/>
            <p:nvPr/>
          </p:nvSpPr>
          <p:spPr>
            <a:xfrm>
              <a:off x="9782386" y="2194410"/>
              <a:ext cx="316417" cy="353826"/>
            </a:xfrm>
            <a:prstGeom prst="rect">
              <a:avLst/>
            </a:prstGeom>
            <a:noFill/>
          </p:spPr>
          <p:txBody>
            <a:bodyPr wrap="none" rtlCol="0">
              <a:spAutoFit/>
            </a:bodyPr>
            <a:lstStyle/>
            <a:p>
              <a:pPr algn="ctr"/>
              <a:r>
                <a:rPr lang="en-GB" sz="2000" dirty="0"/>
                <a:t>C</a:t>
              </a:r>
            </a:p>
          </p:txBody>
        </p:sp>
        <p:sp>
          <p:nvSpPr>
            <p:cNvPr id="76" name="TextBox 75"/>
            <p:cNvSpPr txBox="1"/>
            <p:nvPr/>
          </p:nvSpPr>
          <p:spPr>
            <a:xfrm>
              <a:off x="9142734" y="2194410"/>
              <a:ext cx="304101" cy="353826"/>
            </a:xfrm>
            <a:prstGeom prst="rect">
              <a:avLst/>
            </a:prstGeom>
            <a:noFill/>
          </p:spPr>
          <p:txBody>
            <a:bodyPr wrap="none" rtlCol="0">
              <a:spAutoFit/>
            </a:bodyPr>
            <a:lstStyle/>
            <a:p>
              <a:pPr algn="ctr"/>
              <a:r>
                <a:rPr lang="en-GB" sz="2000" dirty="0"/>
                <a:t>A</a:t>
              </a:r>
            </a:p>
          </p:txBody>
        </p:sp>
        <p:sp>
          <p:nvSpPr>
            <p:cNvPr id="77" name="TextBox 76"/>
            <p:cNvSpPr txBox="1"/>
            <p:nvPr/>
          </p:nvSpPr>
          <p:spPr>
            <a:xfrm>
              <a:off x="8496174" y="2194410"/>
              <a:ext cx="291783" cy="353826"/>
            </a:xfrm>
            <a:prstGeom prst="rect">
              <a:avLst/>
            </a:prstGeom>
            <a:noFill/>
          </p:spPr>
          <p:txBody>
            <a:bodyPr wrap="none" rtlCol="0">
              <a:spAutoFit/>
            </a:bodyPr>
            <a:lstStyle/>
            <a:p>
              <a:pPr algn="ctr"/>
              <a:r>
                <a:rPr lang="en-GB" sz="2000" dirty="0"/>
                <a:t>T</a:t>
              </a:r>
            </a:p>
          </p:txBody>
        </p:sp>
      </p:grpSp>
      <p:grpSp>
        <p:nvGrpSpPr>
          <p:cNvPr id="88" name="Group 87"/>
          <p:cNvGrpSpPr/>
          <p:nvPr/>
        </p:nvGrpSpPr>
        <p:grpSpPr>
          <a:xfrm>
            <a:off x="7765577" y="2677977"/>
            <a:ext cx="3789930" cy="806937"/>
            <a:chOff x="8319795" y="3015257"/>
            <a:chExt cx="3235711" cy="806937"/>
          </a:xfrm>
        </p:grpSpPr>
        <p:sp>
          <p:nvSpPr>
            <p:cNvPr id="33" name="Rectangle 32"/>
            <p:cNvSpPr/>
            <p:nvPr/>
          </p:nvSpPr>
          <p:spPr>
            <a:xfrm rot="10800000">
              <a:off x="10909738" y="3627237"/>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Can 33"/>
            <p:cNvSpPr/>
            <p:nvPr/>
          </p:nvSpPr>
          <p:spPr>
            <a:xfrm>
              <a:off x="11021942" y="3015258"/>
              <a:ext cx="421361" cy="741264"/>
            </a:xfrm>
            <a:prstGeom prst="can">
              <a:avLst>
                <a:gd name="adj" fmla="val 229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p:cNvSpPr/>
            <p:nvPr/>
          </p:nvSpPr>
          <p:spPr>
            <a:xfrm rot="10800000">
              <a:off x="10259967"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Can 31"/>
            <p:cNvSpPr/>
            <p:nvPr/>
          </p:nvSpPr>
          <p:spPr>
            <a:xfrm>
              <a:off x="10380395" y="3015257"/>
              <a:ext cx="420366" cy="741264"/>
            </a:xfrm>
            <a:prstGeom prst="can">
              <a:avLst>
                <a:gd name="adj" fmla="val 218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rot="10800000">
              <a:off x="9610195"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Can 29"/>
            <p:cNvSpPr/>
            <p:nvPr/>
          </p:nvSpPr>
          <p:spPr>
            <a:xfrm>
              <a:off x="9730820" y="3015257"/>
              <a:ext cx="425280" cy="741264"/>
            </a:xfrm>
            <a:prstGeom prst="can">
              <a:avLst>
                <a:gd name="adj" fmla="val 219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p:cNvSpPr/>
            <p:nvPr/>
          </p:nvSpPr>
          <p:spPr>
            <a:xfrm rot="10800000">
              <a:off x="8960423"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Can 27"/>
            <p:cNvSpPr/>
            <p:nvPr/>
          </p:nvSpPr>
          <p:spPr>
            <a:xfrm>
              <a:off x="9085483" y="3015257"/>
              <a:ext cx="414379" cy="741264"/>
            </a:xfrm>
            <a:prstGeom prst="can">
              <a:avLst>
                <a:gd name="adj" fmla="val 22844"/>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rot="10800000">
              <a:off x="8319795"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Can 25"/>
            <p:cNvSpPr/>
            <p:nvPr/>
          </p:nvSpPr>
          <p:spPr>
            <a:xfrm>
              <a:off x="8431000" y="3015257"/>
              <a:ext cx="423358" cy="741264"/>
            </a:xfrm>
            <a:prstGeom prst="can">
              <a:avLst>
                <a:gd name="adj" fmla="val 20858"/>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p:cNvSpPr txBox="1"/>
            <p:nvPr/>
          </p:nvSpPr>
          <p:spPr>
            <a:xfrm>
              <a:off x="8490628" y="3202482"/>
              <a:ext cx="304101" cy="400110"/>
            </a:xfrm>
            <a:prstGeom prst="rect">
              <a:avLst/>
            </a:prstGeom>
            <a:noFill/>
          </p:spPr>
          <p:txBody>
            <a:bodyPr wrap="none" rtlCol="0">
              <a:spAutoFit/>
            </a:bodyPr>
            <a:lstStyle/>
            <a:p>
              <a:pPr algn="ctr"/>
              <a:r>
                <a:rPr lang="en-GB" sz="2000" dirty="0"/>
                <a:t>A</a:t>
              </a:r>
            </a:p>
          </p:txBody>
        </p:sp>
        <p:sp>
          <p:nvSpPr>
            <p:cNvPr id="62" name="TextBox 61"/>
            <p:cNvSpPr txBox="1"/>
            <p:nvPr/>
          </p:nvSpPr>
          <p:spPr>
            <a:xfrm>
              <a:off x="9137697" y="3202482"/>
              <a:ext cx="291783" cy="400110"/>
            </a:xfrm>
            <a:prstGeom prst="rect">
              <a:avLst/>
            </a:prstGeom>
            <a:noFill/>
          </p:spPr>
          <p:txBody>
            <a:bodyPr wrap="none" rtlCol="0">
              <a:spAutoFit/>
            </a:bodyPr>
            <a:lstStyle/>
            <a:p>
              <a:pPr algn="ctr"/>
              <a:r>
                <a:rPr lang="en-GB" sz="2000" dirty="0"/>
                <a:t>T</a:t>
              </a:r>
            </a:p>
          </p:txBody>
        </p:sp>
        <p:sp>
          <p:nvSpPr>
            <p:cNvPr id="63" name="TextBox 62"/>
            <p:cNvSpPr txBox="1"/>
            <p:nvPr/>
          </p:nvSpPr>
          <p:spPr>
            <a:xfrm>
              <a:off x="9775243" y="3202482"/>
              <a:ext cx="327366" cy="400110"/>
            </a:xfrm>
            <a:prstGeom prst="rect">
              <a:avLst/>
            </a:prstGeom>
            <a:noFill/>
          </p:spPr>
          <p:txBody>
            <a:bodyPr wrap="none" rtlCol="0">
              <a:spAutoFit/>
            </a:bodyPr>
            <a:lstStyle/>
            <a:p>
              <a:pPr algn="ctr"/>
              <a:r>
                <a:rPr lang="en-GB" sz="2000" dirty="0"/>
                <a:t>G</a:t>
              </a:r>
            </a:p>
          </p:txBody>
        </p:sp>
        <p:sp>
          <p:nvSpPr>
            <p:cNvPr id="64" name="TextBox 63"/>
            <p:cNvSpPr txBox="1"/>
            <p:nvPr/>
          </p:nvSpPr>
          <p:spPr>
            <a:xfrm>
              <a:off x="10425727" y="3202482"/>
              <a:ext cx="316417" cy="400110"/>
            </a:xfrm>
            <a:prstGeom prst="rect">
              <a:avLst/>
            </a:prstGeom>
            <a:noFill/>
          </p:spPr>
          <p:txBody>
            <a:bodyPr wrap="none" rtlCol="0">
              <a:spAutoFit/>
            </a:bodyPr>
            <a:lstStyle/>
            <a:p>
              <a:pPr algn="ctr"/>
              <a:r>
                <a:rPr lang="en-GB" sz="2000" dirty="0"/>
                <a:t>C</a:t>
              </a:r>
            </a:p>
          </p:txBody>
        </p:sp>
        <p:sp>
          <p:nvSpPr>
            <p:cNvPr id="65" name="TextBox 64"/>
            <p:cNvSpPr txBox="1"/>
            <p:nvPr/>
          </p:nvSpPr>
          <p:spPr>
            <a:xfrm>
              <a:off x="11084602" y="3202482"/>
              <a:ext cx="304101" cy="400110"/>
            </a:xfrm>
            <a:prstGeom prst="rect">
              <a:avLst/>
            </a:prstGeom>
            <a:noFill/>
          </p:spPr>
          <p:txBody>
            <a:bodyPr wrap="none" rtlCol="0">
              <a:spAutoFit/>
            </a:bodyPr>
            <a:lstStyle/>
            <a:p>
              <a:pPr algn="ctr"/>
              <a:r>
                <a:rPr lang="en-GB" sz="2000" dirty="0"/>
                <a:t>A</a:t>
              </a:r>
            </a:p>
          </p:txBody>
        </p:sp>
      </p:grpSp>
      <p:sp>
        <p:nvSpPr>
          <p:cNvPr id="89" name="TextBox 88"/>
          <p:cNvSpPr txBox="1"/>
          <p:nvPr/>
        </p:nvSpPr>
        <p:spPr>
          <a:xfrm>
            <a:off x="6001282" y="1884877"/>
            <a:ext cx="1510352" cy="646331"/>
          </a:xfrm>
          <a:prstGeom prst="rect">
            <a:avLst/>
          </a:prstGeom>
          <a:noFill/>
        </p:spPr>
        <p:txBody>
          <a:bodyPr wrap="square" rtlCol="0">
            <a:spAutoFit/>
          </a:bodyPr>
          <a:lstStyle/>
          <a:p>
            <a:r>
              <a:rPr lang="en-GB" dirty="0"/>
              <a:t>Template strand</a:t>
            </a:r>
          </a:p>
        </p:txBody>
      </p:sp>
      <p:cxnSp>
        <p:nvCxnSpPr>
          <p:cNvPr id="92" name="Straight Connector 91"/>
          <p:cNvCxnSpPr>
            <a:stCxn id="86" idx="1"/>
          </p:cNvCxnSpPr>
          <p:nvPr/>
        </p:nvCxnSpPr>
        <p:spPr>
          <a:xfrm flipH="1">
            <a:off x="7101385" y="2095671"/>
            <a:ext cx="664191"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8" name="Group 47"/>
          <p:cNvGrpSpPr/>
          <p:nvPr/>
        </p:nvGrpSpPr>
        <p:grpSpPr>
          <a:xfrm>
            <a:off x="7765577" y="5068483"/>
            <a:ext cx="3789930" cy="806937"/>
            <a:chOff x="8319795" y="3015257"/>
            <a:chExt cx="3235711" cy="806937"/>
          </a:xfrm>
        </p:grpSpPr>
        <p:sp>
          <p:nvSpPr>
            <p:cNvPr id="49" name="Rectangle 48"/>
            <p:cNvSpPr/>
            <p:nvPr/>
          </p:nvSpPr>
          <p:spPr>
            <a:xfrm rot="10800000">
              <a:off x="10909738" y="3627237"/>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Can 49"/>
            <p:cNvSpPr/>
            <p:nvPr/>
          </p:nvSpPr>
          <p:spPr>
            <a:xfrm>
              <a:off x="11021942" y="3015258"/>
              <a:ext cx="421361" cy="741264"/>
            </a:xfrm>
            <a:prstGeom prst="can">
              <a:avLst>
                <a:gd name="adj" fmla="val 229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p:cNvSpPr/>
            <p:nvPr/>
          </p:nvSpPr>
          <p:spPr>
            <a:xfrm rot="10800000">
              <a:off x="10259967"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Can 51"/>
            <p:cNvSpPr/>
            <p:nvPr/>
          </p:nvSpPr>
          <p:spPr>
            <a:xfrm>
              <a:off x="10380395" y="3015257"/>
              <a:ext cx="420366" cy="741264"/>
            </a:xfrm>
            <a:prstGeom prst="can">
              <a:avLst>
                <a:gd name="adj" fmla="val 218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p:cNvSpPr/>
            <p:nvPr/>
          </p:nvSpPr>
          <p:spPr>
            <a:xfrm rot="10800000">
              <a:off x="9610195"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Can 53"/>
            <p:cNvSpPr/>
            <p:nvPr/>
          </p:nvSpPr>
          <p:spPr>
            <a:xfrm>
              <a:off x="9730820" y="3015257"/>
              <a:ext cx="425280" cy="741264"/>
            </a:xfrm>
            <a:prstGeom prst="can">
              <a:avLst>
                <a:gd name="adj" fmla="val 21971"/>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p:cNvSpPr/>
            <p:nvPr/>
          </p:nvSpPr>
          <p:spPr>
            <a:xfrm rot="10800000">
              <a:off x="8960423"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Can 55"/>
            <p:cNvSpPr/>
            <p:nvPr/>
          </p:nvSpPr>
          <p:spPr>
            <a:xfrm>
              <a:off x="9085483" y="3015257"/>
              <a:ext cx="414379" cy="741264"/>
            </a:xfrm>
            <a:prstGeom prst="can">
              <a:avLst>
                <a:gd name="adj" fmla="val 22844"/>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p:cNvSpPr/>
            <p:nvPr/>
          </p:nvSpPr>
          <p:spPr>
            <a:xfrm rot="10800000">
              <a:off x="8319795" y="3627236"/>
              <a:ext cx="645768" cy="194957"/>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Can 57"/>
            <p:cNvSpPr/>
            <p:nvPr/>
          </p:nvSpPr>
          <p:spPr>
            <a:xfrm>
              <a:off x="8431000" y="3015257"/>
              <a:ext cx="423358" cy="741264"/>
            </a:xfrm>
            <a:prstGeom prst="can">
              <a:avLst>
                <a:gd name="adj" fmla="val 20858"/>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TextBox 58"/>
            <p:cNvSpPr txBox="1"/>
            <p:nvPr/>
          </p:nvSpPr>
          <p:spPr>
            <a:xfrm>
              <a:off x="8490628" y="3202482"/>
              <a:ext cx="304101" cy="400110"/>
            </a:xfrm>
            <a:prstGeom prst="rect">
              <a:avLst/>
            </a:prstGeom>
            <a:noFill/>
          </p:spPr>
          <p:txBody>
            <a:bodyPr wrap="none" rtlCol="0">
              <a:spAutoFit/>
            </a:bodyPr>
            <a:lstStyle/>
            <a:p>
              <a:pPr algn="ctr"/>
              <a:r>
                <a:rPr lang="en-GB" sz="2000" dirty="0"/>
                <a:t>A</a:t>
              </a:r>
            </a:p>
          </p:txBody>
        </p:sp>
        <p:sp>
          <p:nvSpPr>
            <p:cNvPr id="60" name="TextBox 59"/>
            <p:cNvSpPr txBox="1"/>
            <p:nvPr/>
          </p:nvSpPr>
          <p:spPr>
            <a:xfrm>
              <a:off x="9137697" y="3202482"/>
              <a:ext cx="291783" cy="400110"/>
            </a:xfrm>
            <a:prstGeom prst="rect">
              <a:avLst/>
            </a:prstGeom>
            <a:noFill/>
          </p:spPr>
          <p:txBody>
            <a:bodyPr wrap="none" rtlCol="0">
              <a:spAutoFit/>
            </a:bodyPr>
            <a:lstStyle/>
            <a:p>
              <a:pPr algn="ctr"/>
              <a:r>
                <a:rPr lang="en-GB" sz="2000" dirty="0"/>
                <a:t>T</a:t>
              </a:r>
            </a:p>
          </p:txBody>
        </p:sp>
        <p:sp>
          <p:nvSpPr>
            <p:cNvPr id="66" name="TextBox 65"/>
            <p:cNvSpPr txBox="1"/>
            <p:nvPr/>
          </p:nvSpPr>
          <p:spPr>
            <a:xfrm>
              <a:off x="9775243" y="3202482"/>
              <a:ext cx="327366" cy="400110"/>
            </a:xfrm>
            <a:prstGeom prst="rect">
              <a:avLst/>
            </a:prstGeom>
            <a:noFill/>
          </p:spPr>
          <p:txBody>
            <a:bodyPr wrap="none" rtlCol="0">
              <a:spAutoFit/>
            </a:bodyPr>
            <a:lstStyle/>
            <a:p>
              <a:pPr algn="ctr"/>
              <a:r>
                <a:rPr lang="en-GB" sz="2000" dirty="0"/>
                <a:t>G</a:t>
              </a:r>
            </a:p>
          </p:txBody>
        </p:sp>
        <p:sp>
          <p:nvSpPr>
            <p:cNvPr id="67" name="TextBox 66"/>
            <p:cNvSpPr txBox="1"/>
            <p:nvPr/>
          </p:nvSpPr>
          <p:spPr>
            <a:xfrm>
              <a:off x="10425727" y="3202482"/>
              <a:ext cx="316417" cy="400110"/>
            </a:xfrm>
            <a:prstGeom prst="rect">
              <a:avLst/>
            </a:prstGeom>
            <a:noFill/>
          </p:spPr>
          <p:txBody>
            <a:bodyPr wrap="none" rtlCol="0">
              <a:spAutoFit/>
            </a:bodyPr>
            <a:lstStyle/>
            <a:p>
              <a:pPr algn="ctr"/>
              <a:r>
                <a:rPr lang="en-GB" sz="2000" dirty="0"/>
                <a:t>C</a:t>
              </a:r>
            </a:p>
          </p:txBody>
        </p:sp>
        <p:sp>
          <p:nvSpPr>
            <p:cNvPr id="68" name="TextBox 67"/>
            <p:cNvSpPr txBox="1"/>
            <p:nvPr/>
          </p:nvSpPr>
          <p:spPr>
            <a:xfrm>
              <a:off x="11084602" y="3202482"/>
              <a:ext cx="304101" cy="400110"/>
            </a:xfrm>
            <a:prstGeom prst="rect">
              <a:avLst/>
            </a:prstGeom>
            <a:noFill/>
          </p:spPr>
          <p:txBody>
            <a:bodyPr wrap="none" rtlCol="0">
              <a:spAutoFit/>
            </a:bodyPr>
            <a:lstStyle/>
            <a:p>
              <a:pPr algn="ctr"/>
              <a:r>
                <a:rPr lang="en-GB" sz="2000" dirty="0"/>
                <a:t>A</a:t>
              </a:r>
            </a:p>
          </p:txBody>
        </p:sp>
      </p:grpSp>
      <p:sp>
        <p:nvSpPr>
          <p:cNvPr id="69" name="TextBox 68"/>
          <p:cNvSpPr txBox="1"/>
          <p:nvPr/>
        </p:nvSpPr>
        <p:spPr>
          <a:xfrm>
            <a:off x="6001282" y="5570783"/>
            <a:ext cx="1510352" cy="646331"/>
          </a:xfrm>
          <a:prstGeom prst="rect">
            <a:avLst/>
          </a:prstGeom>
          <a:noFill/>
        </p:spPr>
        <p:txBody>
          <a:bodyPr wrap="square" rtlCol="0">
            <a:spAutoFit/>
          </a:bodyPr>
          <a:lstStyle/>
          <a:p>
            <a:r>
              <a:rPr lang="en-GB" dirty="0"/>
              <a:t>Template strand</a:t>
            </a:r>
          </a:p>
        </p:txBody>
      </p:sp>
      <p:cxnSp>
        <p:nvCxnSpPr>
          <p:cNvPr id="70" name="Straight Connector 69"/>
          <p:cNvCxnSpPr/>
          <p:nvPr/>
        </p:nvCxnSpPr>
        <p:spPr>
          <a:xfrm flipH="1">
            <a:off x="7101385" y="5781577"/>
            <a:ext cx="664191" cy="0"/>
          </a:xfrm>
          <a:prstGeom prst="line">
            <a:avLst/>
          </a:prstGeom>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6004137" y="3432876"/>
            <a:ext cx="1620979" cy="830997"/>
          </a:xfrm>
          <a:prstGeom prst="rect">
            <a:avLst/>
          </a:prstGeom>
          <a:noFill/>
        </p:spPr>
        <p:txBody>
          <a:bodyPr wrap="square" rtlCol="0">
            <a:spAutoFit/>
          </a:bodyPr>
          <a:lstStyle/>
          <a:p>
            <a:r>
              <a:rPr lang="en-GB" sz="1600" dirty="0"/>
              <a:t>Complementary strands made      by PCR</a:t>
            </a:r>
          </a:p>
        </p:txBody>
      </p:sp>
      <p:cxnSp>
        <p:nvCxnSpPr>
          <p:cNvPr id="72" name="Straight Connector 71"/>
          <p:cNvCxnSpPr/>
          <p:nvPr/>
        </p:nvCxnSpPr>
        <p:spPr>
          <a:xfrm flipH="1">
            <a:off x="7559749" y="3383174"/>
            <a:ext cx="208684" cy="24252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37" idx="1"/>
          </p:cNvCxnSpPr>
          <p:nvPr/>
        </p:nvCxnSpPr>
        <p:spPr>
          <a:xfrm flipH="1" flipV="1">
            <a:off x="6831419" y="4077586"/>
            <a:ext cx="934157" cy="408591"/>
          </a:xfrm>
          <a:prstGeom prst="line">
            <a:avLst/>
          </a:prstGeom>
        </p:spPr>
        <p:style>
          <a:lnRef idx="1">
            <a:schemeClr val="accent1"/>
          </a:lnRef>
          <a:fillRef idx="0">
            <a:schemeClr val="accent1"/>
          </a:fillRef>
          <a:effectRef idx="0">
            <a:schemeClr val="accent1"/>
          </a:effectRef>
          <a:fontRef idx="minor">
            <a:schemeClr val="tx1"/>
          </a:fontRef>
        </p:style>
      </p:cxnSp>
      <p:sp>
        <p:nvSpPr>
          <p:cNvPr id="98"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pPr marL="0" indent="0">
              <a:buNone/>
            </a:pPr>
            <a:r>
              <a:rPr lang="en-GB" b="1" dirty="0">
                <a:solidFill>
                  <a:schemeClr val="accent5"/>
                </a:solidFill>
              </a:rPr>
              <a:t>PCR</a:t>
            </a:r>
            <a:r>
              <a:rPr lang="en-GB" dirty="0"/>
              <a:t> stands for </a:t>
            </a:r>
            <a:r>
              <a:rPr lang="en-GB" b="1" dirty="0">
                <a:solidFill>
                  <a:schemeClr val="accent5"/>
                </a:solidFill>
              </a:rPr>
              <a:t>P</a:t>
            </a:r>
            <a:r>
              <a:rPr lang="en-GB" dirty="0"/>
              <a:t>olymerase </a:t>
            </a:r>
            <a:r>
              <a:rPr lang="en-GB" b="1" dirty="0">
                <a:solidFill>
                  <a:schemeClr val="accent5"/>
                </a:solidFill>
              </a:rPr>
              <a:t>C</a:t>
            </a:r>
            <a:r>
              <a:rPr lang="en-GB" dirty="0"/>
              <a:t>hain </a:t>
            </a:r>
            <a:r>
              <a:rPr lang="en-GB" b="1" dirty="0">
                <a:solidFill>
                  <a:schemeClr val="accent5"/>
                </a:solidFill>
              </a:rPr>
              <a:t>R</a:t>
            </a:r>
            <a:r>
              <a:rPr lang="en-GB" dirty="0"/>
              <a:t>eaction</a:t>
            </a:r>
          </a:p>
          <a:p>
            <a:pPr marL="0" indent="0">
              <a:buNone/>
            </a:pPr>
            <a:r>
              <a:rPr lang="en-GB" dirty="0"/>
              <a:t>A PCR is able to make copies of DNA, much as a photocopier makes copies of an image.</a:t>
            </a:r>
          </a:p>
        </p:txBody>
      </p:sp>
      <p:grpSp>
        <p:nvGrpSpPr>
          <p:cNvPr id="4" name="Group 3"/>
          <p:cNvGrpSpPr/>
          <p:nvPr/>
        </p:nvGrpSpPr>
        <p:grpSpPr>
          <a:xfrm>
            <a:off x="7774142" y="4375945"/>
            <a:ext cx="3789930" cy="832443"/>
            <a:chOff x="7774142" y="4375945"/>
            <a:chExt cx="3789930" cy="832443"/>
          </a:xfrm>
        </p:grpSpPr>
        <p:sp>
          <p:nvSpPr>
            <p:cNvPr id="93" name="Rectangle 92"/>
            <p:cNvSpPr/>
            <p:nvPr/>
          </p:nvSpPr>
          <p:spPr>
            <a:xfrm rot="10800000">
              <a:off x="10807696" y="4375946"/>
              <a:ext cx="756376" cy="220461"/>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Rectangle 93"/>
            <p:cNvSpPr/>
            <p:nvPr/>
          </p:nvSpPr>
          <p:spPr>
            <a:xfrm rot="10800000">
              <a:off x="10046631" y="4375945"/>
              <a:ext cx="756376" cy="220461"/>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Rectangle 94"/>
            <p:cNvSpPr/>
            <p:nvPr/>
          </p:nvSpPr>
          <p:spPr>
            <a:xfrm rot="10800000">
              <a:off x="9285564" y="4375945"/>
              <a:ext cx="756376" cy="220461"/>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Rectangle 95"/>
            <p:cNvSpPr/>
            <p:nvPr/>
          </p:nvSpPr>
          <p:spPr>
            <a:xfrm rot="10800000">
              <a:off x="8524498" y="4375945"/>
              <a:ext cx="756376" cy="220461"/>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Rectangle 96"/>
            <p:cNvSpPr/>
            <p:nvPr/>
          </p:nvSpPr>
          <p:spPr>
            <a:xfrm rot="10800000">
              <a:off x="7774142" y="4375945"/>
              <a:ext cx="756376" cy="220461"/>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6" name="Group 35"/>
            <p:cNvGrpSpPr/>
            <p:nvPr/>
          </p:nvGrpSpPr>
          <p:grpSpPr>
            <a:xfrm>
              <a:off x="7896998" y="4438185"/>
              <a:ext cx="3528255" cy="770203"/>
              <a:chOff x="8431998" y="2040480"/>
              <a:chExt cx="3012303" cy="681107"/>
            </a:xfrm>
          </p:grpSpPr>
          <p:sp>
            <p:nvSpPr>
              <p:cNvPr id="38" name="Can 37"/>
              <p:cNvSpPr/>
              <p:nvPr/>
            </p:nvSpPr>
            <p:spPr>
              <a:xfrm rot="10800000">
                <a:off x="8431998" y="2040480"/>
                <a:ext cx="421361" cy="681106"/>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an 38"/>
              <p:cNvSpPr/>
              <p:nvPr/>
            </p:nvSpPr>
            <p:spPr>
              <a:xfrm rot="10800000">
                <a:off x="9085279" y="2040480"/>
                <a:ext cx="414341" cy="68110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Can 39"/>
              <p:cNvSpPr/>
              <p:nvPr/>
            </p:nvSpPr>
            <p:spPr>
              <a:xfrm rot="10800000">
                <a:off x="9730987" y="2040481"/>
                <a:ext cx="422469" cy="681106"/>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Can 40"/>
              <p:cNvSpPr/>
              <p:nvPr/>
            </p:nvSpPr>
            <p:spPr>
              <a:xfrm rot="10800000">
                <a:off x="10382383" y="2040481"/>
                <a:ext cx="419219" cy="68110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Can 41"/>
              <p:cNvSpPr/>
              <p:nvPr/>
            </p:nvSpPr>
            <p:spPr>
              <a:xfrm rot="10800000">
                <a:off x="11020943" y="2040481"/>
                <a:ext cx="423358" cy="68110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p:cNvSpPr txBox="1"/>
              <p:nvPr/>
            </p:nvSpPr>
            <p:spPr>
              <a:xfrm>
                <a:off x="11090148" y="2194410"/>
                <a:ext cx="291783" cy="353826"/>
              </a:xfrm>
              <a:prstGeom prst="rect">
                <a:avLst/>
              </a:prstGeom>
              <a:noFill/>
            </p:spPr>
            <p:txBody>
              <a:bodyPr wrap="none" rtlCol="0">
                <a:spAutoFit/>
              </a:bodyPr>
              <a:lstStyle/>
              <a:p>
                <a:pPr algn="ctr"/>
                <a:r>
                  <a:rPr lang="en-GB" sz="2000" dirty="0"/>
                  <a:t>T</a:t>
                </a:r>
              </a:p>
            </p:txBody>
          </p:sp>
          <p:sp>
            <p:nvSpPr>
              <p:cNvPr id="44" name="TextBox 43"/>
              <p:cNvSpPr txBox="1"/>
              <p:nvPr/>
            </p:nvSpPr>
            <p:spPr>
              <a:xfrm>
                <a:off x="10432920" y="2194410"/>
                <a:ext cx="327366" cy="353826"/>
              </a:xfrm>
              <a:prstGeom prst="rect">
                <a:avLst/>
              </a:prstGeom>
              <a:noFill/>
            </p:spPr>
            <p:txBody>
              <a:bodyPr wrap="none" rtlCol="0">
                <a:spAutoFit/>
              </a:bodyPr>
              <a:lstStyle/>
              <a:p>
                <a:pPr algn="ctr"/>
                <a:r>
                  <a:rPr lang="en-GB" sz="2000" dirty="0"/>
                  <a:t>G</a:t>
                </a:r>
              </a:p>
            </p:txBody>
          </p:sp>
          <p:sp>
            <p:nvSpPr>
              <p:cNvPr id="45" name="TextBox 44"/>
              <p:cNvSpPr txBox="1"/>
              <p:nvPr/>
            </p:nvSpPr>
            <p:spPr>
              <a:xfrm>
                <a:off x="9782386" y="2194410"/>
                <a:ext cx="316417" cy="353826"/>
              </a:xfrm>
              <a:prstGeom prst="rect">
                <a:avLst/>
              </a:prstGeom>
              <a:noFill/>
            </p:spPr>
            <p:txBody>
              <a:bodyPr wrap="none" rtlCol="0">
                <a:spAutoFit/>
              </a:bodyPr>
              <a:lstStyle/>
              <a:p>
                <a:pPr algn="ctr"/>
                <a:r>
                  <a:rPr lang="en-GB" sz="2000" dirty="0"/>
                  <a:t>C</a:t>
                </a:r>
              </a:p>
            </p:txBody>
          </p:sp>
          <p:sp>
            <p:nvSpPr>
              <p:cNvPr id="46" name="TextBox 45"/>
              <p:cNvSpPr txBox="1"/>
              <p:nvPr/>
            </p:nvSpPr>
            <p:spPr>
              <a:xfrm>
                <a:off x="9142734" y="2194410"/>
                <a:ext cx="304101" cy="353826"/>
              </a:xfrm>
              <a:prstGeom prst="rect">
                <a:avLst/>
              </a:prstGeom>
              <a:noFill/>
            </p:spPr>
            <p:txBody>
              <a:bodyPr wrap="none" rtlCol="0">
                <a:spAutoFit/>
              </a:bodyPr>
              <a:lstStyle/>
              <a:p>
                <a:pPr algn="ctr"/>
                <a:r>
                  <a:rPr lang="en-GB" sz="2000" dirty="0"/>
                  <a:t>A</a:t>
                </a:r>
              </a:p>
            </p:txBody>
          </p:sp>
          <p:sp>
            <p:nvSpPr>
              <p:cNvPr id="47" name="TextBox 46"/>
              <p:cNvSpPr txBox="1"/>
              <p:nvPr/>
            </p:nvSpPr>
            <p:spPr>
              <a:xfrm>
                <a:off x="8496174" y="2194410"/>
                <a:ext cx="291783" cy="353826"/>
              </a:xfrm>
              <a:prstGeom prst="rect">
                <a:avLst/>
              </a:prstGeom>
              <a:noFill/>
            </p:spPr>
            <p:txBody>
              <a:bodyPr wrap="none" rtlCol="0">
                <a:spAutoFit/>
              </a:bodyPr>
              <a:lstStyle/>
              <a:p>
                <a:pPr algn="ctr"/>
                <a:r>
                  <a:rPr lang="en-GB" sz="2000" dirty="0"/>
                  <a:t>T</a:t>
                </a:r>
              </a:p>
            </p:txBody>
          </p:sp>
        </p:grpSp>
      </p:grpSp>
    </p:spTree>
    <p:extLst>
      <p:ext uri="{BB962C8B-B14F-4D97-AF65-F5344CB8AC3E}">
        <p14:creationId xmlns:p14="http://schemas.microsoft.com/office/powerpoint/2010/main" val="26568135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6004137" y="1985439"/>
            <a:ext cx="5551368" cy="2390505"/>
          </a:xfrm>
          <a:prstGeom prst="roundRect">
            <a:avLst/>
          </a:prstGeom>
          <a:solidFill>
            <a:srgbClr val="FFFAEB"/>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Isosceles Triangle 5"/>
          <p:cNvSpPr/>
          <p:nvPr/>
        </p:nvSpPr>
        <p:spPr>
          <a:xfrm rot="10800000">
            <a:off x="8319411" y="4390817"/>
            <a:ext cx="1074486" cy="1223972"/>
          </a:xfrm>
          <a:prstGeom prst="triangle">
            <a:avLst/>
          </a:prstGeom>
          <a:solidFill>
            <a:srgbClr val="FFFAEB"/>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89" name="TextBox 88"/>
          <p:cNvSpPr txBox="1"/>
          <p:nvPr/>
        </p:nvSpPr>
        <p:spPr>
          <a:xfrm>
            <a:off x="6056332" y="2677402"/>
            <a:ext cx="1722530" cy="338554"/>
          </a:xfrm>
          <a:prstGeom prst="rect">
            <a:avLst/>
          </a:prstGeom>
          <a:noFill/>
        </p:spPr>
        <p:txBody>
          <a:bodyPr wrap="square" rtlCol="0">
            <a:spAutoFit/>
          </a:bodyPr>
          <a:lstStyle/>
          <a:p>
            <a:pPr algn="ctr"/>
            <a:r>
              <a:rPr lang="en-GB" sz="1600" dirty="0"/>
              <a:t>DNA template</a:t>
            </a:r>
          </a:p>
        </p:txBody>
      </p:sp>
      <p:sp>
        <p:nvSpPr>
          <p:cNvPr id="98"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pPr marL="0" indent="0">
              <a:buNone/>
            </a:pPr>
            <a:r>
              <a:rPr lang="en-GB" b="1" dirty="0">
                <a:solidFill>
                  <a:schemeClr val="accent5"/>
                </a:solidFill>
              </a:rPr>
              <a:t>PCR</a:t>
            </a:r>
            <a:r>
              <a:rPr lang="en-GB" dirty="0"/>
              <a:t> stands for </a:t>
            </a:r>
            <a:r>
              <a:rPr lang="en-GB" b="1" dirty="0">
                <a:solidFill>
                  <a:schemeClr val="accent5"/>
                </a:solidFill>
              </a:rPr>
              <a:t>P</a:t>
            </a:r>
            <a:r>
              <a:rPr lang="en-GB" dirty="0"/>
              <a:t>olymerase </a:t>
            </a:r>
            <a:r>
              <a:rPr lang="en-GB" b="1" dirty="0">
                <a:solidFill>
                  <a:schemeClr val="accent5"/>
                </a:solidFill>
              </a:rPr>
              <a:t>C</a:t>
            </a:r>
            <a:r>
              <a:rPr lang="en-GB" dirty="0"/>
              <a:t>hain </a:t>
            </a:r>
            <a:r>
              <a:rPr lang="en-GB" b="1" dirty="0">
                <a:solidFill>
                  <a:schemeClr val="accent5"/>
                </a:solidFill>
              </a:rPr>
              <a:t>R</a:t>
            </a:r>
            <a:r>
              <a:rPr lang="en-GB" dirty="0"/>
              <a:t>eaction</a:t>
            </a:r>
          </a:p>
          <a:p>
            <a:pPr marL="0" indent="0">
              <a:buNone/>
            </a:pPr>
            <a:r>
              <a:rPr lang="en-GB" dirty="0"/>
              <a:t>To amplify a region of DNA, a PCR must  include:</a:t>
            </a:r>
          </a:p>
          <a:p>
            <a:r>
              <a:rPr lang="en-GB" dirty="0"/>
              <a:t>DNA template</a:t>
            </a:r>
          </a:p>
          <a:p>
            <a:r>
              <a:rPr lang="en-GB" dirty="0"/>
              <a:t>DNA primers</a:t>
            </a:r>
          </a:p>
          <a:p>
            <a:r>
              <a:rPr lang="en-GB" dirty="0"/>
              <a:t>DNA polymerase</a:t>
            </a:r>
          </a:p>
          <a:p>
            <a:r>
              <a:rPr lang="en-GB" dirty="0"/>
              <a:t>nucleotides</a:t>
            </a:r>
          </a:p>
          <a:p>
            <a:r>
              <a:rPr lang="en-GB" dirty="0"/>
              <a:t>PCR buffer</a:t>
            </a:r>
          </a:p>
          <a:p>
            <a:r>
              <a:rPr lang="en-GB" dirty="0"/>
              <a:t>magnesium ions</a:t>
            </a:r>
          </a:p>
        </p:txBody>
      </p:sp>
      <p:pic>
        <p:nvPicPr>
          <p:cNvPr id="3" name="Picture 2"/>
          <p:cNvPicPr>
            <a:picLocks noChangeAspect="1"/>
          </p:cNvPicPr>
          <p:nvPr/>
        </p:nvPicPr>
        <p:blipFill>
          <a:blip r:embed="rId3"/>
          <a:stretch>
            <a:fillRect/>
          </a:stretch>
        </p:blipFill>
        <p:spPr>
          <a:xfrm>
            <a:off x="8226528" y="4637152"/>
            <a:ext cx="1335185" cy="1868728"/>
          </a:xfrm>
          <a:prstGeom prst="rect">
            <a:avLst/>
          </a:prstGeom>
        </p:spPr>
      </p:pic>
      <p:sp>
        <p:nvSpPr>
          <p:cNvPr id="7" name="Isosceles Triangle 6"/>
          <p:cNvSpPr/>
          <p:nvPr/>
        </p:nvSpPr>
        <p:spPr>
          <a:xfrm rot="10800000">
            <a:off x="8791574" y="5454558"/>
            <a:ext cx="130989" cy="160231"/>
          </a:xfrm>
          <a:prstGeom prst="triangle">
            <a:avLst/>
          </a:prstGeom>
          <a:solidFill>
            <a:srgbClr val="FFFAEB"/>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9" name="Group 98"/>
          <p:cNvGrpSpPr/>
          <p:nvPr/>
        </p:nvGrpSpPr>
        <p:grpSpPr>
          <a:xfrm rot="166842">
            <a:off x="6081558" y="2299738"/>
            <a:ext cx="1663557" cy="197369"/>
            <a:chOff x="628100" y="2536519"/>
            <a:chExt cx="7650941" cy="911194"/>
          </a:xfrm>
        </p:grpSpPr>
        <p:pic>
          <p:nvPicPr>
            <p:cNvPr id="100" name="Picture 99"/>
            <p:cNvPicPr>
              <a:picLocks noChangeAspect="1"/>
            </p:cNvPicPr>
            <p:nvPr/>
          </p:nvPicPr>
          <p:blipFill rotWithShape="1">
            <a:blip r:embed="rId4">
              <a:clrChange>
                <a:clrFrom>
                  <a:srgbClr val="FFFFFF"/>
                </a:clrFrom>
                <a:clrTo>
                  <a:srgbClr val="FFFFFF">
                    <a:alpha val="0"/>
                  </a:srgbClr>
                </a:clrTo>
              </a:clrChange>
            </a:blip>
            <a:srcRect t="34485" r="5740" b="36741"/>
            <a:stretch/>
          </p:blipFill>
          <p:spPr>
            <a:xfrm>
              <a:off x="628100" y="2646958"/>
              <a:ext cx="2597457" cy="791155"/>
            </a:xfrm>
            <a:prstGeom prst="rect">
              <a:avLst/>
            </a:prstGeom>
          </p:spPr>
        </p:pic>
        <p:pic>
          <p:nvPicPr>
            <p:cNvPr id="101" name="Picture 100"/>
            <p:cNvPicPr>
              <a:picLocks noChangeAspect="1"/>
            </p:cNvPicPr>
            <p:nvPr/>
          </p:nvPicPr>
          <p:blipFill rotWithShape="1">
            <a:blip r:embed="rId5">
              <a:clrChange>
                <a:clrFrom>
                  <a:srgbClr val="FFFFFF"/>
                </a:clrFrom>
                <a:clrTo>
                  <a:srgbClr val="FFFFFF">
                    <a:alpha val="0"/>
                  </a:srgbClr>
                </a:clrTo>
              </a:clrChange>
            </a:blip>
            <a:srcRect l="4812" t="32588" r="4183" b="35861"/>
            <a:stretch/>
          </p:blipFill>
          <p:spPr>
            <a:xfrm>
              <a:off x="5732417" y="2536519"/>
              <a:ext cx="2546624" cy="859810"/>
            </a:xfrm>
            <a:prstGeom prst="rect">
              <a:avLst/>
            </a:prstGeom>
          </p:spPr>
        </p:pic>
        <p:pic>
          <p:nvPicPr>
            <p:cNvPr id="102" name="Picture 101"/>
            <p:cNvPicPr>
              <a:picLocks noChangeAspect="1"/>
            </p:cNvPicPr>
            <p:nvPr/>
          </p:nvPicPr>
          <p:blipFill rotWithShape="1">
            <a:blip r:embed="rId6">
              <a:clrChange>
                <a:clrFrom>
                  <a:srgbClr val="FFFFFF"/>
                </a:clrFrom>
                <a:clrTo>
                  <a:srgbClr val="FFFFFF">
                    <a:alpha val="0"/>
                  </a:srgbClr>
                </a:clrTo>
              </a:clrChange>
            </a:blip>
            <a:srcRect l="3876" t="31587" r="5858" b="36608"/>
            <a:stretch/>
          </p:blipFill>
          <p:spPr>
            <a:xfrm>
              <a:off x="3217514" y="2579033"/>
              <a:ext cx="2514903" cy="868680"/>
            </a:xfrm>
            <a:prstGeom prst="rect">
              <a:avLst/>
            </a:prstGeom>
          </p:spPr>
        </p:pic>
      </p:grpSp>
      <p:grpSp>
        <p:nvGrpSpPr>
          <p:cNvPr id="103" name="Group 102"/>
          <p:cNvGrpSpPr/>
          <p:nvPr/>
        </p:nvGrpSpPr>
        <p:grpSpPr>
          <a:xfrm rot="10800000" flipV="1">
            <a:off x="8630532" y="2123400"/>
            <a:ext cx="936342" cy="279847"/>
            <a:chOff x="8085352" y="4136301"/>
            <a:chExt cx="1195815" cy="326260"/>
          </a:xfrm>
        </p:grpSpPr>
        <p:sp>
          <p:nvSpPr>
            <p:cNvPr id="104" name="Can 103"/>
            <p:cNvSpPr/>
            <p:nvPr/>
          </p:nvSpPr>
          <p:spPr>
            <a:xfrm rot="10800000">
              <a:off x="8131060"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Can 104"/>
            <p:cNvSpPr/>
            <p:nvPr/>
          </p:nvSpPr>
          <p:spPr>
            <a:xfrm rot="10800000">
              <a:off x="8293188"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Can 105"/>
            <p:cNvSpPr/>
            <p:nvPr/>
          </p:nvSpPr>
          <p:spPr>
            <a:xfrm rot="10800000">
              <a:off x="8455316"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Can 106"/>
            <p:cNvSpPr/>
            <p:nvPr/>
          </p:nvSpPr>
          <p:spPr>
            <a:xfrm rot="10800000">
              <a:off x="8615742" y="4254214"/>
              <a:ext cx="58187"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Can 107"/>
            <p:cNvSpPr/>
            <p:nvPr/>
          </p:nvSpPr>
          <p:spPr>
            <a:xfrm rot="10800000">
              <a:off x="8777080" y="4254213"/>
              <a:ext cx="58186"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Can 108"/>
            <p:cNvSpPr/>
            <p:nvPr/>
          </p:nvSpPr>
          <p:spPr>
            <a:xfrm rot="10800000">
              <a:off x="8941681" y="4254215"/>
              <a:ext cx="54921"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Rectangle 109"/>
            <p:cNvSpPr/>
            <p:nvPr/>
          </p:nvSpPr>
          <p:spPr>
            <a:xfrm>
              <a:off x="8085352" y="4228634"/>
              <a:ext cx="958071"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Isosceles Triangle 110"/>
            <p:cNvSpPr/>
            <p:nvPr/>
          </p:nvSpPr>
          <p:spPr>
            <a:xfrm rot="5400000">
              <a:off x="9044380" y="4135344"/>
              <a:ext cx="235829" cy="237744"/>
            </a:xfrm>
            <a:prstGeom prst="triangl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12" name="Group 111"/>
          <p:cNvGrpSpPr/>
          <p:nvPr/>
        </p:nvGrpSpPr>
        <p:grpSpPr>
          <a:xfrm rot="10800000">
            <a:off x="7986315" y="2442355"/>
            <a:ext cx="942179" cy="274266"/>
            <a:chOff x="6215590" y="4142807"/>
            <a:chExt cx="1211337" cy="319754"/>
          </a:xfrm>
        </p:grpSpPr>
        <p:sp>
          <p:nvSpPr>
            <p:cNvPr id="113" name="Rectangle 112"/>
            <p:cNvSpPr/>
            <p:nvPr/>
          </p:nvSpPr>
          <p:spPr>
            <a:xfrm>
              <a:off x="6468856" y="4228287"/>
              <a:ext cx="958071"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Can 113"/>
            <p:cNvSpPr/>
            <p:nvPr/>
          </p:nvSpPr>
          <p:spPr>
            <a:xfrm rot="10800000">
              <a:off x="6509780"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Can 114"/>
            <p:cNvSpPr/>
            <p:nvPr/>
          </p:nvSpPr>
          <p:spPr>
            <a:xfrm rot="10800000">
              <a:off x="6671908"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Can 115"/>
            <p:cNvSpPr/>
            <p:nvPr/>
          </p:nvSpPr>
          <p:spPr>
            <a:xfrm rot="10800000">
              <a:off x="6834036"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Can 116"/>
            <p:cNvSpPr/>
            <p:nvPr/>
          </p:nvSpPr>
          <p:spPr>
            <a:xfrm rot="10800000">
              <a:off x="6996164"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Can 117"/>
            <p:cNvSpPr/>
            <p:nvPr/>
          </p:nvSpPr>
          <p:spPr>
            <a:xfrm rot="10800000">
              <a:off x="7158292"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Can 118"/>
            <p:cNvSpPr/>
            <p:nvPr/>
          </p:nvSpPr>
          <p:spPr>
            <a:xfrm rot="10800000">
              <a:off x="7320420"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Isosceles Triangle 119"/>
            <p:cNvSpPr/>
            <p:nvPr/>
          </p:nvSpPr>
          <p:spPr>
            <a:xfrm rot="16200000" flipH="1">
              <a:off x="6216547" y="4141850"/>
              <a:ext cx="235829" cy="237744"/>
            </a:xfrm>
            <a:prstGeom prst="triangl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1" name="TextBox 120"/>
          <p:cNvSpPr txBox="1"/>
          <p:nvPr/>
        </p:nvSpPr>
        <p:spPr>
          <a:xfrm>
            <a:off x="7909970" y="2677402"/>
            <a:ext cx="1722530" cy="338554"/>
          </a:xfrm>
          <a:prstGeom prst="rect">
            <a:avLst/>
          </a:prstGeom>
          <a:noFill/>
        </p:spPr>
        <p:txBody>
          <a:bodyPr wrap="square" rtlCol="0">
            <a:spAutoFit/>
          </a:bodyPr>
          <a:lstStyle/>
          <a:p>
            <a:pPr algn="ctr"/>
            <a:r>
              <a:rPr lang="en-GB" sz="1600" dirty="0"/>
              <a:t>DNA primers</a:t>
            </a:r>
          </a:p>
        </p:txBody>
      </p:sp>
      <p:sp>
        <p:nvSpPr>
          <p:cNvPr id="122" name="TextBox 121"/>
          <p:cNvSpPr txBox="1"/>
          <p:nvPr/>
        </p:nvSpPr>
        <p:spPr>
          <a:xfrm>
            <a:off x="9762102" y="2679621"/>
            <a:ext cx="1722530" cy="338554"/>
          </a:xfrm>
          <a:prstGeom prst="rect">
            <a:avLst/>
          </a:prstGeom>
          <a:noFill/>
        </p:spPr>
        <p:txBody>
          <a:bodyPr wrap="square" rtlCol="0">
            <a:spAutoFit/>
          </a:bodyPr>
          <a:lstStyle/>
          <a:p>
            <a:pPr algn="ctr"/>
            <a:r>
              <a:rPr lang="en-GB" sz="1600" dirty="0"/>
              <a:t>Nucleotides </a:t>
            </a:r>
          </a:p>
        </p:txBody>
      </p:sp>
      <p:sp>
        <p:nvSpPr>
          <p:cNvPr id="35" name="Freeform 34"/>
          <p:cNvSpPr/>
          <p:nvPr/>
        </p:nvSpPr>
        <p:spPr>
          <a:xfrm>
            <a:off x="6546453" y="3307882"/>
            <a:ext cx="778269" cy="558643"/>
          </a:xfrm>
          <a:custGeom>
            <a:avLst/>
            <a:gdLst>
              <a:gd name="connsiteX0" fmla="*/ 390818 w 1241321"/>
              <a:gd name="connsiteY0" fmla="*/ 25792 h 1026437"/>
              <a:gd name="connsiteX1" fmla="*/ 633599 w 1241321"/>
              <a:gd name="connsiteY1" fmla="*/ 184621 h 1026437"/>
              <a:gd name="connsiteX2" fmla="*/ 903608 w 1241321"/>
              <a:gd name="connsiteY2" fmla="*/ 34868 h 1026437"/>
              <a:gd name="connsiteX3" fmla="*/ 1103278 w 1241321"/>
              <a:gd name="connsiteY3" fmla="*/ 50751 h 1026437"/>
              <a:gd name="connsiteX4" fmla="*/ 1209920 w 1241321"/>
              <a:gd name="connsiteY4" fmla="*/ 211849 h 1026437"/>
              <a:gd name="connsiteX5" fmla="*/ 1237148 w 1241321"/>
              <a:gd name="connsiteY5" fmla="*/ 495471 h 1026437"/>
              <a:gd name="connsiteX6" fmla="*/ 1135044 w 1241321"/>
              <a:gd name="connsiteY6" fmla="*/ 763211 h 1026437"/>
              <a:gd name="connsiteX7" fmla="*/ 903608 w 1241321"/>
              <a:gd name="connsiteY7" fmla="*/ 944730 h 1026437"/>
              <a:gd name="connsiteX8" fmla="*/ 617716 w 1241321"/>
              <a:gd name="connsiteY8" fmla="*/ 1026413 h 1026437"/>
              <a:gd name="connsiteX9" fmla="*/ 243334 w 1241321"/>
              <a:gd name="connsiteY9" fmla="*/ 937923 h 1026437"/>
              <a:gd name="connsiteX10" fmla="*/ 20973 w 1241321"/>
              <a:gd name="connsiteY10" fmla="*/ 617996 h 1026437"/>
              <a:gd name="connsiteX11" fmla="*/ 25511 w 1241321"/>
              <a:gd name="connsiteY11" fmla="*/ 273111 h 1026437"/>
              <a:gd name="connsiteX12" fmla="*/ 163919 w 1241321"/>
              <a:gd name="connsiteY12" fmla="*/ 28061 h 1026437"/>
              <a:gd name="connsiteX13" fmla="*/ 390818 w 1241321"/>
              <a:gd name="connsiteY13" fmla="*/ 25792 h 102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1321" h="1026437">
                <a:moveTo>
                  <a:pt x="390818" y="25792"/>
                </a:moveTo>
                <a:cubicBezTo>
                  <a:pt x="469098" y="51885"/>
                  <a:pt x="548134" y="183108"/>
                  <a:pt x="633599" y="184621"/>
                </a:cubicBezTo>
                <a:cubicBezTo>
                  <a:pt x="719064" y="186134"/>
                  <a:pt x="825328" y="57180"/>
                  <a:pt x="903608" y="34868"/>
                </a:cubicBezTo>
                <a:cubicBezTo>
                  <a:pt x="981888" y="12556"/>
                  <a:pt x="1052226" y="21254"/>
                  <a:pt x="1103278" y="50751"/>
                </a:cubicBezTo>
                <a:cubicBezTo>
                  <a:pt x="1154330" y="80248"/>
                  <a:pt x="1187608" y="137729"/>
                  <a:pt x="1209920" y="211849"/>
                </a:cubicBezTo>
                <a:cubicBezTo>
                  <a:pt x="1232232" y="285969"/>
                  <a:pt x="1249627" y="403577"/>
                  <a:pt x="1237148" y="495471"/>
                </a:cubicBezTo>
                <a:cubicBezTo>
                  <a:pt x="1224669" y="587365"/>
                  <a:pt x="1190634" y="688335"/>
                  <a:pt x="1135044" y="763211"/>
                </a:cubicBezTo>
                <a:cubicBezTo>
                  <a:pt x="1079454" y="838088"/>
                  <a:pt x="989829" y="900863"/>
                  <a:pt x="903608" y="944730"/>
                </a:cubicBezTo>
                <a:cubicBezTo>
                  <a:pt x="817387" y="988597"/>
                  <a:pt x="727762" y="1027547"/>
                  <a:pt x="617716" y="1026413"/>
                </a:cubicBezTo>
                <a:cubicBezTo>
                  <a:pt x="507670" y="1025279"/>
                  <a:pt x="342791" y="1005992"/>
                  <a:pt x="243334" y="937923"/>
                </a:cubicBezTo>
                <a:cubicBezTo>
                  <a:pt x="143877" y="869854"/>
                  <a:pt x="57277" y="728798"/>
                  <a:pt x="20973" y="617996"/>
                </a:cubicBezTo>
                <a:cubicBezTo>
                  <a:pt x="-15331" y="507194"/>
                  <a:pt x="1687" y="371434"/>
                  <a:pt x="25511" y="273111"/>
                </a:cubicBezTo>
                <a:cubicBezTo>
                  <a:pt x="49335" y="174789"/>
                  <a:pt x="106816" y="73063"/>
                  <a:pt x="163919" y="28061"/>
                </a:cubicBezTo>
                <a:cubicBezTo>
                  <a:pt x="221022" y="-16941"/>
                  <a:pt x="312538" y="-301"/>
                  <a:pt x="390818" y="25792"/>
                </a:cubicBezTo>
                <a:close/>
              </a:path>
            </a:pathLst>
          </a:cu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TextBox 148"/>
          <p:cNvSpPr txBox="1"/>
          <p:nvPr/>
        </p:nvSpPr>
        <p:spPr>
          <a:xfrm>
            <a:off x="6077850" y="3864306"/>
            <a:ext cx="1722530" cy="338554"/>
          </a:xfrm>
          <a:prstGeom prst="rect">
            <a:avLst/>
          </a:prstGeom>
          <a:noFill/>
        </p:spPr>
        <p:txBody>
          <a:bodyPr wrap="square" rtlCol="0">
            <a:spAutoFit/>
          </a:bodyPr>
          <a:lstStyle/>
          <a:p>
            <a:pPr algn="ctr"/>
            <a:r>
              <a:rPr lang="en-GB" sz="1600" dirty="0"/>
              <a:t>DNA polymerase</a:t>
            </a:r>
          </a:p>
        </p:txBody>
      </p:sp>
      <p:sp>
        <p:nvSpPr>
          <p:cNvPr id="150" name="TextBox 149"/>
          <p:cNvSpPr txBox="1"/>
          <p:nvPr/>
        </p:nvSpPr>
        <p:spPr>
          <a:xfrm>
            <a:off x="7931488" y="3864306"/>
            <a:ext cx="1722530" cy="338554"/>
          </a:xfrm>
          <a:prstGeom prst="rect">
            <a:avLst/>
          </a:prstGeom>
          <a:noFill/>
        </p:spPr>
        <p:txBody>
          <a:bodyPr wrap="square" rtlCol="0">
            <a:spAutoFit/>
          </a:bodyPr>
          <a:lstStyle/>
          <a:p>
            <a:pPr algn="ctr"/>
            <a:r>
              <a:rPr lang="en-GB" sz="1600" dirty="0"/>
              <a:t>PCR buffer</a:t>
            </a:r>
          </a:p>
        </p:txBody>
      </p:sp>
      <p:sp>
        <p:nvSpPr>
          <p:cNvPr id="151" name="TextBox 150"/>
          <p:cNvSpPr txBox="1"/>
          <p:nvPr/>
        </p:nvSpPr>
        <p:spPr>
          <a:xfrm>
            <a:off x="9783620" y="3866525"/>
            <a:ext cx="1722530" cy="338554"/>
          </a:xfrm>
          <a:prstGeom prst="rect">
            <a:avLst/>
          </a:prstGeom>
          <a:noFill/>
        </p:spPr>
        <p:txBody>
          <a:bodyPr wrap="square" rtlCol="0">
            <a:spAutoFit/>
          </a:bodyPr>
          <a:lstStyle/>
          <a:p>
            <a:pPr algn="ctr"/>
            <a:r>
              <a:rPr lang="en-GB" sz="1600" dirty="0"/>
              <a:t>Magnesium ions</a:t>
            </a:r>
          </a:p>
        </p:txBody>
      </p:sp>
      <p:sp>
        <p:nvSpPr>
          <p:cNvPr id="37" name="Flowchart: Connector 36"/>
          <p:cNvSpPr/>
          <p:nvPr/>
        </p:nvSpPr>
        <p:spPr>
          <a:xfrm>
            <a:off x="10324872" y="3280012"/>
            <a:ext cx="590281" cy="586513"/>
          </a:xfrm>
          <a:prstGeom prst="flowChartConnector">
            <a:avLst/>
          </a:prstGeom>
          <a:solidFill>
            <a:schemeClr val="accent4"/>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2" name="Rectangle 151"/>
          <p:cNvSpPr/>
          <p:nvPr/>
        </p:nvSpPr>
        <p:spPr>
          <a:xfrm>
            <a:off x="10304888" y="3384770"/>
            <a:ext cx="679993" cy="369332"/>
          </a:xfrm>
          <a:prstGeom prst="rect">
            <a:avLst/>
          </a:prstGeom>
        </p:spPr>
        <p:txBody>
          <a:bodyPr wrap="none">
            <a:spAutoFit/>
          </a:bodyPr>
          <a:lstStyle/>
          <a:p>
            <a:pPr algn="ctr"/>
            <a:r>
              <a:rPr lang="en-GB" dirty="0"/>
              <a:t>Mg</a:t>
            </a:r>
            <a:r>
              <a:rPr lang="en-GB" baseline="30000" dirty="0"/>
              <a:t>2+</a:t>
            </a:r>
            <a:endParaRPr lang="en-GB" dirty="0"/>
          </a:p>
        </p:txBody>
      </p:sp>
      <p:grpSp>
        <p:nvGrpSpPr>
          <p:cNvPr id="161" name="Group 160"/>
          <p:cNvGrpSpPr/>
          <p:nvPr/>
        </p:nvGrpSpPr>
        <p:grpSpPr>
          <a:xfrm>
            <a:off x="8661114" y="3309583"/>
            <a:ext cx="311150" cy="534011"/>
            <a:chOff x="7884110" y="504736"/>
            <a:chExt cx="708155" cy="1307615"/>
          </a:xfrm>
        </p:grpSpPr>
        <p:pic>
          <p:nvPicPr>
            <p:cNvPr id="160" name="Picture 159"/>
            <p:cNvPicPr>
              <a:picLocks noChangeAspect="1"/>
            </p:cNvPicPr>
            <p:nvPr/>
          </p:nvPicPr>
          <p:blipFill rotWithShape="1">
            <a:blip r:embed="rId7"/>
            <a:srcRect t="63751"/>
            <a:stretch/>
          </p:blipFill>
          <p:spPr>
            <a:xfrm>
              <a:off x="7886671" y="1418985"/>
              <a:ext cx="302422" cy="393366"/>
            </a:xfrm>
            <a:prstGeom prst="rect">
              <a:avLst/>
            </a:prstGeom>
          </p:spPr>
        </p:pic>
        <p:sp>
          <p:nvSpPr>
            <p:cNvPr id="153" name="Rounded Rectangle 152"/>
            <p:cNvSpPr/>
            <p:nvPr/>
          </p:nvSpPr>
          <p:spPr>
            <a:xfrm>
              <a:off x="7884110" y="679924"/>
              <a:ext cx="319345" cy="457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Freeform 154"/>
            <p:cNvSpPr/>
            <p:nvPr/>
          </p:nvSpPr>
          <p:spPr>
            <a:xfrm>
              <a:off x="7884110" y="725642"/>
              <a:ext cx="311150" cy="1086709"/>
            </a:xfrm>
            <a:custGeom>
              <a:avLst/>
              <a:gdLst>
                <a:gd name="connsiteX0" fmla="*/ 11113 w 311150"/>
                <a:gd name="connsiteY0" fmla="*/ 1587 h 868362"/>
                <a:gd name="connsiteX1" fmla="*/ 311150 w 311150"/>
                <a:gd name="connsiteY1" fmla="*/ 0 h 868362"/>
                <a:gd name="connsiteX2" fmla="*/ 309563 w 311150"/>
                <a:gd name="connsiteY2" fmla="*/ 484187 h 868362"/>
                <a:gd name="connsiteX3" fmla="*/ 206375 w 311150"/>
                <a:gd name="connsiteY3" fmla="*/ 830262 h 868362"/>
                <a:gd name="connsiteX4" fmla="*/ 192088 w 311150"/>
                <a:gd name="connsiteY4" fmla="*/ 854075 h 868362"/>
                <a:gd name="connsiteX5" fmla="*/ 180975 w 311150"/>
                <a:gd name="connsiteY5" fmla="*/ 863600 h 868362"/>
                <a:gd name="connsiteX6" fmla="*/ 166688 w 311150"/>
                <a:gd name="connsiteY6" fmla="*/ 868362 h 868362"/>
                <a:gd name="connsiteX7" fmla="*/ 138113 w 311150"/>
                <a:gd name="connsiteY7" fmla="*/ 862012 h 868362"/>
                <a:gd name="connsiteX8" fmla="*/ 119063 w 311150"/>
                <a:gd name="connsiteY8" fmla="*/ 836612 h 868362"/>
                <a:gd name="connsiteX9" fmla="*/ 103188 w 311150"/>
                <a:gd name="connsiteY9" fmla="*/ 806450 h 868362"/>
                <a:gd name="connsiteX10" fmla="*/ 0 w 311150"/>
                <a:gd name="connsiteY10" fmla="*/ 487362 h 868362"/>
                <a:gd name="connsiteX11" fmla="*/ 11113 w 311150"/>
                <a:gd name="connsiteY11" fmla="*/ 1587 h 868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150" h="868362">
                  <a:moveTo>
                    <a:pt x="11113" y="1587"/>
                  </a:moveTo>
                  <a:lnTo>
                    <a:pt x="311150" y="0"/>
                  </a:lnTo>
                  <a:lnTo>
                    <a:pt x="309563" y="484187"/>
                  </a:lnTo>
                  <a:lnTo>
                    <a:pt x="206375" y="830262"/>
                  </a:lnTo>
                  <a:lnTo>
                    <a:pt x="192088" y="854075"/>
                  </a:lnTo>
                  <a:lnTo>
                    <a:pt x="180975" y="863600"/>
                  </a:lnTo>
                  <a:lnTo>
                    <a:pt x="166688" y="868362"/>
                  </a:lnTo>
                  <a:lnTo>
                    <a:pt x="138113" y="862012"/>
                  </a:lnTo>
                  <a:lnTo>
                    <a:pt x="119063" y="836612"/>
                  </a:lnTo>
                  <a:lnTo>
                    <a:pt x="103188" y="806450"/>
                  </a:lnTo>
                  <a:lnTo>
                    <a:pt x="0" y="487362"/>
                  </a:lnTo>
                  <a:lnTo>
                    <a:pt x="11113" y="1587"/>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Rectangle 155"/>
            <p:cNvSpPr/>
            <p:nvPr/>
          </p:nvSpPr>
          <p:spPr>
            <a:xfrm rot="19660691">
              <a:off x="8293231" y="504736"/>
              <a:ext cx="244475" cy="552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Rounded Rectangle 156"/>
            <p:cNvSpPr/>
            <p:nvPr/>
          </p:nvSpPr>
          <p:spPr>
            <a:xfrm rot="19594820">
              <a:off x="8279235" y="547987"/>
              <a:ext cx="313030" cy="457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Freeform 157"/>
            <p:cNvSpPr/>
            <p:nvPr/>
          </p:nvSpPr>
          <p:spPr>
            <a:xfrm>
              <a:off x="8203475" y="652327"/>
              <a:ext cx="98425" cy="74653"/>
            </a:xfrm>
            <a:custGeom>
              <a:avLst/>
              <a:gdLst>
                <a:gd name="connsiteX0" fmla="*/ 0 w 98425"/>
                <a:gd name="connsiteY0" fmla="*/ 73025 h 74653"/>
                <a:gd name="connsiteX1" fmla="*/ 55562 w 98425"/>
                <a:gd name="connsiteY1" fmla="*/ 65087 h 74653"/>
                <a:gd name="connsiteX2" fmla="*/ 98425 w 98425"/>
                <a:gd name="connsiteY2" fmla="*/ 0 h 74653"/>
              </a:gdLst>
              <a:ahLst/>
              <a:cxnLst>
                <a:cxn ang="0">
                  <a:pos x="connsiteX0" y="connsiteY0"/>
                </a:cxn>
                <a:cxn ang="0">
                  <a:pos x="connsiteX1" y="connsiteY1"/>
                </a:cxn>
                <a:cxn ang="0">
                  <a:pos x="connsiteX2" y="connsiteY2"/>
                </a:cxn>
              </a:cxnLst>
              <a:rect l="l" t="t" r="r" b="b"/>
              <a:pathLst>
                <a:path w="98425" h="74653">
                  <a:moveTo>
                    <a:pt x="0" y="73025"/>
                  </a:moveTo>
                  <a:cubicBezTo>
                    <a:pt x="19579" y="75141"/>
                    <a:pt x="39158" y="77258"/>
                    <a:pt x="55562" y="65087"/>
                  </a:cubicBezTo>
                  <a:cubicBezTo>
                    <a:pt x="71966" y="52916"/>
                    <a:pt x="85195" y="26458"/>
                    <a:pt x="9842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78" name="Picture 177"/>
          <p:cNvPicPr>
            <a:picLocks noChangeAspect="1"/>
          </p:cNvPicPr>
          <p:nvPr/>
        </p:nvPicPr>
        <p:blipFill>
          <a:blip r:embed="rId8"/>
          <a:stretch>
            <a:fillRect/>
          </a:stretch>
        </p:blipFill>
        <p:spPr>
          <a:xfrm>
            <a:off x="9844362" y="2287701"/>
            <a:ext cx="338258" cy="359735"/>
          </a:xfrm>
          <a:prstGeom prst="rect">
            <a:avLst/>
          </a:prstGeom>
        </p:spPr>
      </p:pic>
      <p:pic>
        <p:nvPicPr>
          <p:cNvPr id="179" name="Picture 178"/>
          <p:cNvPicPr>
            <a:picLocks noChangeAspect="1"/>
          </p:cNvPicPr>
          <p:nvPr/>
        </p:nvPicPr>
        <p:blipFill>
          <a:blip r:embed="rId9"/>
          <a:stretch>
            <a:fillRect/>
          </a:stretch>
        </p:blipFill>
        <p:spPr>
          <a:xfrm>
            <a:off x="11105203" y="2287701"/>
            <a:ext cx="338258" cy="359735"/>
          </a:xfrm>
          <a:prstGeom prst="rect">
            <a:avLst/>
          </a:prstGeom>
        </p:spPr>
      </p:pic>
      <p:pic>
        <p:nvPicPr>
          <p:cNvPr id="180" name="Picture 179"/>
          <p:cNvPicPr>
            <a:picLocks noChangeAspect="1"/>
          </p:cNvPicPr>
          <p:nvPr/>
        </p:nvPicPr>
        <p:blipFill>
          <a:blip r:embed="rId10"/>
          <a:stretch>
            <a:fillRect/>
          </a:stretch>
        </p:blipFill>
        <p:spPr>
          <a:xfrm>
            <a:off x="10263747" y="2287701"/>
            <a:ext cx="338258" cy="359735"/>
          </a:xfrm>
          <a:prstGeom prst="rect">
            <a:avLst/>
          </a:prstGeom>
        </p:spPr>
      </p:pic>
      <p:pic>
        <p:nvPicPr>
          <p:cNvPr id="181" name="Picture 180"/>
          <p:cNvPicPr>
            <a:picLocks noChangeAspect="1"/>
          </p:cNvPicPr>
          <p:nvPr/>
        </p:nvPicPr>
        <p:blipFill>
          <a:blip r:embed="rId11"/>
          <a:stretch>
            <a:fillRect/>
          </a:stretch>
        </p:blipFill>
        <p:spPr>
          <a:xfrm>
            <a:off x="10683132" y="2287701"/>
            <a:ext cx="340943" cy="359735"/>
          </a:xfrm>
          <a:prstGeom prst="rect">
            <a:avLst/>
          </a:prstGeom>
        </p:spPr>
      </p:pic>
    </p:spTree>
    <p:extLst>
      <p:ext uri="{BB962C8B-B14F-4D97-AF65-F5344CB8AC3E}">
        <p14:creationId xmlns:p14="http://schemas.microsoft.com/office/powerpoint/2010/main" val="39915818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98"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pPr marL="0" indent="0">
              <a:buNone/>
            </a:pPr>
            <a:r>
              <a:rPr lang="en-GB" b="1" dirty="0">
                <a:solidFill>
                  <a:schemeClr val="accent5"/>
                </a:solidFill>
              </a:rPr>
              <a:t>PCR</a:t>
            </a:r>
            <a:r>
              <a:rPr lang="en-GB" dirty="0"/>
              <a:t> stands for </a:t>
            </a:r>
            <a:r>
              <a:rPr lang="en-GB" b="1" dirty="0">
                <a:solidFill>
                  <a:schemeClr val="accent5"/>
                </a:solidFill>
              </a:rPr>
              <a:t>P</a:t>
            </a:r>
            <a:r>
              <a:rPr lang="en-GB" dirty="0"/>
              <a:t>olymerase </a:t>
            </a:r>
            <a:r>
              <a:rPr lang="en-GB" b="1" dirty="0">
                <a:solidFill>
                  <a:schemeClr val="accent5"/>
                </a:solidFill>
              </a:rPr>
              <a:t>C</a:t>
            </a:r>
            <a:r>
              <a:rPr lang="en-GB" dirty="0"/>
              <a:t>hain </a:t>
            </a:r>
            <a:r>
              <a:rPr lang="en-GB" b="1" dirty="0">
                <a:solidFill>
                  <a:schemeClr val="accent5"/>
                </a:solidFill>
              </a:rPr>
              <a:t>R</a:t>
            </a:r>
            <a:r>
              <a:rPr lang="en-GB" dirty="0"/>
              <a:t>eaction</a:t>
            </a:r>
          </a:p>
          <a:p>
            <a:pPr marL="0" indent="0">
              <a:buNone/>
            </a:pPr>
            <a:r>
              <a:rPr lang="en-GB" dirty="0"/>
              <a:t>Copying DNA occurs in 3 stages:</a:t>
            </a:r>
          </a:p>
          <a:p>
            <a:r>
              <a:rPr lang="en-GB" b="1" dirty="0" smtClean="0">
                <a:solidFill>
                  <a:schemeClr val="accent5"/>
                </a:solidFill>
                <a:latin typeface="Arial" panose="020B0604020202020204" pitchFamily="34" charset="0"/>
              </a:rPr>
              <a:t>Denaturation</a:t>
            </a:r>
          </a:p>
          <a:p>
            <a:r>
              <a:rPr lang="en-GB" dirty="0" smtClean="0">
                <a:solidFill>
                  <a:schemeClr val="bg1">
                    <a:lumMod val="75000"/>
                  </a:schemeClr>
                </a:solidFill>
                <a:latin typeface="Arial" panose="020B0604020202020204" pitchFamily="34" charset="0"/>
              </a:rPr>
              <a:t>Annealing </a:t>
            </a:r>
          </a:p>
          <a:p>
            <a:r>
              <a:rPr lang="en-GB" dirty="0" smtClean="0">
                <a:solidFill>
                  <a:schemeClr val="bg1">
                    <a:lumMod val="75000"/>
                  </a:schemeClr>
                </a:solidFill>
                <a:latin typeface="Arial" panose="020B0604020202020204" pitchFamily="34" charset="0"/>
              </a:rPr>
              <a:t>Extension</a:t>
            </a:r>
            <a:endParaRPr lang="en-GB" dirty="0">
              <a:solidFill>
                <a:schemeClr val="bg1">
                  <a:lumMod val="75000"/>
                </a:schemeClr>
              </a:solidFill>
            </a:endParaRPr>
          </a:p>
          <a:p>
            <a:pPr marL="0" indent="0">
              <a:buNone/>
            </a:pPr>
            <a:endParaRPr lang="en-GB" dirty="0"/>
          </a:p>
        </p:txBody>
      </p:sp>
      <p:pic>
        <p:nvPicPr>
          <p:cNvPr id="78" name="Picture 77"/>
          <p:cNvPicPr>
            <a:picLocks noChangeAspect="1"/>
          </p:cNvPicPr>
          <p:nvPr/>
        </p:nvPicPr>
        <p:blipFill>
          <a:blip r:embed="rId3"/>
          <a:stretch>
            <a:fillRect/>
          </a:stretch>
        </p:blipFill>
        <p:spPr>
          <a:xfrm>
            <a:off x="6787090" y="1980345"/>
            <a:ext cx="343604" cy="1998778"/>
          </a:xfrm>
          <a:prstGeom prst="rect">
            <a:avLst/>
          </a:prstGeom>
        </p:spPr>
      </p:pic>
      <p:grpSp>
        <p:nvGrpSpPr>
          <p:cNvPr id="80" name="Group 79"/>
          <p:cNvGrpSpPr/>
          <p:nvPr/>
        </p:nvGrpSpPr>
        <p:grpSpPr>
          <a:xfrm rot="16200000">
            <a:off x="5431861" y="4209227"/>
            <a:ext cx="4629927" cy="181446"/>
            <a:chOff x="628100" y="3831336"/>
            <a:chExt cx="7788670" cy="234274"/>
          </a:xfrm>
        </p:grpSpPr>
        <p:sp>
          <p:nvSpPr>
            <p:cNvPr id="82" name="Rectangle 81"/>
            <p:cNvSpPr/>
            <p:nvPr/>
          </p:nvSpPr>
          <p:spPr>
            <a:xfrm>
              <a:off x="628100"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Rectangle 83"/>
            <p:cNvSpPr/>
            <p:nvPr/>
          </p:nvSpPr>
          <p:spPr>
            <a:xfrm>
              <a:off x="5827356"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Can 90"/>
            <p:cNvSpPr/>
            <p:nvPr/>
          </p:nvSpPr>
          <p:spPr>
            <a:xfrm rot="10800000">
              <a:off x="68018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Can 98"/>
            <p:cNvSpPr/>
            <p:nvPr/>
          </p:nvSpPr>
          <p:spPr>
            <a:xfrm rot="10800000">
              <a:off x="84231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Can 99"/>
            <p:cNvSpPr/>
            <p:nvPr/>
          </p:nvSpPr>
          <p:spPr>
            <a:xfrm rot="10800000">
              <a:off x="100444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Can 100"/>
            <p:cNvSpPr/>
            <p:nvPr/>
          </p:nvSpPr>
          <p:spPr>
            <a:xfrm rot="10800000">
              <a:off x="116656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Can 101"/>
            <p:cNvSpPr/>
            <p:nvPr/>
          </p:nvSpPr>
          <p:spPr>
            <a:xfrm rot="10800000">
              <a:off x="132869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Can 102"/>
            <p:cNvSpPr/>
            <p:nvPr/>
          </p:nvSpPr>
          <p:spPr>
            <a:xfrm rot="10800000">
              <a:off x="149082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Can 103"/>
            <p:cNvSpPr/>
            <p:nvPr/>
          </p:nvSpPr>
          <p:spPr>
            <a:xfrm rot="10800000">
              <a:off x="165295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Can 104"/>
            <p:cNvSpPr/>
            <p:nvPr/>
          </p:nvSpPr>
          <p:spPr>
            <a:xfrm rot="10800000">
              <a:off x="18150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Can 105"/>
            <p:cNvSpPr/>
            <p:nvPr/>
          </p:nvSpPr>
          <p:spPr>
            <a:xfrm rot="10800000">
              <a:off x="19772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Can 106"/>
            <p:cNvSpPr/>
            <p:nvPr/>
          </p:nvSpPr>
          <p:spPr>
            <a:xfrm rot="10800000">
              <a:off x="21393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Can 107"/>
            <p:cNvSpPr/>
            <p:nvPr/>
          </p:nvSpPr>
          <p:spPr>
            <a:xfrm rot="10800000">
              <a:off x="23014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Can 108"/>
            <p:cNvSpPr/>
            <p:nvPr/>
          </p:nvSpPr>
          <p:spPr>
            <a:xfrm rot="10800000">
              <a:off x="24635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Can 109"/>
            <p:cNvSpPr/>
            <p:nvPr/>
          </p:nvSpPr>
          <p:spPr>
            <a:xfrm rot="10800000">
              <a:off x="26257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Can 110"/>
            <p:cNvSpPr/>
            <p:nvPr/>
          </p:nvSpPr>
          <p:spPr>
            <a:xfrm rot="10800000">
              <a:off x="27878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Can 111"/>
            <p:cNvSpPr/>
            <p:nvPr/>
          </p:nvSpPr>
          <p:spPr>
            <a:xfrm rot="10800000">
              <a:off x="29499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Can 112"/>
            <p:cNvSpPr/>
            <p:nvPr/>
          </p:nvSpPr>
          <p:spPr>
            <a:xfrm rot="10800000">
              <a:off x="31121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Can 113"/>
            <p:cNvSpPr/>
            <p:nvPr/>
          </p:nvSpPr>
          <p:spPr>
            <a:xfrm rot="10800000">
              <a:off x="58682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Can 114"/>
            <p:cNvSpPr/>
            <p:nvPr/>
          </p:nvSpPr>
          <p:spPr>
            <a:xfrm rot="10800000">
              <a:off x="60304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Can 115"/>
            <p:cNvSpPr/>
            <p:nvPr/>
          </p:nvSpPr>
          <p:spPr>
            <a:xfrm rot="10800000">
              <a:off x="61925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Can 116"/>
            <p:cNvSpPr/>
            <p:nvPr/>
          </p:nvSpPr>
          <p:spPr>
            <a:xfrm rot="10800000">
              <a:off x="63546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Can 117"/>
            <p:cNvSpPr/>
            <p:nvPr/>
          </p:nvSpPr>
          <p:spPr>
            <a:xfrm rot="10800000">
              <a:off x="65167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Can 118"/>
            <p:cNvSpPr/>
            <p:nvPr/>
          </p:nvSpPr>
          <p:spPr>
            <a:xfrm rot="10800000">
              <a:off x="66789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Can 119"/>
            <p:cNvSpPr/>
            <p:nvPr/>
          </p:nvSpPr>
          <p:spPr>
            <a:xfrm rot="10800000">
              <a:off x="68410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Can 120"/>
            <p:cNvSpPr/>
            <p:nvPr/>
          </p:nvSpPr>
          <p:spPr>
            <a:xfrm rot="10800000">
              <a:off x="70031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2" name="Can 121"/>
            <p:cNvSpPr/>
            <p:nvPr/>
          </p:nvSpPr>
          <p:spPr>
            <a:xfrm rot="10800000">
              <a:off x="71653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Can 122"/>
            <p:cNvSpPr/>
            <p:nvPr/>
          </p:nvSpPr>
          <p:spPr>
            <a:xfrm rot="10800000">
              <a:off x="732743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4" name="Can 123"/>
            <p:cNvSpPr/>
            <p:nvPr/>
          </p:nvSpPr>
          <p:spPr>
            <a:xfrm rot="10800000">
              <a:off x="748956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Can 124"/>
            <p:cNvSpPr/>
            <p:nvPr/>
          </p:nvSpPr>
          <p:spPr>
            <a:xfrm rot="10800000">
              <a:off x="765168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6" name="Can 125"/>
            <p:cNvSpPr/>
            <p:nvPr/>
          </p:nvSpPr>
          <p:spPr>
            <a:xfrm rot="10800000">
              <a:off x="781381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Can 126"/>
            <p:cNvSpPr/>
            <p:nvPr/>
          </p:nvSpPr>
          <p:spPr>
            <a:xfrm rot="10800000">
              <a:off x="797594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8" name="Can 127"/>
            <p:cNvSpPr/>
            <p:nvPr/>
          </p:nvSpPr>
          <p:spPr>
            <a:xfrm rot="10800000">
              <a:off x="813807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Can 128"/>
            <p:cNvSpPr/>
            <p:nvPr/>
          </p:nvSpPr>
          <p:spPr>
            <a:xfrm rot="10800000">
              <a:off x="8300181"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0" name="Group 129"/>
            <p:cNvGrpSpPr/>
            <p:nvPr/>
          </p:nvGrpSpPr>
          <p:grpSpPr>
            <a:xfrm>
              <a:off x="3227728" y="3831336"/>
              <a:ext cx="2589414" cy="234274"/>
              <a:chOff x="3227728" y="3831336"/>
              <a:chExt cx="2589414" cy="234274"/>
            </a:xfrm>
          </p:grpSpPr>
          <p:sp>
            <p:nvSpPr>
              <p:cNvPr id="131" name="Rectangle 130"/>
              <p:cNvSpPr/>
              <p:nvPr/>
            </p:nvSpPr>
            <p:spPr>
              <a:xfrm>
                <a:off x="3227728" y="3831336"/>
                <a:ext cx="2589414" cy="54864"/>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Can 131"/>
              <p:cNvSpPr/>
              <p:nvPr/>
            </p:nvSpPr>
            <p:spPr>
              <a:xfrm rot="10800000">
                <a:off x="327423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3" name="Can 132"/>
              <p:cNvSpPr/>
              <p:nvPr/>
            </p:nvSpPr>
            <p:spPr>
              <a:xfrm rot="10800000">
                <a:off x="343636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4" name="Can 133"/>
              <p:cNvSpPr/>
              <p:nvPr/>
            </p:nvSpPr>
            <p:spPr>
              <a:xfrm rot="10800000">
                <a:off x="359848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Can 134"/>
              <p:cNvSpPr/>
              <p:nvPr/>
            </p:nvSpPr>
            <p:spPr>
              <a:xfrm rot="10800000">
                <a:off x="376061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Can 135"/>
              <p:cNvSpPr/>
              <p:nvPr/>
            </p:nvSpPr>
            <p:spPr>
              <a:xfrm rot="10800000">
                <a:off x="392274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7" name="Can 136"/>
              <p:cNvSpPr/>
              <p:nvPr/>
            </p:nvSpPr>
            <p:spPr>
              <a:xfrm rot="10800000">
                <a:off x="408487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Can 137"/>
              <p:cNvSpPr/>
              <p:nvPr/>
            </p:nvSpPr>
            <p:spPr>
              <a:xfrm rot="10800000">
                <a:off x="424700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9" name="Can 138"/>
              <p:cNvSpPr/>
              <p:nvPr/>
            </p:nvSpPr>
            <p:spPr>
              <a:xfrm rot="10800000">
                <a:off x="440912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0" name="Can 139"/>
              <p:cNvSpPr/>
              <p:nvPr/>
            </p:nvSpPr>
            <p:spPr>
              <a:xfrm rot="10800000">
                <a:off x="457125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Can 140"/>
              <p:cNvSpPr/>
              <p:nvPr/>
            </p:nvSpPr>
            <p:spPr>
              <a:xfrm rot="10800000">
                <a:off x="473338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Can 141"/>
              <p:cNvSpPr/>
              <p:nvPr/>
            </p:nvSpPr>
            <p:spPr>
              <a:xfrm rot="10800000">
                <a:off x="489551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3" name="Can 142"/>
              <p:cNvSpPr/>
              <p:nvPr/>
            </p:nvSpPr>
            <p:spPr>
              <a:xfrm rot="10800000">
                <a:off x="505764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Can 143"/>
              <p:cNvSpPr/>
              <p:nvPr/>
            </p:nvSpPr>
            <p:spPr>
              <a:xfrm rot="10800000">
                <a:off x="521976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Can 144"/>
              <p:cNvSpPr/>
              <p:nvPr/>
            </p:nvSpPr>
            <p:spPr>
              <a:xfrm rot="10800000">
                <a:off x="538189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Can 145"/>
              <p:cNvSpPr/>
              <p:nvPr/>
            </p:nvSpPr>
            <p:spPr>
              <a:xfrm rot="10800000">
                <a:off x="554402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Can 146"/>
              <p:cNvSpPr/>
              <p:nvPr/>
            </p:nvSpPr>
            <p:spPr>
              <a:xfrm rot="10800000">
                <a:off x="570615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148" name="Group 147"/>
          <p:cNvGrpSpPr/>
          <p:nvPr/>
        </p:nvGrpSpPr>
        <p:grpSpPr>
          <a:xfrm rot="5400000">
            <a:off x="5611303" y="4210455"/>
            <a:ext cx="4629371" cy="185828"/>
            <a:chOff x="628100" y="3831336"/>
            <a:chExt cx="7788670" cy="234274"/>
          </a:xfrm>
        </p:grpSpPr>
        <p:sp>
          <p:nvSpPr>
            <p:cNvPr id="149" name="Rectangle 148"/>
            <p:cNvSpPr/>
            <p:nvPr/>
          </p:nvSpPr>
          <p:spPr>
            <a:xfrm>
              <a:off x="628100"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Rectangle 149"/>
            <p:cNvSpPr/>
            <p:nvPr/>
          </p:nvSpPr>
          <p:spPr>
            <a:xfrm>
              <a:off x="3227728" y="3831336"/>
              <a:ext cx="2589414" cy="54864"/>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Rectangle 150"/>
            <p:cNvSpPr/>
            <p:nvPr/>
          </p:nvSpPr>
          <p:spPr>
            <a:xfrm>
              <a:off x="5827356"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2" name="Can 151"/>
            <p:cNvSpPr/>
            <p:nvPr/>
          </p:nvSpPr>
          <p:spPr>
            <a:xfrm rot="10800000">
              <a:off x="68018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Can 152"/>
            <p:cNvSpPr/>
            <p:nvPr/>
          </p:nvSpPr>
          <p:spPr>
            <a:xfrm rot="10800000">
              <a:off x="327423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Can 153"/>
            <p:cNvSpPr/>
            <p:nvPr/>
          </p:nvSpPr>
          <p:spPr>
            <a:xfrm rot="10800000">
              <a:off x="84231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Can 154"/>
            <p:cNvSpPr/>
            <p:nvPr/>
          </p:nvSpPr>
          <p:spPr>
            <a:xfrm rot="10800000">
              <a:off x="100444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Can 155"/>
            <p:cNvSpPr/>
            <p:nvPr/>
          </p:nvSpPr>
          <p:spPr>
            <a:xfrm rot="10800000">
              <a:off x="116656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Can 156"/>
            <p:cNvSpPr/>
            <p:nvPr/>
          </p:nvSpPr>
          <p:spPr>
            <a:xfrm rot="10800000">
              <a:off x="132869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Can 157"/>
            <p:cNvSpPr/>
            <p:nvPr/>
          </p:nvSpPr>
          <p:spPr>
            <a:xfrm rot="10800000">
              <a:off x="149082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Can 158"/>
            <p:cNvSpPr/>
            <p:nvPr/>
          </p:nvSpPr>
          <p:spPr>
            <a:xfrm rot="10800000">
              <a:off x="165295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Can 159"/>
            <p:cNvSpPr/>
            <p:nvPr/>
          </p:nvSpPr>
          <p:spPr>
            <a:xfrm rot="10800000">
              <a:off x="18150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 name="Can 160"/>
            <p:cNvSpPr/>
            <p:nvPr/>
          </p:nvSpPr>
          <p:spPr>
            <a:xfrm rot="10800000">
              <a:off x="19772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2" name="Can 161"/>
            <p:cNvSpPr/>
            <p:nvPr/>
          </p:nvSpPr>
          <p:spPr>
            <a:xfrm rot="10800000">
              <a:off x="21393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Can 162"/>
            <p:cNvSpPr/>
            <p:nvPr/>
          </p:nvSpPr>
          <p:spPr>
            <a:xfrm rot="10800000">
              <a:off x="23014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Can 163"/>
            <p:cNvSpPr/>
            <p:nvPr/>
          </p:nvSpPr>
          <p:spPr>
            <a:xfrm rot="10800000">
              <a:off x="24635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5" name="Can 164"/>
            <p:cNvSpPr/>
            <p:nvPr/>
          </p:nvSpPr>
          <p:spPr>
            <a:xfrm rot="10800000">
              <a:off x="26257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6" name="Can 165"/>
            <p:cNvSpPr/>
            <p:nvPr/>
          </p:nvSpPr>
          <p:spPr>
            <a:xfrm rot="10800000">
              <a:off x="27878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7" name="Can 166"/>
            <p:cNvSpPr/>
            <p:nvPr/>
          </p:nvSpPr>
          <p:spPr>
            <a:xfrm rot="10800000">
              <a:off x="29499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8" name="Can 167"/>
            <p:cNvSpPr/>
            <p:nvPr/>
          </p:nvSpPr>
          <p:spPr>
            <a:xfrm rot="10800000">
              <a:off x="31121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9" name="Can 168"/>
            <p:cNvSpPr/>
            <p:nvPr/>
          </p:nvSpPr>
          <p:spPr>
            <a:xfrm rot="10800000">
              <a:off x="58682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Can 169"/>
            <p:cNvSpPr/>
            <p:nvPr/>
          </p:nvSpPr>
          <p:spPr>
            <a:xfrm rot="10800000">
              <a:off x="60304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1" name="Can 170"/>
            <p:cNvSpPr/>
            <p:nvPr/>
          </p:nvSpPr>
          <p:spPr>
            <a:xfrm rot="10800000">
              <a:off x="61925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2" name="Can 171"/>
            <p:cNvSpPr/>
            <p:nvPr/>
          </p:nvSpPr>
          <p:spPr>
            <a:xfrm rot="10800000">
              <a:off x="63546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3" name="Can 172"/>
            <p:cNvSpPr/>
            <p:nvPr/>
          </p:nvSpPr>
          <p:spPr>
            <a:xfrm rot="10800000">
              <a:off x="65167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4" name="Can 173"/>
            <p:cNvSpPr/>
            <p:nvPr/>
          </p:nvSpPr>
          <p:spPr>
            <a:xfrm rot="10800000">
              <a:off x="66789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5" name="Can 174"/>
            <p:cNvSpPr/>
            <p:nvPr/>
          </p:nvSpPr>
          <p:spPr>
            <a:xfrm rot="10800000">
              <a:off x="68410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6" name="Can 175"/>
            <p:cNvSpPr/>
            <p:nvPr/>
          </p:nvSpPr>
          <p:spPr>
            <a:xfrm rot="10800000">
              <a:off x="70031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7" name="Can 176"/>
            <p:cNvSpPr/>
            <p:nvPr/>
          </p:nvSpPr>
          <p:spPr>
            <a:xfrm rot="10800000">
              <a:off x="71653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8" name="Can 177"/>
            <p:cNvSpPr/>
            <p:nvPr/>
          </p:nvSpPr>
          <p:spPr>
            <a:xfrm rot="10800000">
              <a:off x="732743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Can 178"/>
            <p:cNvSpPr/>
            <p:nvPr/>
          </p:nvSpPr>
          <p:spPr>
            <a:xfrm rot="10800000">
              <a:off x="748956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0" name="Can 179"/>
            <p:cNvSpPr/>
            <p:nvPr/>
          </p:nvSpPr>
          <p:spPr>
            <a:xfrm rot="10800000">
              <a:off x="765168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1" name="Can 180"/>
            <p:cNvSpPr/>
            <p:nvPr/>
          </p:nvSpPr>
          <p:spPr>
            <a:xfrm rot="10800000">
              <a:off x="781381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Can 181"/>
            <p:cNvSpPr/>
            <p:nvPr/>
          </p:nvSpPr>
          <p:spPr>
            <a:xfrm rot="10800000">
              <a:off x="797594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Can 182"/>
            <p:cNvSpPr/>
            <p:nvPr/>
          </p:nvSpPr>
          <p:spPr>
            <a:xfrm rot="10800000">
              <a:off x="813807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Can 183"/>
            <p:cNvSpPr/>
            <p:nvPr/>
          </p:nvSpPr>
          <p:spPr>
            <a:xfrm rot="10800000">
              <a:off x="8300181"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5" name="Can 184"/>
            <p:cNvSpPr/>
            <p:nvPr/>
          </p:nvSpPr>
          <p:spPr>
            <a:xfrm rot="10800000">
              <a:off x="343636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6" name="Can 185"/>
            <p:cNvSpPr/>
            <p:nvPr/>
          </p:nvSpPr>
          <p:spPr>
            <a:xfrm rot="10800000">
              <a:off x="359848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7" name="Can 186"/>
            <p:cNvSpPr/>
            <p:nvPr/>
          </p:nvSpPr>
          <p:spPr>
            <a:xfrm rot="10800000">
              <a:off x="376061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8" name="Can 187"/>
            <p:cNvSpPr/>
            <p:nvPr/>
          </p:nvSpPr>
          <p:spPr>
            <a:xfrm rot="10800000">
              <a:off x="392274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9" name="Can 188"/>
            <p:cNvSpPr/>
            <p:nvPr/>
          </p:nvSpPr>
          <p:spPr>
            <a:xfrm rot="10800000">
              <a:off x="408487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0" name="Can 189"/>
            <p:cNvSpPr/>
            <p:nvPr/>
          </p:nvSpPr>
          <p:spPr>
            <a:xfrm rot="10800000">
              <a:off x="424700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1" name="Can 190"/>
            <p:cNvSpPr/>
            <p:nvPr/>
          </p:nvSpPr>
          <p:spPr>
            <a:xfrm rot="10800000">
              <a:off x="440912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2" name="Can 191"/>
            <p:cNvSpPr/>
            <p:nvPr/>
          </p:nvSpPr>
          <p:spPr>
            <a:xfrm rot="10800000">
              <a:off x="457125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3" name="Can 192"/>
            <p:cNvSpPr/>
            <p:nvPr/>
          </p:nvSpPr>
          <p:spPr>
            <a:xfrm rot="10800000">
              <a:off x="473338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4" name="Can 193"/>
            <p:cNvSpPr/>
            <p:nvPr/>
          </p:nvSpPr>
          <p:spPr>
            <a:xfrm rot="10800000">
              <a:off x="489551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5" name="Can 194"/>
            <p:cNvSpPr/>
            <p:nvPr/>
          </p:nvSpPr>
          <p:spPr>
            <a:xfrm rot="10800000">
              <a:off x="505764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6" name="Can 195"/>
            <p:cNvSpPr/>
            <p:nvPr/>
          </p:nvSpPr>
          <p:spPr>
            <a:xfrm rot="10800000">
              <a:off x="521976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7" name="Can 196"/>
            <p:cNvSpPr/>
            <p:nvPr/>
          </p:nvSpPr>
          <p:spPr>
            <a:xfrm rot="10800000">
              <a:off x="538189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8" name="Can 197"/>
            <p:cNvSpPr/>
            <p:nvPr/>
          </p:nvSpPr>
          <p:spPr>
            <a:xfrm rot="10800000">
              <a:off x="554402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Can 198"/>
            <p:cNvSpPr/>
            <p:nvPr/>
          </p:nvSpPr>
          <p:spPr>
            <a:xfrm rot="10800000">
              <a:off x="570615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TextBox 2"/>
          <p:cNvSpPr txBox="1"/>
          <p:nvPr/>
        </p:nvSpPr>
        <p:spPr>
          <a:xfrm>
            <a:off x="9707146" y="1879300"/>
            <a:ext cx="2019918" cy="400110"/>
          </a:xfrm>
          <a:prstGeom prst="rect">
            <a:avLst/>
          </a:prstGeom>
          <a:noFill/>
        </p:spPr>
        <p:txBody>
          <a:bodyPr wrap="square" rtlCol="0">
            <a:spAutoFit/>
          </a:bodyPr>
          <a:lstStyle/>
          <a:p>
            <a:r>
              <a:rPr lang="en-GB" sz="2000" b="1" dirty="0">
                <a:solidFill>
                  <a:schemeClr val="bg2"/>
                </a:solidFill>
              </a:rPr>
              <a:t>Denaturation</a:t>
            </a:r>
          </a:p>
        </p:txBody>
      </p:sp>
    </p:spTree>
    <p:extLst>
      <p:ext uri="{BB962C8B-B14F-4D97-AF65-F5344CB8AC3E}">
        <p14:creationId xmlns:p14="http://schemas.microsoft.com/office/powerpoint/2010/main" val="344535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08333E-7 -4.81481E-6 L 0.10547 -4.81481E-6 " pathEditMode="relative" rAng="0" ptsTypes="AA">
                                      <p:cBhvr>
                                        <p:cTn id="6" dur="2000" fill="hold"/>
                                        <p:tgtEl>
                                          <p:spTgt spid="148"/>
                                        </p:tgtEl>
                                        <p:attrNameLst>
                                          <p:attrName>ppt_x</p:attrName>
                                          <p:attrName>ppt_y</p:attrName>
                                        </p:attrNameLst>
                                      </p:cBhvr>
                                      <p:rCtr x="527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98"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pPr marL="0" indent="0">
              <a:buNone/>
            </a:pPr>
            <a:r>
              <a:rPr lang="en-GB" b="1" dirty="0">
                <a:solidFill>
                  <a:schemeClr val="accent5"/>
                </a:solidFill>
              </a:rPr>
              <a:t>PCR</a:t>
            </a:r>
            <a:r>
              <a:rPr lang="en-GB" dirty="0"/>
              <a:t> stands for </a:t>
            </a:r>
            <a:r>
              <a:rPr lang="en-GB" b="1" dirty="0">
                <a:solidFill>
                  <a:schemeClr val="accent5"/>
                </a:solidFill>
              </a:rPr>
              <a:t>P</a:t>
            </a:r>
            <a:r>
              <a:rPr lang="en-GB" dirty="0"/>
              <a:t>olymerase </a:t>
            </a:r>
            <a:r>
              <a:rPr lang="en-GB" b="1" dirty="0">
                <a:solidFill>
                  <a:schemeClr val="accent5"/>
                </a:solidFill>
              </a:rPr>
              <a:t>C</a:t>
            </a:r>
            <a:r>
              <a:rPr lang="en-GB" dirty="0"/>
              <a:t>hain </a:t>
            </a:r>
            <a:r>
              <a:rPr lang="en-GB" b="1" dirty="0">
                <a:solidFill>
                  <a:schemeClr val="accent5"/>
                </a:solidFill>
              </a:rPr>
              <a:t>R</a:t>
            </a:r>
            <a:r>
              <a:rPr lang="en-GB" dirty="0"/>
              <a:t>eaction</a:t>
            </a:r>
          </a:p>
          <a:p>
            <a:pPr marL="0" indent="0">
              <a:buNone/>
            </a:pPr>
            <a:r>
              <a:rPr lang="en-GB" dirty="0"/>
              <a:t>Copying DNA occurs in 3 stages:</a:t>
            </a:r>
          </a:p>
          <a:p>
            <a:r>
              <a:rPr lang="en-GB" dirty="0">
                <a:solidFill>
                  <a:schemeClr val="bg1">
                    <a:lumMod val="75000"/>
                  </a:schemeClr>
                </a:solidFill>
                <a:latin typeface="Arial" panose="020B0604020202020204" pitchFamily="34" charset="0"/>
              </a:rPr>
              <a:t>Denaturation</a:t>
            </a:r>
          </a:p>
          <a:p>
            <a:r>
              <a:rPr lang="en-GB" b="1" dirty="0">
                <a:solidFill>
                  <a:schemeClr val="accent5"/>
                </a:solidFill>
                <a:latin typeface="Arial" panose="020B0604020202020204" pitchFamily="34" charset="0"/>
              </a:rPr>
              <a:t>Annealing</a:t>
            </a:r>
            <a:r>
              <a:rPr lang="en-GB" dirty="0">
                <a:solidFill>
                  <a:schemeClr val="accent5"/>
                </a:solidFill>
                <a:latin typeface="Arial" panose="020B0604020202020204" pitchFamily="34" charset="0"/>
              </a:rPr>
              <a:t> </a:t>
            </a:r>
          </a:p>
          <a:p>
            <a:r>
              <a:rPr lang="en-GB" dirty="0">
                <a:solidFill>
                  <a:schemeClr val="bg1">
                    <a:lumMod val="75000"/>
                  </a:schemeClr>
                </a:solidFill>
                <a:latin typeface="Arial" panose="020B0604020202020204" pitchFamily="34" charset="0"/>
              </a:rPr>
              <a:t>Extension</a:t>
            </a:r>
            <a:endParaRPr lang="en-GB" dirty="0">
              <a:solidFill>
                <a:schemeClr val="bg1">
                  <a:lumMod val="75000"/>
                </a:schemeClr>
              </a:solidFill>
            </a:endParaRPr>
          </a:p>
          <a:p>
            <a:pPr marL="0" indent="0">
              <a:buNone/>
            </a:pPr>
            <a:endParaRPr lang="en-GB" dirty="0"/>
          </a:p>
        </p:txBody>
      </p:sp>
      <p:grpSp>
        <p:nvGrpSpPr>
          <p:cNvPr id="80" name="Group 79"/>
          <p:cNvGrpSpPr/>
          <p:nvPr/>
        </p:nvGrpSpPr>
        <p:grpSpPr>
          <a:xfrm rot="16200000">
            <a:off x="5431861" y="4209227"/>
            <a:ext cx="4629927" cy="181446"/>
            <a:chOff x="628100" y="3831336"/>
            <a:chExt cx="7788670" cy="234274"/>
          </a:xfrm>
        </p:grpSpPr>
        <p:sp>
          <p:nvSpPr>
            <p:cNvPr id="82" name="Rectangle 81"/>
            <p:cNvSpPr/>
            <p:nvPr/>
          </p:nvSpPr>
          <p:spPr>
            <a:xfrm>
              <a:off x="628100"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Rectangle 83"/>
            <p:cNvSpPr/>
            <p:nvPr/>
          </p:nvSpPr>
          <p:spPr>
            <a:xfrm>
              <a:off x="5827356"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Can 90"/>
            <p:cNvSpPr/>
            <p:nvPr/>
          </p:nvSpPr>
          <p:spPr>
            <a:xfrm rot="10800000">
              <a:off x="68018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Can 98"/>
            <p:cNvSpPr/>
            <p:nvPr/>
          </p:nvSpPr>
          <p:spPr>
            <a:xfrm rot="10800000">
              <a:off x="84231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Can 99"/>
            <p:cNvSpPr/>
            <p:nvPr/>
          </p:nvSpPr>
          <p:spPr>
            <a:xfrm rot="10800000">
              <a:off x="100444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Can 100"/>
            <p:cNvSpPr/>
            <p:nvPr/>
          </p:nvSpPr>
          <p:spPr>
            <a:xfrm rot="10800000">
              <a:off x="116656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Can 101"/>
            <p:cNvSpPr/>
            <p:nvPr/>
          </p:nvSpPr>
          <p:spPr>
            <a:xfrm rot="10800000">
              <a:off x="132869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Can 102"/>
            <p:cNvSpPr/>
            <p:nvPr/>
          </p:nvSpPr>
          <p:spPr>
            <a:xfrm rot="10800000">
              <a:off x="149082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Can 103"/>
            <p:cNvSpPr/>
            <p:nvPr/>
          </p:nvSpPr>
          <p:spPr>
            <a:xfrm rot="10800000">
              <a:off x="165295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Can 104"/>
            <p:cNvSpPr/>
            <p:nvPr/>
          </p:nvSpPr>
          <p:spPr>
            <a:xfrm rot="10800000">
              <a:off x="18150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Can 105"/>
            <p:cNvSpPr/>
            <p:nvPr/>
          </p:nvSpPr>
          <p:spPr>
            <a:xfrm rot="10800000">
              <a:off x="19772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Can 106"/>
            <p:cNvSpPr/>
            <p:nvPr/>
          </p:nvSpPr>
          <p:spPr>
            <a:xfrm rot="10800000">
              <a:off x="21393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Can 107"/>
            <p:cNvSpPr/>
            <p:nvPr/>
          </p:nvSpPr>
          <p:spPr>
            <a:xfrm rot="10800000">
              <a:off x="23014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Can 108"/>
            <p:cNvSpPr/>
            <p:nvPr/>
          </p:nvSpPr>
          <p:spPr>
            <a:xfrm rot="10800000">
              <a:off x="24635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Can 109"/>
            <p:cNvSpPr/>
            <p:nvPr/>
          </p:nvSpPr>
          <p:spPr>
            <a:xfrm rot="10800000">
              <a:off x="26257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Can 110"/>
            <p:cNvSpPr/>
            <p:nvPr/>
          </p:nvSpPr>
          <p:spPr>
            <a:xfrm rot="10800000">
              <a:off x="27878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Can 111"/>
            <p:cNvSpPr/>
            <p:nvPr/>
          </p:nvSpPr>
          <p:spPr>
            <a:xfrm rot="10800000">
              <a:off x="29499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Can 112"/>
            <p:cNvSpPr/>
            <p:nvPr/>
          </p:nvSpPr>
          <p:spPr>
            <a:xfrm rot="10800000">
              <a:off x="31121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Can 113"/>
            <p:cNvSpPr/>
            <p:nvPr/>
          </p:nvSpPr>
          <p:spPr>
            <a:xfrm rot="10800000">
              <a:off x="58682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Can 114"/>
            <p:cNvSpPr/>
            <p:nvPr/>
          </p:nvSpPr>
          <p:spPr>
            <a:xfrm rot="10800000">
              <a:off x="60304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Can 115"/>
            <p:cNvSpPr/>
            <p:nvPr/>
          </p:nvSpPr>
          <p:spPr>
            <a:xfrm rot="10800000">
              <a:off x="61925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Can 116"/>
            <p:cNvSpPr/>
            <p:nvPr/>
          </p:nvSpPr>
          <p:spPr>
            <a:xfrm rot="10800000">
              <a:off x="63546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Can 117"/>
            <p:cNvSpPr/>
            <p:nvPr/>
          </p:nvSpPr>
          <p:spPr>
            <a:xfrm rot="10800000">
              <a:off x="65167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Can 118"/>
            <p:cNvSpPr/>
            <p:nvPr/>
          </p:nvSpPr>
          <p:spPr>
            <a:xfrm rot="10800000">
              <a:off x="66789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Can 119"/>
            <p:cNvSpPr/>
            <p:nvPr/>
          </p:nvSpPr>
          <p:spPr>
            <a:xfrm rot="10800000">
              <a:off x="68410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Can 120"/>
            <p:cNvSpPr/>
            <p:nvPr/>
          </p:nvSpPr>
          <p:spPr>
            <a:xfrm rot="10800000">
              <a:off x="70031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2" name="Can 121"/>
            <p:cNvSpPr/>
            <p:nvPr/>
          </p:nvSpPr>
          <p:spPr>
            <a:xfrm rot="10800000">
              <a:off x="71653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Can 122"/>
            <p:cNvSpPr/>
            <p:nvPr/>
          </p:nvSpPr>
          <p:spPr>
            <a:xfrm rot="10800000">
              <a:off x="732743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4" name="Can 123"/>
            <p:cNvSpPr/>
            <p:nvPr/>
          </p:nvSpPr>
          <p:spPr>
            <a:xfrm rot="10800000">
              <a:off x="748956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Can 124"/>
            <p:cNvSpPr/>
            <p:nvPr/>
          </p:nvSpPr>
          <p:spPr>
            <a:xfrm rot="10800000">
              <a:off x="765168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6" name="Can 125"/>
            <p:cNvSpPr/>
            <p:nvPr/>
          </p:nvSpPr>
          <p:spPr>
            <a:xfrm rot="10800000">
              <a:off x="781381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Can 126"/>
            <p:cNvSpPr/>
            <p:nvPr/>
          </p:nvSpPr>
          <p:spPr>
            <a:xfrm rot="10800000">
              <a:off x="797594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8" name="Can 127"/>
            <p:cNvSpPr/>
            <p:nvPr/>
          </p:nvSpPr>
          <p:spPr>
            <a:xfrm rot="10800000">
              <a:off x="813807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Can 128"/>
            <p:cNvSpPr/>
            <p:nvPr/>
          </p:nvSpPr>
          <p:spPr>
            <a:xfrm rot="10800000">
              <a:off x="8300181"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0" name="Group 129"/>
            <p:cNvGrpSpPr/>
            <p:nvPr/>
          </p:nvGrpSpPr>
          <p:grpSpPr>
            <a:xfrm>
              <a:off x="3227728" y="3831336"/>
              <a:ext cx="2589414" cy="234274"/>
              <a:chOff x="3227728" y="3831336"/>
              <a:chExt cx="2589414" cy="234274"/>
            </a:xfrm>
          </p:grpSpPr>
          <p:sp>
            <p:nvSpPr>
              <p:cNvPr id="131" name="Rectangle 130"/>
              <p:cNvSpPr/>
              <p:nvPr/>
            </p:nvSpPr>
            <p:spPr>
              <a:xfrm>
                <a:off x="3227728" y="3831336"/>
                <a:ext cx="2589414" cy="54864"/>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Can 131"/>
              <p:cNvSpPr/>
              <p:nvPr/>
            </p:nvSpPr>
            <p:spPr>
              <a:xfrm rot="10800000">
                <a:off x="327423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3" name="Can 132"/>
              <p:cNvSpPr/>
              <p:nvPr/>
            </p:nvSpPr>
            <p:spPr>
              <a:xfrm rot="10800000">
                <a:off x="343636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4" name="Can 133"/>
              <p:cNvSpPr/>
              <p:nvPr/>
            </p:nvSpPr>
            <p:spPr>
              <a:xfrm rot="10800000">
                <a:off x="359848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Can 134"/>
              <p:cNvSpPr/>
              <p:nvPr/>
            </p:nvSpPr>
            <p:spPr>
              <a:xfrm rot="10800000">
                <a:off x="376061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Can 135"/>
              <p:cNvSpPr/>
              <p:nvPr/>
            </p:nvSpPr>
            <p:spPr>
              <a:xfrm rot="10800000">
                <a:off x="392274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7" name="Can 136"/>
              <p:cNvSpPr/>
              <p:nvPr/>
            </p:nvSpPr>
            <p:spPr>
              <a:xfrm rot="10800000">
                <a:off x="408487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Can 137"/>
              <p:cNvSpPr/>
              <p:nvPr/>
            </p:nvSpPr>
            <p:spPr>
              <a:xfrm rot="10800000">
                <a:off x="424700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9" name="Can 138"/>
              <p:cNvSpPr/>
              <p:nvPr/>
            </p:nvSpPr>
            <p:spPr>
              <a:xfrm rot="10800000">
                <a:off x="440912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0" name="Can 139"/>
              <p:cNvSpPr/>
              <p:nvPr/>
            </p:nvSpPr>
            <p:spPr>
              <a:xfrm rot="10800000">
                <a:off x="457125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Can 140"/>
              <p:cNvSpPr/>
              <p:nvPr/>
            </p:nvSpPr>
            <p:spPr>
              <a:xfrm rot="10800000">
                <a:off x="473338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Can 141"/>
              <p:cNvSpPr/>
              <p:nvPr/>
            </p:nvSpPr>
            <p:spPr>
              <a:xfrm rot="10800000">
                <a:off x="489551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3" name="Can 142"/>
              <p:cNvSpPr/>
              <p:nvPr/>
            </p:nvSpPr>
            <p:spPr>
              <a:xfrm rot="10800000">
                <a:off x="505764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Can 143"/>
              <p:cNvSpPr/>
              <p:nvPr/>
            </p:nvSpPr>
            <p:spPr>
              <a:xfrm rot="10800000">
                <a:off x="521976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Can 144"/>
              <p:cNvSpPr/>
              <p:nvPr/>
            </p:nvSpPr>
            <p:spPr>
              <a:xfrm rot="10800000">
                <a:off x="538189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Can 145"/>
              <p:cNvSpPr/>
              <p:nvPr/>
            </p:nvSpPr>
            <p:spPr>
              <a:xfrm rot="10800000">
                <a:off x="554402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Can 146"/>
              <p:cNvSpPr/>
              <p:nvPr/>
            </p:nvSpPr>
            <p:spPr>
              <a:xfrm rot="10800000">
                <a:off x="570615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200" name="Group 199"/>
          <p:cNvGrpSpPr/>
          <p:nvPr/>
        </p:nvGrpSpPr>
        <p:grpSpPr>
          <a:xfrm rot="5400000" flipV="1">
            <a:off x="8639162" y="3179805"/>
            <a:ext cx="713805" cy="268289"/>
            <a:chOff x="8085352" y="4136301"/>
            <a:chExt cx="1195815" cy="326260"/>
          </a:xfrm>
        </p:grpSpPr>
        <p:sp>
          <p:nvSpPr>
            <p:cNvPr id="201" name="Can 200"/>
            <p:cNvSpPr/>
            <p:nvPr/>
          </p:nvSpPr>
          <p:spPr>
            <a:xfrm rot="10800000">
              <a:off x="8131060"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Can 201"/>
            <p:cNvSpPr/>
            <p:nvPr/>
          </p:nvSpPr>
          <p:spPr>
            <a:xfrm rot="10800000">
              <a:off x="8293188"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Can 202"/>
            <p:cNvSpPr/>
            <p:nvPr/>
          </p:nvSpPr>
          <p:spPr>
            <a:xfrm rot="10800000">
              <a:off x="8455316"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Can 203"/>
            <p:cNvSpPr/>
            <p:nvPr/>
          </p:nvSpPr>
          <p:spPr>
            <a:xfrm rot="10800000">
              <a:off x="8615742" y="4254214"/>
              <a:ext cx="58187"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Can 204"/>
            <p:cNvSpPr/>
            <p:nvPr/>
          </p:nvSpPr>
          <p:spPr>
            <a:xfrm rot="10800000">
              <a:off x="8777080" y="4254213"/>
              <a:ext cx="58186"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Can 205"/>
            <p:cNvSpPr/>
            <p:nvPr/>
          </p:nvSpPr>
          <p:spPr>
            <a:xfrm rot="10800000">
              <a:off x="8941681" y="4254215"/>
              <a:ext cx="54921"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Rectangle 206"/>
            <p:cNvSpPr/>
            <p:nvPr/>
          </p:nvSpPr>
          <p:spPr>
            <a:xfrm>
              <a:off x="8085352" y="4228634"/>
              <a:ext cx="958071"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Isosceles Triangle 207"/>
            <p:cNvSpPr/>
            <p:nvPr/>
          </p:nvSpPr>
          <p:spPr>
            <a:xfrm rot="5400000">
              <a:off x="9044380" y="4135344"/>
              <a:ext cx="235829" cy="237744"/>
            </a:xfrm>
            <a:prstGeom prst="triangl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9" name="Group 208"/>
          <p:cNvGrpSpPr/>
          <p:nvPr/>
        </p:nvGrpSpPr>
        <p:grpSpPr>
          <a:xfrm rot="5400000">
            <a:off x="7596658" y="5164628"/>
            <a:ext cx="717283" cy="247652"/>
            <a:chOff x="6215590" y="4142807"/>
            <a:chExt cx="1211337" cy="319754"/>
          </a:xfrm>
        </p:grpSpPr>
        <p:sp>
          <p:nvSpPr>
            <p:cNvPr id="210" name="Rectangle 209"/>
            <p:cNvSpPr/>
            <p:nvPr/>
          </p:nvSpPr>
          <p:spPr>
            <a:xfrm>
              <a:off x="6468856" y="4228287"/>
              <a:ext cx="958071"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Can 210"/>
            <p:cNvSpPr/>
            <p:nvPr/>
          </p:nvSpPr>
          <p:spPr>
            <a:xfrm rot="10800000">
              <a:off x="6509780"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Can 211"/>
            <p:cNvSpPr/>
            <p:nvPr/>
          </p:nvSpPr>
          <p:spPr>
            <a:xfrm rot="10800000">
              <a:off x="6671908"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Can 212"/>
            <p:cNvSpPr/>
            <p:nvPr/>
          </p:nvSpPr>
          <p:spPr>
            <a:xfrm rot="10800000">
              <a:off x="6834036"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Can 213"/>
            <p:cNvSpPr/>
            <p:nvPr/>
          </p:nvSpPr>
          <p:spPr>
            <a:xfrm rot="10800000">
              <a:off x="6996164"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Can 214"/>
            <p:cNvSpPr/>
            <p:nvPr/>
          </p:nvSpPr>
          <p:spPr>
            <a:xfrm rot="10800000">
              <a:off x="7158292"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Can 215"/>
            <p:cNvSpPr/>
            <p:nvPr/>
          </p:nvSpPr>
          <p:spPr>
            <a:xfrm rot="10800000">
              <a:off x="7320420"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Isosceles Triangle 216"/>
            <p:cNvSpPr/>
            <p:nvPr/>
          </p:nvSpPr>
          <p:spPr>
            <a:xfrm rot="16200000" flipH="1">
              <a:off x="6216547" y="4141850"/>
              <a:ext cx="235829" cy="237744"/>
            </a:xfrm>
            <a:prstGeom prst="triangl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18" name="Group 217"/>
          <p:cNvGrpSpPr/>
          <p:nvPr/>
        </p:nvGrpSpPr>
        <p:grpSpPr>
          <a:xfrm rot="5400000">
            <a:off x="6898693" y="4212114"/>
            <a:ext cx="4629371" cy="185828"/>
            <a:chOff x="628100" y="3831336"/>
            <a:chExt cx="7788670" cy="234274"/>
          </a:xfrm>
        </p:grpSpPr>
        <p:sp>
          <p:nvSpPr>
            <p:cNvPr id="219" name="Rectangle 218"/>
            <p:cNvSpPr/>
            <p:nvPr/>
          </p:nvSpPr>
          <p:spPr>
            <a:xfrm>
              <a:off x="628100"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Rectangle 219"/>
            <p:cNvSpPr/>
            <p:nvPr/>
          </p:nvSpPr>
          <p:spPr>
            <a:xfrm>
              <a:off x="3227728" y="3831336"/>
              <a:ext cx="2589414" cy="54864"/>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Rectangle 220"/>
            <p:cNvSpPr/>
            <p:nvPr/>
          </p:nvSpPr>
          <p:spPr>
            <a:xfrm>
              <a:off x="5827356"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Can 221"/>
            <p:cNvSpPr/>
            <p:nvPr/>
          </p:nvSpPr>
          <p:spPr>
            <a:xfrm rot="10800000">
              <a:off x="68018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Can 222"/>
            <p:cNvSpPr/>
            <p:nvPr/>
          </p:nvSpPr>
          <p:spPr>
            <a:xfrm rot="10800000">
              <a:off x="327423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Can 223"/>
            <p:cNvSpPr/>
            <p:nvPr/>
          </p:nvSpPr>
          <p:spPr>
            <a:xfrm rot="10800000">
              <a:off x="84231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Can 224"/>
            <p:cNvSpPr/>
            <p:nvPr/>
          </p:nvSpPr>
          <p:spPr>
            <a:xfrm rot="10800000">
              <a:off x="100444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Can 225"/>
            <p:cNvSpPr/>
            <p:nvPr/>
          </p:nvSpPr>
          <p:spPr>
            <a:xfrm rot="10800000">
              <a:off x="116656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Can 226"/>
            <p:cNvSpPr/>
            <p:nvPr/>
          </p:nvSpPr>
          <p:spPr>
            <a:xfrm rot="10800000">
              <a:off x="132869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8" name="Can 227"/>
            <p:cNvSpPr/>
            <p:nvPr/>
          </p:nvSpPr>
          <p:spPr>
            <a:xfrm rot="10800000">
              <a:off x="149082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Can 228"/>
            <p:cNvSpPr/>
            <p:nvPr/>
          </p:nvSpPr>
          <p:spPr>
            <a:xfrm rot="10800000">
              <a:off x="165295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Can 229"/>
            <p:cNvSpPr/>
            <p:nvPr/>
          </p:nvSpPr>
          <p:spPr>
            <a:xfrm rot="10800000">
              <a:off x="18150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Can 230"/>
            <p:cNvSpPr/>
            <p:nvPr/>
          </p:nvSpPr>
          <p:spPr>
            <a:xfrm rot="10800000">
              <a:off x="19772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Can 231"/>
            <p:cNvSpPr/>
            <p:nvPr/>
          </p:nvSpPr>
          <p:spPr>
            <a:xfrm rot="10800000">
              <a:off x="21393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Can 232"/>
            <p:cNvSpPr/>
            <p:nvPr/>
          </p:nvSpPr>
          <p:spPr>
            <a:xfrm rot="10800000">
              <a:off x="23014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Can 233"/>
            <p:cNvSpPr/>
            <p:nvPr/>
          </p:nvSpPr>
          <p:spPr>
            <a:xfrm rot="10800000">
              <a:off x="24635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Can 234"/>
            <p:cNvSpPr/>
            <p:nvPr/>
          </p:nvSpPr>
          <p:spPr>
            <a:xfrm rot="10800000">
              <a:off x="26257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Can 235"/>
            <p:cNvSpPr/>
            <p:nvPr/>
          </p:nvSpPr>
          <p:spPr>
            <a:xfrm rot="10800000">
              <a:off x="27878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Can 236"/>
            <p:cNvSpPr/>
            <p:nvPr/>
          </p:nvSpPr>
          <p:spPr>
            <a:xfrm rot="10800000">
              <a:off x="29499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Can 237"/>
            <p:cNvSpPr/>
            <p:nvPr/>
          </p:nvSpPr>
          <p:spPr>
            <a:xfrm rot="10800000">
              <a:off x="31121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Can 238"/>
            <p:cNvSpPr/>
            <p:nvPr/>
          </p:nvSpPr>
          <p:spPr>
            <a:xfrm rot="10800000">
              <a:off x="58682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Can 239"/>
            <p:cNvSpPr/>
            <p:nvPr/>
          </p:nvSpPr>
          <p:spPr>
            <a:xfrm rot="10800000">
              <a:off x="60304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Can 240"/>
            <p:cNvSpPr/>
            <p:nvPr/>
          </p:nvSpPr>
          <p:spPr>
            <a:xfrm rot="10800000">
              <a:off x="61925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Can 241"/>
            <p:cNvSpPr/>
            <p:nvPr/>
          </p:nvSpPr>
          <p:spPr>
            <a:xfrm rot="10800000">
              <a:off x="63546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Can 242"/>
            <p:cNvSpPr/>
            <p:nvPr/>
          </p:nvSpPr>
          <p:spPr>
            <a:xfrm rot="10800000">
              <a:off x="65167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Can 243"/>
            <p:cNvSpPr/>
            <p:nvPr/>
          </p:nvSpPr>
          <p:spPr>
            <a:xfrm rot="10800000">
              <a:off x="66789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Can 244"/>
            <p:cNvSpPr/>
            <p:nvPr/>
          </p:nvSpPr>
          <p:spPr>
            <a:xfrm rot="10800000">
              <a:off x="68410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Can 245"/>
            <p:cNvSpPr/>
            <p:nvPr/>
          </p:nvSpPr>
          <p:spPr>
            <a:xfrm rot="10800000">
              <a:off x="70031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Can 246"/>
            <p:cNvSpPr/>
            <p:nvPr/>
          </p:nvSpPr>
          <p:spPr>
            <a:xfrm rot="10800000">
              <a:off x="71653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Can 247"/>
            <p:cNvSpPr/>
            <p:nvPr/>
          </p:nvSpPr>
          <p:spPr>
            <a:xfrm rot="10800000">
              <a:off x="732743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Can 248"/>
            <p:cNvSpPr/>
            <p:nvPr/>
          </p:nvSpPr>
          <p:spPr>
            <a:xfrm rot="10800000">
              <a:off x="748956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Can 249"/>
            <p:cNvSpPr/>
            <p:nvPr/>
          </p:nvSpPr>
          <p:spPr>
            <a:xfrm rot="10800000">
              <a:off x="765168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Can 250"/>
            <p:cNvSpPr/>
            <p:nvPr/>
          </p:nvSpPr>
          <p:spPr>
            <a:xfrm rot="10800000">
              <a:off x="781381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Can 251"/>
            <p:cNvSpPr/>
            <p:nvPr/>
          </p:nvSpPr>
          <p:spPr>
            <a:xfrm rot="10800000">
              <a:off x="797594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Can 252"/>
            <p:cNvSpPr/>
            <p:nvPr/>
          </p:nvSpPr>
          <p:spPr>
            <a:xfrm rot="10800000">
              <a:off x="813807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Can 253"/>
            <p:cNvSpPr/>
            <p:nvPr/>
          </p:nvSpPr>
          <p:spPr>
            <a:xfrm rot="10800000">
              <a:off x="8300181"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Can 254"/>
            <p:cNvSpPr/>
            <p:nvPr/>
          </p:nvSpPr>
          <p:spPr>
            <a:xfrm rot="10800000">
              <a:off x="343636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 name="Can 255"/>
            <p:cNvSpPr/>
            <p:nvPr/>
          </p:nvSpPr>
          <p:spPr>
            <a:xfrm rot="10800000">
              <a:off x="359848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7" name="Can 256"/>
            <p:cNvSpPr/>
            <p:nvPr/>
          </p:nvSpPr>
          <p:spPr>
            <a:xfrm rot="10800000">
              <a:off x="376061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Can 257"/>
            <p:cNvSpPr/>
            <p:nvPr/>
          </p:nvSpPr>
          <p:spPr>
            <a:xfrm rot="10800000">
              <a:off x="392274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Can 258"/>
            <p:cNvSpPr/>
            <p:nvPr/>
          </p:nvSpPr>
          <p:spPr>
            <a:xfrm rot="10800000">
              <a:off x="408487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Can 259"/>
            <p:cNvSpPr/>
            <p:nvPr/>
          </p:nvSpPr>
          <p:spPr>
            <a:xfrm rot="10800000">
              <a:off x="424700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Can 260"/>
            <p:cNvSpPr/>
            <p:nvPr/>
          </p:nvSpPr>
          <p:spPr>
            <a:xfrm rot="10800000">
              <a:off x="440912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Can 261"/>
            <p:cNvSpPr/>
            <p:nvPr/>
          </p:nvSpPr>
          <p:spPr>
            <a:xfrm rot="10800000">
              <a:off x="457125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Can 262"/>
            <p:cNvSpPr/>
            <p:nvPr/>
          </p:nvSpPr>
          <p:spPr>
            <a:xfrm rot="10800000">
              <a:off x="473338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Can 263"/>
            <p:cNvSpPr/>
            <p:nvPr/>
          </p:nvSpPr>
          <p:spPr>
            <a:xfrm rot="10800000">
              <a:off x="489551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Can 264"/>
            <p:cNvSpPr/>
            <p:nvPr/>
          </p:nvSpPr>
          <p:spPr>
            <a:xfrm rot="10800000">
              <a:off x="505764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Can 265"/>
            <p:cNvSpPr/>
            <p:nvPr/>
          </p:nvSpPr>
          <p:spPr>
            <a:xfrm rot="10800000">
              <a:off x="521976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Can 266"/>
            <p:cNvSpPr/>
            <p:nvPr/>
          </p:nvSpPr>
          <p:spPr>
            <a:xfrm rot="10800000">
              <a:off x="538189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Can 267"/>
            <p:cNvSpPr/>
            <p:nvPr/>
          </p:nvSpPr>
          <p:spPr>
            <a:xfrm rot="10800000">
              <a:off x="554402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Can 268"/>
            <p:cNvSpPr/>
            <p:nvPr/>
          </p:nvSpPr>
          <p:spPr>
            <a:xfrm rot="10800000">
              <a:off x="570615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TextBox 2"/>
          <p:cNvSpPr txBox="1"/>
          <p:nvPr/>
        </p:nvSpPr>
        <p:spPr>
          <a:xfrm>
            <a:off x="9707146" y="1879300"/>
            <a:ext cx="2019918" cy="400110"/>
          </a:xfrm>
          <a:prstGeom prst="rect">
            <a:avLst/>
          </a:prstGeom>
          <a:noFill/>
        </p:spPr>
        <p:txBody>
          <a:bodyPr wrap="square" rtlCol="0">
            <a:spAutoFit/>
          </a:bodyPr>
          <a:lstStyle/>
          <a:p>
            <a:r>
              <a:rPr lang="en-GB" sz="2000" b="1" dirty="0">
                <a:solidFill>
                  <a:schemeClr val="accent3"/>
                </a:solidFill>
              </a:rPr>
              <a:t>Annealing</a:t>
            </a:r>
          </a:p>
        </p:txBody>
      </p:sp>
      <p:pic>
        <p:nvPicPr>
          <p:cNvPr id="271" name="Picture 270"/>
          <p:cNvPicPr>
            <a:picLocks noChangeAspect="1"/>
          </p:cNvPicPr>
          <p:nvPr/>
        </p:nvPicPr>
        <p:blipFill>
          <a:blip r:embed="rId2"/>
          <a:stretch>
            <a:fillRect/>
          </a:stretch>
        </p:blipFill>
        <p:spPr>
          <a:xfrm>
            <a:off x="6784063" y="1980345"/>
            <a:ext cx="339831" cy="2002642"/>
          </a:xfrm>
          <a:prstGeom prst="rect">
            <a:avLst/>
          </a:prstGeom>
        </p:spPr>
      </p:pic>
    </p:spTree>
    <p:extLst>
      <p:ext uri="{BB962C8B-B14F-4D97-AF65-F5344CB8AC3E}">
        <p14:creationId xmlns:p14="http://schemas.microsoft.com/office/powerpoint/2010/main" val="1089163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00"/>
                                        </p:tgtEl>
                                        <p:attrNameLst>
                                          <p:attrName>style.visibility</p:attrName>
                                        </p:attrNameLst>
                                      </p:cBhvr>
                                      <p:to>
                                        <p:strVal val="visible"/>
                                      </p:to>
                                    </p:set>
                                    <p:anim calcmode="lin" valueType="num">
                                      <p:cBhvr additive="base">
                                        <p:cTn id="7" dur="1500" fill="hold"/>
                                        <p:tgtEl>
                                          <p:spTgt spid="200"/>
                                        </p:tgtEl>
                                        <p:attrNameLst>
                                          <p:attrName>ppt_x</p:attrName>
                                        </p:attrNameLst>
                                      </p:cBhvr>
                                      <p:tavLst>
                                        <p:tav tm="0">
                                          <p:val>
                                            <p:strVal val="#ppt_x"/>
                                          </p:val>
                                        </p:tav>
                                        <p:tav tm="100000">
                                          <p:val>
                                            <p:strVal val="#ppt_x"/>
                                          </p:val>
                                        </p:tav>
                                      </p:tavLst>
                                    </p:anim>
                                    <p:anim calcmode="lin" valueType="num">
                                      <p:cBhvr additive="base">
                                        <p:cTn id="8" dur="1500" fill="hold"/>
                                        <p:tgtEl>
                                          <p:spTgt spid="200"/>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9"/>
                                        </p:tgtEl>
                                        <p:attrNameLst>
                                          <p:attrName>style.visibility</p:attrName>
                                        </p:attrNameLst>
                                      </p:cBhvr>
                                      <p:to>
                                        <p:strVal val="visible"/>
                                      </p:to>
                                    </p:set>
                                    <p:anim calcmode="lin" valueType="num">
                                      <p:cBhvr additive="base">
                                        <p:cTn id="11" dur="1000" fill="hold"/>
                                        <p:tgtEl>
                                          <p:spTgt spid="209"/>
                                        </p:tgtEl>
                                        <p:attrNameLst>
                                          <p:attrName>ppt_x</p:attrName>
                                        </p:attrNameLst>
                                      </p:cBhvr>
                                      <p:tavLst>
                                        <p:tav tm="0">
                                          <p:val>
                                            <p:strVal val="#ppt_x"/>
                                          </p:val>
                                        </p:tav>
                                        <p:tav tm="100000">
                                          <p:val>
                                            <p:strVal val="#ppt_x"/>
                                          </p:val>
                                        </p:tav>
                                      </p:tavLst>
                                    </p:anim>
                                    <p:anim calcmode="lin" valueType="num">
                                      <p:cBhvr additive="base">
                                        <p:cTn id="12" dur="1000" fill="hold"/>
                                        <p:tgtEl>
                                          <p:spTgt spid="2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Freeform 326"/>
          <p:cNvSpPr/>
          <p:nvPr/>
        </p:nvSpPr>
        <p:spPr>
          <a:xfrm rot="10800000">
            <a:off x="8679352" y="3153009"/>
            <a:ext cx="778269" cy="558643"/>
          </a:xfrm>
          <a:custGeom>
            <a:avLst/>
            <a:gdLst>
              <a:gd name="connsiteX0" fmla="*/ 390818 w 1241321"/>
              <a:gd name="connsiteY0" fmla="*/ 25792 h 1026437"/>
              <a:gd name="connsiteX1" fmla="*/ 633599 w 1241321"/>
              <a:gd name="connsiteY1" fmla="*/ 184621 h 1026437"/>
              <a:gd name="connsiteX2" fmla="*/ 903608 w 1241321"/>
              <a:gd name="connsiteY2" fmla="*/ 34868 h 1026437"/>
              <a:gd name="connsiteX3" fmla="*/ 1103278 w 1241321"/>
              <a:gd name="connsiteY3" fmla="*/ 50751 h 1026437"/>
              <a:gd name="connsiteX4" fmla="*/ 1209920 w 1241321"/>
              <a:gd name="connsiteY4" fmla="*/ 211849 h 1026437"/>
              <a:gd name="connsiteX5" fmla="*/ 1237148 w 1241321"/>
              <a:gd name="connsiteY5" fmla="*/ 495471 h 1026437"/>
              <a:gd name="connsiteX6" fmla="*/ 1135044 w 1241321"/>
              <a:gd name="connsiteY6" fmla="*/ 763211 h 1026437"/>
              <a:gd name="connsiteX7" fmla="*/ 903608 w 1241321"/>
              <a:gd name="connsiteY7" fmla="*/ 944730 h 1026437"/>
              <a:gd name="connsiteX8" fmla="*/ 617716 w 1241321"/>
              <a:gd name="connsiteY8" fmla="*/ 1026413 h 1026437"/>
              <a:gd name="connsiteX9" fmla="*/ 243334 w 1241321"/>
              <a:gd name="connsiteY9" fmla="*/ 937923 h 1026437"/>
              <a:gd name="connsiteX10" fmla="*/ 20973 w 1241321"/>
              <a:gd name="connsiteY10" fmla="*/ 617996 h 1026437"/>
              <a:gd name="connsiteX11" fmla="*/ 25511 w 1241321"/>
              <a:gd name="connsiteY11" fmla="*/ 273111 h 1026437"/>
              <a:gd name="connsiteX12" fmla="*/ 163919 w 1241321"/>
              <a:gd name="connsiteY12" fmla="*/ 28061 h 1026437"/>
              <a:gd name="connsiteX13" fmla="*/ 390818 w 1241321"/>
              <a:gd name="connsiteY13" fmla="*/ 25792 h 102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1321" h="1026437">
                <a:moveTo>
                  <a:pt x="390818" y="25792"/>
                </a:moveTo>
                <a:cubicBezTo>
                  <a:pt x="469098" y="51885"/>
                  <a:pt x="548134" y="183108"/>
                  <a:pt x="633599" y="184621"/>
                </a:cubicBezTo>
                <a:cubicBezTo>
                  <a:pt x="719064" y="186134"/>
                  <a:pt x="825328" y="57180"/>
                  <a:pt x="903608" y="34868"/>
                </a:cubicBezTo>
                <a:cubicBezTo>
                  <a:pt x="981888" y="12556"/>
                  <a:pt x="1052226" y="21254"/>
                  <a:pt x="1103278" y="50751"/>
                </a:cubicBezTo>
                <a:cubicBezTo>
                  <a:pt x="1154330" y="80248"/>
                  <a:pt x="1187608" y="137729"/>
                  <a:pt x="1209920" y="211849"/>
                </a:cubicBezTo>
                <a:cubicBezTo>
                  <a:pt x="1232232" y="285969"/>
                  <a:pt x="1249627" y="403577"/>
                  <a:pt x="1237148" y="495471"/>
                </a:cubicBezTo>
                <a:cubicBezTo>
                  <a:pt x="1224669" y="587365"/>
                  <a:pt x="1190634" y="688335"/>
                  <a:pt x="1135044" y="763211"/>
                </a:cubicBezTo>
                <a:cubicBezTo>
                  <a:pt x="1079454" y="838088"/>
                  <a:pt x="989829" y="900863"/>
                  <a:pt x="903608" y="944730"/>
                </a:cubicBezTo>
                <a:cubicBezTo>
                  <a:pt x="817387" y="988597"/>
                  <a:pt x="727762" y="1027547"/>
                  <a:pt x="617716" y="1026413"/>
                </a:cubicBezTo>
                <a:cubicBezTo>
                  <a:pt x="507670" y="1025279"/>
                  <a:pt x="342791" y="1005992"/>
                  <a:pt x="243334" y="937923"/>
                </a:cubicBezTo>
                <a:cubicBezTo>
                  <a:pt x="143877" y="869854"/>
                  <a:pt x="57277" y="728798"/>
                  <a:pt x="20973" y="617996"/>
                </a:cubicBezTo>
                <a:cubicBezTo>
                  <a:pt x="-15331" y="507194"/>
                  <a:pt x="1687" y="371434"/>
                  <a:pt x="25511" y="273111"/>
                </a:cubicBezTo>
                <a:cubicBezTo>
                  <a:pt x="49335" y="174789"/>
                  <a:pt x="106816" y="73063"/>
                  <a:pt x="163919" y="28061"/>
                </a:cubicBezTo>
                <a:cubicBezTo>
                  <a:pt x="221022" y="-16941"/>
                  <a:pt x="312538" y="-301"/>
                  <a:pt x="390818" y="25792"/>
                </a:cubicBezTo>
                <a:close/>
              </a:path>
            </a:pathLst>
          </a:cu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Freeform 325"/>
          <p:cNvSpPr/>
          <p:nvPr/>
        </p:nvSpPr>
        <p:spPr>
          <a:xfrm>
            <a:off x="7467896" y="4912232"/>
            <a:ext cx="778269" cy="558643"/>
          </a:xfrm>
          <a:custGeom>
            <a:avLst/>
            <a:gdLst>
              <a:gd name="connsiteX0" fmla="*/ 390818 w 1241321"/>
              <a:gd name="connsiteY0" fmla="*/ 25792 h 1026437"/>
              <a:gd name="connsiteX1" fmla="*/ 633599 w 1241321"/>
              <a:gd name="connsiteY1" fmla="*/ 184621 h 1026437"/>
              <a:gd name="connsiteX2" fmla="*/ 903608 w 1241321"/>
              <a:gd name="connsiteY2" fmla="*/ 34868 h 1026437"/>
              <a:gd name="connsiteX3" fmla="*/ 1103278 w 1241321"/>
              <a:gd name="connsiteY3" fmla="*/ 50751 h 1026437"/>
              <a:gd name="connsiteX4" fmla="*/ 1209920 w 1241321"/>
              <a:gd name="connsiteY4" fmla="*/ 211849 h 1026437"/>
              <a:gd name="connsiteX5" fmla="*/ 1237148 w 1241321"/>
              <a:gd name="connsiteY5" fmla="*/ 495471 h 1026437"/>
              <a:gd name="connsiteX6" fmla="*/ 1135044 w 1241321"/>
              <a:gd name="connsiteY6" fmla="*/ 763211 h 1026437"/>
              <a:gd name="connsiteX7" fmla="*/ 903608 w 1241321"/>
              <a:gd name="connsiteY7" fmla="*/ 944730 h 1026437"/>
              <a:gd name="connsiteX8" fmla="*/ 617716 w 1241321"/>
              <a:gd name="connsiteY8" fmla="*/ 1026413 h 1026437"/>
              <a:gd name="connsiteX9" fmla="*/ 243334 w 1241321"/>
              <a:gd name="connsiteY9" fmla="*/ 937923 h 1026437"/>
              <a:gd name="connsiteX10" fmla="*/ 20973 w 1241321"/>
              <a:gd name="connsiteY10" fmla="*/ 617996 h 1026437"/>
              <a:gd name="connsiteX11" fmla="*/ 25511 w 1241321"/>
              <a:gd name="connsiteY11" fmla="*/ 273111 h 1026437"/>
              <a:gd name="connsiteX12" fmla="*/ 163919 w 1241321"/>
              <a:gd name="connsiteY12" fmla="*/ 28061 h 1026437"/>
              <a:gd name="connsiteX13" fmla="*/ 390818 w 1241321"/>
              <a:gd name="connsiteY13" fmla="*/ 25792 h 102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1321" h="1026437">
                <a:moveTo>
                  <a:pt x="390818" y="25792"/>
                </a:moveTo>
                <a:cubicBezTo>
                  <a:pt x="469098" y="51885"/>
                  <a:pt x="548134" y="183108"/>
                  <a:pt x="633599" y="184621"/>
                </a:cubicBezTo>
                <a:cubicBezTo>
                  <a:pt x="719064" y="186134"/>
                  <a:pt x="825328" y="57180"/>
                  <a:pt x="903608" y="34868"/>
                </a:cubicBezTo>
                <a:cubicBezTo>
                  <a:pt x="981888" y="12556"/>
                  <a:pt x="1052226" y="21254"/>
                  <a:pt x="1103278" y="50751"/>
                </a:cubicBezTo>
                <a:cubicBezTo>
                  <a:pt x="1154330" y="80248"/>
                  <a:pt x="1187608" y="137729"/>
                  <a:pt x="1209920" y="211849"/>
                </a:cubicBezTo>
                <a:cubicBezTo>
                  <a:pt x="1232232" y="285969"/>
                  <a:pt x="1249627" y="403577"/>
                  <a:pt x="1237148" y="495471"/>
                </a:cubicBezTo>
                <a:cubicBezTo>
                  <a:pt x="1224669" y="587365"/>
                  <a:pt x="1190634" y="688335"/>
                  <a:pt x="1135044" y="763211"/>
                </a:cubicBezTo>
                <a:cubicBezTo>
                  <a:pt x="1079454" y="838088"/>
                  <a:pt x="989829" y="900863"/>
                  <a:pt x="903608" y="944730"/>
                </a:cubicBezTo>
                <a:cubicBezTo>
                  <a:pt x="817387" y="988597"/>
                  <a:pt x="727762" y="1027547"/>
                  <a:pt x="617716" y="1026413"/>
                </a:cubicBezTo>
                <a:cubicBezTo>
                  <a:pt x="507670" y="1025279"/>
                  <a:pt x="342791" y="1005992"/>
                  <a:pt x="243334" y="937923"/>
                </a:cubicBezTo>
                <a:cubicBezTo>
                  <a:pt x="143877" y="869854"/>
                  <a:pt x="57277" y="728798"/>
                  <a:pt x="20973" y="617996"/>
                </a:cubicBezTo>
                <a:cubicBezTo>
                  <a:pt x="-15331" y="507194"/>
                  <a:pt x="1687" y="371434"/>
                  <a:pt x="25511" y="273111"/>
                </a:cubicBezTo>
                <a:cubicBezTo>
                  <a:pt x="49335" y="174789"/>
                  <a:pt x="106816" y="73063"/>
                  <a:pt x="163919" y="28061"/>
                </a:cubicBezTo>
                <a:cubicBezTo>
                  <a:pt x="221022" y="-16941"/>
                  <a:pt x="312538" y="-301"/>
                  <a:pt x="390818" y="25792"/>
                </a:cubicBezTo>
                <a:close/>
              </a:path>
            </a:pathLst>
          </a:cu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98"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pPr marL="0" indent="0">
              <a:buNone/>
            </a:pPr>
            <a:r>
              <a:rPr lang="en-GB" b="1" dirty="0">
                <a:solidFill>
                  <a:schemeClr val="accent5"/>
                </a:solidFill>
              </a:rPr>
              <a:t>PCR</a:t>
            </a:r>
            <a:r>
              <a:rPr lang="en-GB" dirty="0"/>
              <a:t> stands for </a:t>
            </a:r>
            <a:r>
              <a:rPr lang="en-GB" b="1" dirty="0">
                <a:solidFill>
                  <a:schemeClr val="accent5"/>
                </a:solidFill>
              </a:rPr>
              <a:t>P</a:t>
            </a:r>
            <a:r>
              <a:rPr lang="en-GB" dirty="0"/>
              <a:t>olymerase </a:t>
            </a:r>
            <a:r>
              <a:rPr lang="en-GB" b="1" dirty="0">
                <a:solidFill>
                  <a:schemeClr val="accent5"/>
                </a:solidFill>
              </a:rPr>
              <a:t>C</a:t>
            </a:r>
            <a:r>
              <a:rPr lang="en-GB" dirty="0"/>
              <a:t>hain </a:t>
            </a:r>
            <a:r>
              <a:rPr lang="en-GB" b="1" dirty="0">
                <a:solidFill>
                  <a:schemeClr val="accent5"/>
                </a:solidFill>
              </a:rPr>
              <a:t>R</a:t>
            </a:r>
            <a:r>
              <a:rPr lang="en-GB" dirty="0"/>
              <a:t>eaction</a:t>
            </a:r>
          </a:p>
          <a:p>
            <a:pPr marL="0" indent="0">
              <a:buNone/>
            </a:pPr>
            <a:r>
              <a:rPr lang="en-GB" dirty="0"/>
              <a:t>Copying DNA occurs in 3 stages:</a:t>
            </a:r>
          </a:p>
          <a:p>
            <a:r>
              <a:rPr lang="en-GB" dirty="0">
                <a:solidFill>
                  <a:schemeClr val="bg1">
                    <a:lumMod val="75000"/>
                  </a:schemeClr>
                </a:solidFill>
                <a:latin typeface="Arial" panose="020B0604020202020204" pitchFamily="34" charset="0"/>
              </a:rPr>
              <a:t>Denaturation</a:t>
            </a:r>
          </a:p>
          <a:p>
            <a:r>
              <a:rPr lang="en-GB" dirty="0">
                <a:solidFill>
                  <a:schemeClr val="bg1">
                    <a:lumMod val="75000"/>
                  </a:schemeClr>
                </a:solidFill>
                <a:latin typeface="Arial" panose="020B0604020202020204" pitchFamily="34" charset="0"/>
              </a:rPr>
              <a:t>Annealing </a:t>
            </a:r>
          </a:p>
          <a:p>
            <a:r>
              <a:rPr lang="en-GB" b="1" dirty="0">
                <a:solidFill>
                  <a:schemeClr val="accent5"/>
                </a:solidFill>
                <a:latin typeface="Arial" panose="020B0604020202020204" pitchFamily="34" charset="0"/>
              </a:rPr>
              <a:t>Extension</a:t>
            </a:r>
            <a:endParaRPr lang="en-GB" b="1" dirty="0">
              <a:solidFill>
                <a:schemeClr val="accent5"/>
              </a:solidFill>
            </a:endParaRPr>
          </a:p>
          <a:p>
            <a:pPr marL="0" indent="0">
              <a:buNone/>
            </a:pPr>
            <a:endParaRPr lang="en-GB" dirty="0"/>
          </a:p>
        </p:txBody>
      </p:sp>
      <p:grpSp>
        <p:nvGrpSpPr>
          <p:cNvPr id="80" name="Group 79"/>
          <p:cNvGrpSpPr/>
          <p:nvPr/>
        </p:nvGrpSpPr>
        <p:grpSpPr>
          <a:xfrm rot="16200000">
            <a:off x="5431861" y="4209227"/>
            <a:ext cx="4629927" cy="181446"/>
            <a:chOff x="628100" y="3831336"/>
            <a:chExt cx="7788670" cy="234274"/>
          </a:xfrm>
        </p:grpSpPr>
        <p:sp>
          <p:nvSpPr>
            <p:cNvPr id="82" name="Rectangle 81"/>
            <p:cNvSpPr/>
            <p:nvPr/>
          </p:nvSpPr>
          <p:spPr>
            <a:xfrm>
              <a:off x="628100"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Rectangle 83"/>
            <p:cNvSpPr/>
            <p:nvPr/>
          </p:nvSpPr>
          <p:spPr>
            <a:xfrm>
              <a:off x="5827356"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Can 90"/>
            <p:cNvSpPr/>
            <p:nvPr/>
          </p:nvSpPr>
          <p:spPr>
            <a:xfrm rot="10800000">
              <a:off x="68018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Can 98"/>
            <p:cNvSpPr/>
            <p:nvPr/>
          </p:nvSpPr>
          <p:spPr>
            <a:xfrm rot="10800000">
              <a:off x="84231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Can 99"/>
            <p:cNvSpPr/>
            <p:nvPr/>
          </p:nvSpPr>
          <p:spPr>
            <a:xfrm rot="10800000">
              <a:off x="100444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Can 100"/>
            <p:cNvSpPr/>
            <p:nvPr/>
          </p:nvSpPr>
          <p:spPr>
            <a:xfrm rot="10800000">
              <a:off x="116656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Can 101"/>
            <p:cNvSpPr/>
            <p:nvPr/>
          </p:nvSpPr>
          <p:spPr>
            <a:xfrm rot="10800000">
              <a:off x="132869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Can 102"/>
            <p:cNvSpPr/>
            <p:nvPr/>
          </p:nvSpPr>
          <p:spPr>
            <a:xfrm rot="10800000">
              <a:off x="149082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Can 103"/>
            <p:cNvSpPr/>
            <p:nvPr/>
          </p:nvSpPr>
          <p:spPr>
            <a:xfrm rot="10800000">
              <a:off x="165295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Can 104"/>
            <p:cNvSpPr/>
            <p:nvPr/>
          </p:nvSpPr>
          <p:spPr>
            <a:xfrm rot="10800000">
              <a:off x="18150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Can 105"/>
            <p:cNvSpPr/>
            <p:nvPr/>
          </p:nvSpPr>
          <p:spPr>
            <a:xfrm rot="10800000">
              <a:off x="19772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Can 106"/>
            <p:cNvSpPr/>
            <p:nvPr/>
          </p:nvSpPr>
          <p:spPr>
            <a:xfrm rot="10800000">
              <a:off x="21393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Can 107"/>
            <p:cNvSpPr/>
            <p:nvPr/>
          </p:nvSpPr>
          <p:spPr>
            <a:xfrm rot="10800000">
              <a:off x="23014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Can 108"/>
            <p:cNvSpPr/>
            <p:nvPr/>
          </p:nvSpPr>
          <p:spPr>
            <a:xfrm rot="10800000">
              <a:off x="24635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Can 109"/>
            <p:cNvSpPr/>
            <p:nvPr/>
          </p:nvSpPr>
          <p:spPr>
            <a:xfrm rot="10800000">
              <a:off x="26257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Can 110"/>
            <p:cNvSpPr/>
            <p:nvPr/>
          </p:nvSpPr>
          <p:spPr>
            <a:xfrm rot="10800000">
              <a:off x="27878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Can 111"/>
            <p:cNvSpPr/>
            <p:nvPr/>
          </p:nvSpPr>
          <p:spPr>
            <a:xfrm rot="10800000">
              <a:off x="29499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Can 112"/>
            <p:cNvSpPr/>
            <p:nvPr/>
          </p:nvSpPr>
          <p:spPr>
            <a:xfrm rot="10800000">
              <a:off x="31121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Can 113"/>
            <p:cNvSpPr/>
            <p:nvPr/>
          </p:nvSpPr>
          <p:spPr>
            <a:xfrm rot="10800000">
              <a:off x="58682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Can 114"/>
            <p:cNvSpPr/>
            <p:nvPr/>
          </p:nvSpPr>
          <p:spPr>
            <a:xfrm rot="10800000">
              <a:off x="60304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Can 115"/>
            <p:cNvSpPr/>
            <p:nvPr/>
          </p:nvSpPr>
          <p:spPr>
            <a:xfrm rot="10800000">
              <a:off x="61925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Can 116"/>
            <p:cNvSpPr/>
            <p:nvPr/>
          </p:nvSpPr>
          <p:spPr>
            <a:xfrm rot="10800000">
              <a:off x="63546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Can 117"/>
            <p:cNvSpPr/>
            <p:nvPr/>
          </p:nvSpPr>
          <p:spPr>
            <a:xfrm rot="10800000">
              <a:off x="65167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Can 118"/>
            <p:cNvSpPr/>
            <p:nvPr/>
          </p:nvSpPr>
          <p:spPr>
            <a:xfrm rot="10800000">
              <a:off x="66789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Can 119"/>
            <p:cNvSpPr/>
            <p:nvPr/>
          </p:nvSpPr>
          <p:spPr>
            <a:xfrm rot="10800000">
              <a:off x="68410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Can 120"/>
            <p:cNvSpPr/>
            <p:nvPr/>
          </p:nvSpPr>
          <p:spPr>
            <a:xfrm rot="10800000">
              <a:off x="70031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2" name="Can 121"/>
            <p:cNvSpPr/>
            <p:nvPr/>
          </p:nvSpPr>
          <p:spPr>
            <a:xfrm rot="10800000">
              <a:off x="71653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Can 122"/>
            <p:cNvSpPr/>
            <p:nvPr/>
          </p:nvSpPr>
          <p:spPr>
            <a:xfrm rot="10800000">
              <a:off x="732743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4" name="Can 123"/>
            <p:cNvSpPr/>
            <p:nvPr/>
          </p:nvSpPr>
          <p:spPr>
            <a:xfrm rot="10800000">
              <a:off x="748956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Can 124"/>
            <p:cNvSpPr/>
            <p:nvPr/>
          </p:nvSpPr>
          <p:spPr>
            <a:xfrm rot="10800000">
              <a:off x="765168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6" name="Can 125"/>
            <p:cNvSpPr/>
            <p:nvPr/>
          </p:nvSpPr>
          <p:spPr>
            <a:xfrm rot="10800000">
              <a:off x="781381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Can 126"/>
            <p:cNvSpPr/>
            <p:nvPr/>
          </p:nvSpPr>
          <p:spPr>
            <a:xfrm rot="10800000">
              <a:off x="797594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8" name="Can 127"/>
            <p:cNvSpPr/>
            <p:nvPr/>
          </p:nvSpPr>
          <p:spPr>
            <a:xfrm rot="10800000">
              <a:off x="813807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Can 128"/>
            <p:cNvSpPr/>
            <p:nvPr/>
          </p:nvSpPr>
          <p:spPr>
            <a:xfrm rot="10800000">
              <a:off x="8300181"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0" name="Group 129"/>
            <p:cNvGrpSpPr/>
            <p:nvPr/>
          </p:nvGrpSpPr>
          <p:grpSpPr>
            <a:xfrm>
              <a:off x="3227728" y="3831336"/>
              <a:ext cx="2589414" cy="234274"/>
              <a:chOff x="3227728" y="3831336"/>
              <a:chExt cx="2589414" cy="234274"/>
            </a:xfrm>
          </p:grpSpPr>
          <p:sp>
            <p:nvSpPr>
              <p:cNvPr id="131" name="Rectangle 130"/>
              <p:cNvSpPr/>
              <p:nvPr/>
            </p:nvSpPr>
            <p:spPr>
              <a:xfrm>
                <a:off x="3227728" y="3831336"/>
                <a:ext cx="2589414" cy="54864"/>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Can 131"/>
              <p:cNvSpPr/>
              <p:nvPr/>
            </p:nvSpPr>
            <p:spPr>
              <a:xfrm rot="10800000">
                <a:off x="327423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3" name="Can 132"/>
              <p:cNvSpPr/>
              <p:nvPr/>
            </p:nvSpPr>
            <p:spPr>
              <a:xfrm rot="10800000">
                <a:off x="343636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4" name="Can 133"/>
              <p:cNvSpPr/>
              <p:nvPr/>
            </p:nvSpPr>
            <p:spPr>
              <a:xfrm rot="10800000">
                <a:off x="359848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Can 134"/>
              <p:cNvSpPr/>
              <p:nvPr/>
            </p:nvSpPr>
            <p:spPr>
              <a:xfrm rot="10800000">
                <a:off x="376061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Can 135"/>
              <p:cNvSpPr/>
              <p:nvPr/>
            </p:nvSpPr>
            <p:spPr>
              <a:xfrm rot="10800000">
                <a:off x="392274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7" name="Can 136"/>
              <p:cNvSpPr/>
              <p:nvPr/>
            </p:nvSpPr>
            <p:spPr>
              <a:xfrm rot="10800000">
                <a:off x="408487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Can 137"/>
              <p:cNvSpPr/>
              <p:nvPr/>
            </p:nvSpPr>
            <p:spPr>
              <a:xfrm rot="10800000">
                <a:off x="424700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9" name="Can 138"/>
              <p:cNvSpPr/>
              <p:nvPr/>
            </p:nvSpPr>
            <p:spPr>
              <a:xfrm rot="10800000">
                <a:off x="440912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0" name="Can 139"/>
              <p:cNvSpPr/>
              <p:nvPr/>
            </p:nvSpPr>
            <p:spPr>
              <a:xfrm rot="10800000">
                <a:off x="457125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Can 140"/>
              <p:cNvSpPr/>
              <p:nvPr/>
            </p:nvSpPr>
            <p:spPr>
              <a:xfrm rot="10800000">
                <a:off x="473338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Can 141"/>
              <p:cNvSpPr/>
              <p:nvPr/>
            </p:nvSpPr>
            <p:spPr>
              <a:xfrm rot="10800000">
                <a:off x="489551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3" name="Can 142"/>
              <p:cNvSpPr/>
              <p:nvPr/>
            </p:nvSpPr>
            <p:spPr>
              <a:xfrm rot="10800000">
                <a:off x="505764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Can 143"/>
              <p:cNvSpPr/>
              <p:nvPr/>
            </p:nvSpPr>
            <p:spPr>
              <a:xfrm rot="10800000">
                <a:off x="521976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Can 144"/>
              <p:cNvSpPr/>
              <p:nvPr/>
            </p:nvSpPr>
            <p:spPr>
              <a:xfrm rot="10800000">
                <a:off x="538189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Can 145"/>
              <p:cNvSpPr/>
              <p:nvPr/>
            </p:nvSpPr>
            <p:spPr>
              <a:xfrm rot="10800000">
                <a:off x="554402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Can 146"/>
              <p:cNvSpPr/>
              <p:nvPr/>
            </p:nvSpPr>
            <p:spPr>
              <a:xfrm rot="10800000">
                <a:off x="570615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200" name="Group 199"/>
          <p:cNvGrpSpPr/>
          <p:nvPr/>
        </p:nvGrpSpPr>
        <p:grpSpPr>
          <a:xfrm rot="5400000" flipV="1">
            <a:off x="8639162" y="3179805"/>
            <a:ext cx="713805" cy="268289"/>
            <a:chOff x="8085352" y="4136301"/>
            <a:chExt cx="1195815" cy="326260"/>
          </a:xfrm>
        </p:grpSpPr>
        <p:sp>
          <p:nvSpPr>
            <p:cNvPr id="201" name="Can 200"/>
            <p:cNvSpPr/>
            <p:nvPr/>
          </p:nvSpPr>
          <p:spPr>
            <a:xfrm rot="10800000">
              <a:off x="8131060"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Can 201"/>
            <p:cNvSpPr/>
            <p:nvPr/>
          </p:nvSpPr>
          <p:spPr>
            <a:xfrm rot="10800000">
              <a:off x="8293188"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Can 202"/>
            <p:cNvSpPr/>
            <p:nvPr/>
          </p:nvSpPr>
          <p:spPr>
            <a:xfrm rot="10800000">
              <a:off x="8455316"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Can 203"/>
            <p:cNvSpPr/>
            <p:nvPr/>
          </p:nvSpPr>
          <p:spPr>
            <a:xfrm rot="10800000">
              <a:off x="8615742" y="4254214"/>
              <a:ext cx="58187"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Can 204"/>
            <p:cNvSpPr/>
            <p:nvPr/>
          </p:nvSpPr>
          <p:spPr>
            <a:xfrm rot="10800000">
              <a:off x="8777080" y="4254213"/>
              <a:ext cx="58186"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Can 205"/>
            <p:cNvSpPr/>
            <p:nvPr/>
          </p:nvSpPr>
          <p:spPr>
            <a:xfrm rot="10800000">
              <a:off x="8941681" y="4254215"/>
              <a:ext cx="54921"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Rectangle 206"/>
            <p:cNvSpPr/>
            <p:nvPr/>
          </p:nvSpPr>
          <p:spPr>
            <a:xfrm>
              <a:off x="8085352" y="4228634"/>
              <a:ext cx="958071"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Isosceles Triangle 207"/>
            <p:cNvSpPr/>
            <p:nvPr/>
          </p:nvSpPr>
          <p:spPr>
            <a:xfrm rot="5400000">
              <a:off x="9044380" y="4135344"/>
              <a:ext cx="235829" cy="237744"/>
            </a:xfrm>
            <a:prstGeom prst="triangl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9" name="Group 208"/>
          <p:cNvGrpSpPr/>
          <p:nvPr/>
        </p:nvGrpSpPr>
        <p:grpSpPr>
          <a:xfrm rot="5400000">
            <a:off x="7596658" y="5164628"/>
            <a:ext cx="717283" cy="247652"/>
            <a:chOff x="6215590" y="4142807"/>
            <a:chExt cx="1211337" cy="319754"/>
          </a:xfrm>
        </p:grpSpPr>
        <p:sp>
          <p:nvSpPr>
            <p:cNvPr id="210" name="Rectangle 209"/>
            <p:cNvSpPr/>
            <p:nvPr/>
          </p:nvSpPr>
          <p:spPr>
            <a:xfrm>
              <a:off x="6468856" y="4228287"/>
              <a:ext cx="958071"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Can 210"/>
            <p:cNvSpPr/>
            <p:nvPr/>
          </p:nvSpPr>
          <p:spPr>
            <a:xfrm rot="10800000">
              <a:off x="6509780"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Can 211"/>
            <p:cNvSpPr/>
            <p:nvPr/>
          </p:nvSpPr>
          <p:spPr>
            <a:xfrm rot="10800000">
              <a:off x="6671908"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Can 212"/>
            <p:cNvSpPr/>
            <p:nvPr/>
          </p:nvSpPr>
          <p:spPr>
            <a:xfrm rot="10800000">
              <a:off x="6834036"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Can 213"/>
            <p:cNvSpPr/>
            <p:nvPr/>
          </p:nvSpPr>
          <p:spPr>
            <a:xfrm rot="10800000">
              <a:off x="6996164"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Can 214"/>
            <p:cNvSpPr/>
            <p:nvPr/>
          </p:nvSpPr>
          <p:spPr>
            <a:xfrm rot="10800000">
              <a:off x="7158292"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Can 215"/>
            <p:cNvSpPr/>
            <p:nvPr/>
          </p:nvSpPr>
          <p:spPr>
            <a:xfrm rot="10800000">
              <a:off x="7320420"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Isosceles Triangle 216"/>
            <p:cNvSpPr/>
            <p:nvPr/>
          </p:nvSpPr>
          <p:spPr>
            <a:xfrm rot="16200000" flipH="1">
              <a:off x="6216547" y="4141850"/>
              <a:ext cx="235829" cy="237744"/>
            </a:xfrm>
            <a:prstGeom prst="triangl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18" name="Group 217"/>
          <p:cNvGrpSpPr/>
          <p:nvPr/>
        </p:nvGrpSpPr>
        <p:grpSpPr>
          <a:xfrm rot="5400000">
            <a:off x="6898693" y="4212114"/>
            <a:ext cx="4629371" cy="185828"/>
            <a:chOff x="628100" y="3831336"/>
            <a:chExt cx="7788670" cy="234274"/>
          </a:xfrm>
        </p:grpSpPr>
        <p:sp>
          <p:nvSpPr>
            <p:cNvPr id="219" name="Rectangle 218"/>
            <p:cNvSpPr/>
            <p:nvPr/>
          </p:nvSpPr>
          <p:spPr>
            <a:xfrm>
              <a:off x="628100"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Rectangle 219"/>
            <p:cNvSpPr/>
            <p:nvPr/>
          </p:nvSpPr>
          <p:spPr>
            <a:xfrm>
              <a:off x="3227728" y="3831336"/>
              <a:ext cx="2589414" cy="54864"/>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Rectangle 220"/>
            <p:cNvSpPr/>
            <p:nvPr/>
          </p:nvSpPr>
          <p:spPr>
            <a:xfrm>
              <a:off x="5827356" y="3831336"/>
              <a:ext cx="2589414"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Can 221"/>
            <p:cNvSpPr/>
            <p:nvPr/>
          </p:nvSpPr>
          <p:spPr>
            <a:xfrm rot="10800000">
              <a:off x="68018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Can 222"/>
            <p:cNvSpPr/>
            <p:nvPr/>
          </p:nvSpPr>
          <p:spPr>
            <a:xfrm rot="10800000">
              <a:off x="327423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Can 223"/>
            <p:cNvSpPr/>
            <p:nvPr/>
          </p:nvSpPr>
          <p:spPr>
            <a:xfrm rot="10800000">
              <a:off x="84231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Can 224"/>
            <p:cNvSpPr/>
            <p:nvPr/>
          </p:nvSpPr>
          <p:spPr>
            <a:xfrm rot="10800000">
              <a:off x="100444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Can 225"/>
            <p:cNvSpPr/>
            <p:nvPr/>
          </p:nvSpPr>
          <p:spPr>
            <a:xfrm rot="10800000">
              <a:off x="116656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Can 226"/>
            <p:cNvSpPr/>
            <p:nvPr/>
          </p:nvSpPr>
          <p:spPr>
            <a:xfrm rot="10800000">
              <a:off x="132869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8" name="Can 227"/>
            <p:cNvSpPr/>
            <p:nvPr/>
          </p:nvSpPr>
          <p:spPr>
            <a:xfrm rot="10800000">
              <a:off x="149082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Can 228"/>
            <p:cNvSpPr/>
            <p:nvPr/>
          </p:nvSpPr>
          <p:spPr>
            <a:xfrm rot="10800000">
              <a:off x="165295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Can 229"/>
            <p:cNvSpPr/>
            <p:nvPr/>
          </p:nvSpPr>
          <p:spPr>
            <a:xfrm rot="10800000">
              <a:off x="18150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Can 230"/>
            <p:cNvSpPr/>
            <p:nvPr/>
          </p:nvSpPr>
          <p:spPr>
            <a:xfrm rot="10800000">
              <a:off x="19772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Can 231"/>
            <p:cNvSpPr/>
            <p:nvPr/>
          </p:nvSpPr>
          <p:spPr>
            <a:xfrm rot="10800000">
              <a:off x="21393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Can 232"/>
            <p:cNvSpPr/>
            <p:nvPr/>
          </p:nvSpPr>
          <p:spPr>
            <a:xfrm rot="10800000">
              <a:off x="23014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Can 233"/>
            <p:cNvSpPr/>
            <p:nvPr/>
          </p:nvSpPr>
          <p:spPr>
            <a:xfrm rot="10800000">
              <a:off x="24635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Can 234"/>
            <p:cNvSpPr/>
            <p:nvPr/>
          </p:nvSpPr>
          <p:spPr>
            <a:xfrm rot="10800000">
              <a:off x="26257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Can 235"/>
            <p:cNvSpPr/>
            <p:nvPr/>
          </p:nvSpPr>
          <p:spPr>
            <a:xfrm rot="10800000">
              <a:off x="27878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Can 236"/>
            <p:cNvSpPr/>
            <p:nvPr/>
          </p:nvSpPr>
          <p:spPr>
            <a:xfrm rot="10800000">
              <a:off x="29499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Can 237"/>
            <p:cNvSpPr/>
            <p:nvPr/>
          </p:nvSpPr>
          <p:spPr>
            <a:xfrm rot="10800000">
              <a:off x="31121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Can 238"/>
            <p:cNvSpPr/>
            <p:nvPr/>
          </p:nvSpPr>
          <p:spPr>
            <a:xfrm rot="10800000">
              <a:off x="586828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Can 239"/>
            <p:cNvSpPr/>
            <p:nvPr/>
          </p:nvSpPr>
          <p:spPr>
            <a:xfrm rot="10800000">
              <a:off x="603040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Can 240"/>
            <p:cNvSpPr/>
            <p:nvPr/>
          </p:nvSpPr>
          <p:spPr>
            <a:xfrm rot="10800000">
              <a:off x="619253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Can 241"/>
            <p:cNvSpPr/>
            <p:nvPr/>
          </p:nvSpPr>
          <p:spPr>
            <a:xfrm rot="10800000">
              <a:off x="635466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Can 242"/>
            <p:cNvSpPr/>
            <p:nvPr/>
          </p:nvSpPr>
          <p:spPr>
            <a:xfrm rot="10800000">
              <a:off x="651679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Can 243"/>
            <p:cNvSpPr/>
            <p:nvPr/>
          </p:nvSpPr>
          <p:spPr>
            <a:xfrm rot="10800000">
              <a:off x="667892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Can 244"/>
            <p:cNvSpPr/>
            <p:nvPr/>
          </p:nvSpPr>
          <p:spPr>
            <a:xfrm rot="10800000">
              <a:off x="684104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Can 245"/>
            <p:cNvSpPr/>
            <p:nvPr/>
          </p:nvSpPr>
          <p:spPr>
            <a:xfrm rot="10800000">
              <a:off x="700317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Can 246"/>
            <p:cNvSpPr/>
            <p:nvPr/>
          </p:nvSpPr>
          <p:spPr>
            <a:xfrm rot="10800000">
              <a:off x="716530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Can 247"/>
            <p:cNvSpPr/>
            <p:nvPr/>
          </p:nvSpPr>
          <p:spPr>
            <a:xfrm rot="10800000">
              <a:off x="732743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Can 248"/>
            <p:cNvSpPr/>
            <p:nvPr/>
          </p:nvSpPr>
          <p:spPr>
            <a:xfrm rot="10800000">
              <a:off x="7489560"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Can 249"/>
            <p:cNvSpPr/>
            <p:nvPr/>
          </p:nvSpPr>
          <p:spPr>
            <a:xfrm rot="10800000">
              <a:off x="7651688"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Can 250"/>
            <p:cNvSpPr/>
            <p:nvPr/>
          </p:nvSpPr>
          <p:spPr>
            <a:xfrm rot="10800000">
              <a:off x="7813816"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Can 251"/>
            <p:cNvSpPr/>
            <p:nvPr/>
          </p:nvSpPr>
          <p:spPr>
            <a:xfrm rot="10800000">
              <a:off x="7975944"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Can 252"/>
            <p:cNvSpPr/>
            <p:nvPr/>
          </p:nvSpPr>
          <p:spPr>
            <a:xfrm rot="10800000">
              <a:off x="8138072"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Can 253"/>
            <p:cNvSpPr/>
            <p:nvPr/>
          </p:nvSpPr>
          <p:spPr>
            <a:xfrm rot="10800000">
              <a:off x="8300181" y="3857265"/>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Can 254"/>
            <p:cNvSpPr/>
            <p:nvPr/>
          </p:nvSpPr>
          <p:spPr>
            <a:xfrm rot="10800000">
              <a:off x="343636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 name="Can 255"/>
            <p:cNvSpPr/>
            <p:nvPr/>
          </p:nvSpPr>
          <p:spPr>
            <a:xfrm rot="10800000">
              <a:off x="359848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7" name="Can 256"/>
            <p:cNvSpPr/>
            <p:nvPr/>
          </p:nvSpPr>
          <p:spPr>
            <a:xfrm rot="10800000">
              <a:off x="376061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Can 257"/>
            <p:cNvSpPr/>
            <p:nvPr/>
          </p:nvSpPr>
          <p:spPr>
            <a:xfrm rot="10800000">
              <a:off x="392274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Can 258"/>
            <p:cNvSpPr/>
            <p:nvPr/>
          </p:nvSpPr>
          <p:spPr>
            <a:xfrm rot="10800000">
              <a:off x="408487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Can 259"/>
            <p:cNvSpPr/>
            <p:nvPr/>
          </p:nvSpPr>
          <p:spPr>
            <a:xfrm rot="10800000">
              <a:off x="424700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Can 260"/>
            <p:cNvSpPr/>
            <p:nvPr/>
          </p:nvSpPr>
          <p:spPr>
            <a:xfrm rot="10800000">
              <a:off x="440912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Can 261"/>
            <p:cNvSpPr/>
            <p:nvPr/>
          </p:nvSpPr>
          <p:spPr>
            <a:xfrm rot="10800000">
              <a:off x="457125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Can 262"/>
            <p:cNvSpPr/>
            <p:nvPr/>
          </p:nvSpPr>
          <p:spPr>
            <a:xfrm rot="10800000">
              <a:off x="473338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Can 263"/>
            <p:cNvSpPr/>
            <p:nvPr/>
          </p:nvSpPr>
          <p:spPr>
            <a:xfrm rot="10800000">
              <a:off x="489551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Can 264"/>
            <p:cNvSpPr/>
            <p:nvPr/>
          </p:nvSpPr>
          <p:spPr>
            <a:xfrm rot="10800000">
              <a:off x="5057640"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Can 265"/>
            <p:cNvSpPr/>
            <p:nvPr/>
          </p:nvSpPr>
          <p:spPr>
            <a:xfrm rot="10800000">
              <a:off x="5219768"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Can 266"/>
            <p:cNvSpPr/>
            <p:nvPr/>
          </p:nvSpPr>
          <p:spPr>
            <a:xfrm rot="10800000">
              <a:off x="5381896"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Can 267"/>
            <p:cNvSpPr/>
            <p:nvPr/>
          </p:nvSpPr>
          <p:spPr>
            <a:xfrm rot="10800000">
              <a:off x="5544024"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Can 268"/>
            <p:cNvSpPr/>
            <p:nvPr/>
          </p:nvSpPr>
          <p:spPr>
            <a:xfrm rot="10800000">
              <a:off x="5706152" y="3857265"/>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TextBox 2"/>
          <p:cNvSpPr txBox="1"/>
          <p:nvPr/>
        </p:nvSpPr>
        <p:spPr>
          <a:xfrm>
            <a:off x="9707146" y="1879300"/>
            <a:ext cx="2019918" cy="400110"/>
          </a:xfrm>
          <a:prstGeom prst="rect">
            <a:avLst/>
          </a:prstGeom>
          <a:noFill/>
        </p:spPr>
        <p:txBody>
          <a:bodyPr wrap="square" rtlCol="0">
            <a:spAutoFit/>
          </a:bodyPr>
          <a:lstStyle/>
          <a:p>
            <a:r>
              <a:rPr lang="en-GB" sz="2000" b="1" dirty="0">
                <a:solidFill>
                  <a:schemeClr val="accent4"/>
                </a:solidFill>
              </a:rPr>
              <a:t>Extension</a:t>
            </a:r>
          </a:p>
        </p:txBody>
      </p:sp>
      <p:pic>
        <p:nvPicPr>
          <p:cNvPr id="149" name="Picture 148"/>
          <p:cNvPicPr>
            <a:picLocks noChangeAspect="1"/>
          </p:cNvPicPr>
          <p:nvPr/>
        </p:nvPicPr>
        <p:blipFill>
          <a:blip r:embed="rId2"/>
          <a:stretch>
            <a:fillRect/>
          </a:stretch>
        </p:blipFill>
        <p:spPr>
          <a:xfrm>
            <a:off x="6784063" y="1980344"/>
            <a:ext cx="339831" cy="2005423"/>
          </a:xfrm>
          <a:prstGeom prst="rect">
            <a:avLst/>
          </a:prstGeom>
        </p:spPr>
      </p:pic>
      <p:grpSp>
        <p:nvGrpSpPr>
          <p:cNvPr id="493" name="Group 492"/>
          <p:cNvGrpSpPr/>
          <p:nvPr/>
        </p:nvGrpSpPr>
        <p:grpSpPr>
          <a:xfrm rot="16200000">
            <a:off x="8993587" y="4932943"/>
            <a:ext cx="90498" cy="179768"/>
            <a:chOff x="3227728" y="5521514"/>
            <a:chExt cx="155552" cy="234274"/>
          </a:xfrm>
        </p:grpSpPr>
        <p:sp>
          <p:nvSpPr>
            <p:cNvPr id="539" name="Rectangle 538"/>
            <p:cNvSpPr/>
            <p:nvPr/>
          </p:nvSpPr>
          <p:spPr>
            <a:xfrm>
              <a:off x="3227728"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0" name="Can 539"/>
            <p:cNvSpPr/>
            <p:nvPr/>
          </p:nvSpPr>
          <p:spPr>
            <a:xfrm rot="10800000">
              <a:off x="3272047"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94" name="Group 493"/>
          <p:cNvGrpSpPr/>
          <p:nvPr/>
        </p:nvGrpSpPr>
        <p:grpSpPr>
          <a:xfrm rot="16200000">
            <a:off x="8991670" y="4836694"/>
            <a:ext cx="94308" cy="179768"/>
            <a:chOff x="3390016" y="5521514"/>
            <a:chExt cx="155552" cy="234273"/>
          </a:xfrm>
        </p:grpSpPr>
        <p:sp>
          <p:nvSpPr>
            <p:cNvPr id="537" name="Rectangle 536"/>
            <p:cNvSpPr/>
            <p:nvPr/>
          </p:nvSpPr>
          <p:spPr>
            <a:xfrm>
              <a:off x="3390016"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8" name="Can 537"/>
            <p:cNvSpPr/>
            <p:nvPr/>
          </p:nvSpPr>
          <p:spPr>
            <a:xfrm rot="10800000">
              <a:off x="3434988" y="5547442"/>
              <a:ext cx="56594"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95" name="Group 494"/>
          <p:cNvGrpSpPr/>
          <p:nvPr/>
        </p:nvGrpSpPr>
        <p:grpSpPr>
          <a:xfrm rot="16200000">
            <a:off x="8992614" y="4739568"/>
            <a:ext cx="92425" cy="179768"/>
            <a:chOff x="3552304" y="5521514"/>
            <a:chExt cx="155552" cy="234274"/>
          </a:xfrm>
        </p:grpSpPr>
        <p:sp>
          <p:nvSpPr>
            <p:cNvPr id="535" name="Rectangle 534"/>
            <p:cNvSpPr/>
            <p:nvPr/>
          </p:nvSpPr>
          <p:spPr>
            <a:xfrm>
              <a:off x="3552304"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6" name="Can 535"/>
            <p:cNvSpPr/>
            <p:nvPr/>
          </p:nvSpPr>
          <p:spPr>
            <a:xfrm rot="10800000">
              <a:off x="3595325"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96" name="Group 495"/>
          <p:cNvGrpSpPr/>
          <p:nvPr/>
        </p:nvGrpSpPr>
        <p:grpSpPr>
          <a:xfrm rot="16200000">
            <a:off x="8992615" y="4643299"/>
            <a:ext cx="92425" cy="179768"/>
            <a:chOff x="3714592" y="5521514"/>
            <a:chExt cx="155552" cy="234274"/>
          </a:xfrm>
        </p:grpSpPr>
        <p:sp>
          <p:nvSpPr>
            <p:cNvPr id="533" name="Rectangle 532"/>
            <p:cNvSpPr/>
            <p:nvPr/>
          </p:nvSpPr>
          <p:spPr>
            <a:xfrm>
              <a:off x="3714592"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4" name="Can 533"/>
            <p:cNvSpPr/>
            <p:nvPr/>
          </p:nvSpPr>
          <p:spPr>
            <a:xfrm rot="10800000">
              <a:off x="3757966"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97" name="Group 496"/>
          <p:cNvGrpSpPr/>
          <p:nvPr/>
        </p:nvGrpSpPr>
        <p:grpSpPr>
          <a:xfrm rot="16200000">
            <a:off x="8992615" y="4547028"/>
            <a:ext cx="92425" cy="179768"/>
            <a:chOff x="3876880" y="5521514"/>
            <a:chExt cx="155552" cy="234274"/>
          </a:xfrm>
        </p:grpSpPr>
        <p:sp>
          <p:nvSpPr>
            <p:cNvPr id="531" name="Rectangle 530"/>
            <p:cNvSpPr/>
            <p:nvPr/>
          </p:nvSpPr>
          <p:spPr>
            <a:xfrm>
              <a:off x="3876880"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2" name="Can 531"/>
            <p:cNvSpPr/>
            <p:nvPr/>
          </p:nvSpPr>
          <p:spPr>
            <a:xfrm rot="10800000">
              <a:off x="3920114"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98" name="Group 497"/>
          <p:cNvGrpSpPr/>
          <p:nvPr/>
        </p:nvGrpSpPr>
        <p:grpSpPr>
          <a:xfrm rot="16200000">
            <a:off x="8992615" y="4450757"/>
            <a:ext cx="92425" cy="179768"/>
            <a:chOff x="4039168" y="5521514"/>
            <a:chExt cx="155552" cy="234274"/>
          </a:xfrm>
        </p:grpSpPr>
        <p:sp>
          <p:nvSpPr>
            <p:cNvPr id="529" name="Rectangle 528"/>
            <p:cNvSpPr/>
            <p:nvPr/>
          </p:nvSpPr>
          <p:spPr>
            <a:xfrm>
              <a:off x="4039168"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0" name="Can 529"/>
            <p:cNvSpPr/>
            <p:nvPr/>
          </p:nvSpPr>
          <p:spPr>
            <a:xfrm rot="10800000">
              <a:off x="4082755"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99" name="Group 498"/>
          <p:cNvGrpSpPr/>
          <p:nvPr/>
        </p:nvGrpSpPr>
        <p:grpSpPr>
          <a:xfrm rot="16200000">
            <a:off x="8992616" y="4354488"/>
            <a:ext cx="92425" cy="179768"/>
            <a:chOff x="4201456" y="5521514"/>
            <a:chExt cx="155552" cy="234274"/>
          </a:xfrm>
        </p:grpSpPr>
        <p:sp>
          <p:nvSpPr>
            <p:cNvPr id="527" name="Rectangle 526"/>
            <p:cNvSpPr/>
            <p:nvPr/>
          </p:nvSpPr>
          <p:spPr>
            <a:xfrm>
              <a:off x="4201456"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8" name="Can 527"/>
            <p:cNvSpPr/>
            <p:nvPr/>
          </p:nvSpPr>
          <p:spPr>
            <a:xfrm rot="10800000">
              <a:off x="4245954"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0" name="Group 499"/>
          <p:cNvGrpSpPr/>
          <p:nvPr/>
        </p:nvGrpSpPr>
        <p:grpSpPr>
          <a:xfrm rot="16200000">
            <a:off x="8992615" y="4258219"/>
            <a:ext cx="92425" cy="179768"/>
            <a:chOff x="4363744" y="5521514"/>
            <a:chExt cx="155552" cy="234273"/>
          </a:xfrm>
        </p:grpSpPr>
        <p:sp>
          <p:nvSpPr>
            <p:cNvPr id="525" name="Rectangle 524"/>
            <p:cNvSpPr/>
            <p:nvPr/>
          </p:nvSpPr>
          <p:spPr>
            <a:xfrm>
              <a:off x="4363744"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6" name="Can 525"/>
            <p:cNvSpPr/>
            <p:nvPr/>
          </p:nvSpPr>
          <p:spPr>
            <a:xfrm rot="10800000">
              <a:off x="4408081" y="5547442"/>
              <a:ext cx="57892"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1" name="Group 500"/>
          <p:cNvGrpSpPr/>
          <p:nvPr/>
        </p:nvGrpSpPr>
        <p:grpSpPr>
          <a:xfrm rot="16200000">
            <a:off x="8992616" y="4161951"/>
            <a:ext cx="92425" cy="179768"/>
            <a:chOff x="4526032" y="5521514"/>
            <a:chExt cx="155552" cy="234273"/>
          </a:xfrm>
        </p:grpSpPr>
        <p:sp>
          <p:nvSpPr>
            <p:cNvPr id="523" name="Rectangle 522"/>
            <p:cNvSpPr/>
            <p:nvPr/>
          </p:nvSpPr>
          <p:spPr>
            <a:xfrm>
              <a:off x="4526032"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4" name="Can 523"/>
            <p:cNvSpPr/>
            <p:nvPr/>
          </p:nvSpPr>
          <p:spPr>
            <a:xfrm rot="10800000">
              <a:off x="4569914" y="5547442"/>
              <a:ext cx="58350"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2" name="Group 501"/>
          <p:cNvGrpSpPr/>
          <p:nvPr/>
        </p:nvGrpSpPr>
        <p:grpSpPr>
          <a:xfrm rot="16200000">
            <a:off x="8992618" y="4065681"/>
            <a:ext cx="92425" cy="179768"/>
            <a:chOff x="4688320" y="5521514"/>
            <a:chExt cx="155552" cy="234274"/>
          </a:xfrm>
        </p:grpSpPr>
        <p:sp>
          <p:nvSpPr>
            <p:cNvPr id="521" name="Rectangle 520"/>
            <p:cNvSpPr/>
            <p:nvPr/>
          </p:nvSpPr>
          <p:spPr>
            <a:xfrm>
              <a:off x="4688320"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2" name="Can 521"/>
            <p:cNvSpPr/>
            <p:nvPr/>
          </p:nvSpPr>
          <p:spPr>
            <a:xfrm rot="10800000">
              <a:off x="4732338"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3" name="Group 502"/>
          <p:cNvGrpSpPr/>
          <p:nvPr/>
        </p:nvGrpSpPr>
        <p:grpSpPr>
          <a:xfrm rot="16200000">
            <a:off x="8992618" y="3969413"/>
            <a:ext cx="92425" cy="179768"/>
            <a:chOff x="4850608" y="5521514"/>
            <a:chExt cx="155552" cy="234274"/>
          </a:xfrm>
        </p:grpSpPr>
        <p:sp>
          <p:nvSpPr>
            <p:cNvPr id="519" name="Rectangle 518"/>
            <p:cNvSpPr/>
            <p:nvPr/>
          </p:nvSpPr>
          <p:spPr>
            <a:xfrm>
              <a:off x="4850608"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0" name="Can 519"/>
            <p:cNvSpPr/>
            <p:nvPr/>
          </p:nvSpPr>
          <p:spPr>
            <a:xfrm rot="10800000">
              <a:off x="4894999"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4" name="Group 503"/>
          <p:cNvGrpSpPr/>
          <p:nvPr/>
        </p:nvGrpSpPr>
        <p:grpSpPr>
          <a:xfrm rot="16200000">
            <a:off x="8992617" y="3873144"/>
            <a:ext cx="92425" cy="179768"/>
            <a:chOff x="5012896" y="5521514"/>
            <a:chExt cx="155552" cy="234273"/>
          </a:xfrm>
        </p:grpSpPr>
        <p:sp>
          <p:nvSpPr>
            <p:cNvPr id="517" name="Rectangle 516"/>
            <p:cNvSpPr/>
            <p:nvPr/>
          </p:nvSpPr>
          <p:spPr>
            <a:xfrm>
              <a:off x="5012896"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8" name="Can 517"/>
            <p:cNvSpPr/>
            <p:nvPr/>
          </p:nvSpPr>
          <p:spPr>
            <a:xfrm rot="10800000">
              <a:off x="5057383" y="5547442"/>
              <a:ext cx="57309"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5" name="Group 504"/>
          <p:cNvGrpSpPr/>
          <p:nvPr/>
        </p:nvGrpSpPr>
        <p:grpSpPr>
          <a:xfrm rot="16200000">
            <a:off x="8992613" y="3776871"/>
            <a:ext cx="92425" cy="179768"/>
            <a:chOff x="5175184" y="5521514"/>
            <a:chExt cx="155552" cy="234273"/>
          </a:xfrm>
        </p:grpSpPr>
        <p:sp>
          <p:nvSpPr>
            <p:cNvPr id="515" name="Rectangle 514"/>
            <p:cNvSpPr/>
            <p:nvPr/>
          </p:nvSpPr>
          <p:spPr>
            <a:xfrm>
              <a:off x="5175184"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6" name="Can 515"/>
            <p:cNvSpPr/>
            <p:nvPr/>
          </p:nvSpPr>
          <p:spPr>
            <a:xfrm rot="10800000">
              <a:off x="5220277" y="5547442"/>
              <a:ext cx="57147"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6" name="Group 505"/>
          <p:cNvGrpSpPr/>
          <p:nvPr/>
        </p:nvGrpSpPr>
        <p:grpSpPr>
          <a:xfrm rot="16200000">
            <a:off x="8992624" y="3680603"/>
            <a:ext cx="92425" cy="179768"/>
            <a:chOff x="5337472" y="5521514"/>
            <a:chExt cx="155552" cy="234274"/>
          </a:xfrm>
        </p:grpSpPr>
        <p:sp>
          <p:nvSpPr>
            <p:cNvPr id="513" name="Rectangle 512"/>
            <p:cNvSpPr/>
            <p:nvPr/>
          </p:nvSpPr>
          <p:spPr>
            <a:xfrm>
              <a:off x="5337472"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4" name="Can 513"/>
            <p:cNvSpPr/>
            <p:nvPr/>
          </p:nvSpPr>
          <p:spPr>
            <a:xfrm rot="10800000">
              <a:off x="5381363"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7" name="Group 506"/>
          <p:cNvGrpSpPr/>
          <p:nvPr/>
        </p:nvGrpSpPr>
        <p:grpSpPr>
          <a:xfrm rot="16200000">
            <a:off x="8992617" y="3584331"/>
            <a:ext cx="92425" cy="179768"/>
            <a:chOff x="5499760" y="5521514"/>
            <a:chExt cx="155552" cy="234273"/>
          </a:xfrm>
        </p:grpSpPr>
        <p:sp>
          <p:nvSpPr>
            <p:cNvPr id="511" name="Rectangle 510"/>
            <p:cNvSpPr/>
            <p:nvPr/>
          </p:nvSpPr>
          <p:spPr>
            <a:xfrm>
              <a:off x="5499760"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2" name="Can 511"/>
            <p:cNvSpPr/>
            <p:nvPr/>
          </p:nvSpPr>
          <p:spPr>
            <a:xfrm rot="10800000">
              <a:off x="5544658" y="5547442"/>
              <a:ext cx="57348"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8" name="Group 507"/>
          <p:cNvGrpSpPr/>
          <p:nvPr/>
        </p:nvGrpSpPr>
        <p:grpSpPr>
          <a:xfrm rot="16200000">
            <a:off x="8992618" y="3488061"/>
            <a:ext cx="92425" cy="179768"/>
            <a:chOff x="5662047" y="5521514"/>
            <a:chExt cx="155552" cy="234274"/>
          </a:xfrm>
        </p:grpSpPr>
        <p:sp>
          <p:nvSpPr>
            <p:cNvPr id="509" name="Rectangle 508"/>
            <p:cNvSpPr/>
            <p:nvPr/>
          </p:nvSpPr>
          <p:spPr>
            <a:xfrm>
              <a:off x="5662047"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0" name="Can 509"/>
            <p:cNvSpPr/>
            <p:nvPr/>
          </p:nvSpPr>
          <p:spPr>
            <a:xfrm rot="10800000">
              <a:off x="5706152"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8" name="Group 277"/>
          <p:cNvGrpSpPr/>
          <p:nvPr/>
        </p:nvGrpSpPr>
        <p:grpSpPr>
          <a:xfrm rot="16200000">
            <a:off x="8991823" y="6476117"/>
            <a:ext cx="90498" cy="173494"/>
            <a:chOff x="3289213" y="6284359"/>
            <a:chExt cx="152309" cy="234272"/>
          </a:xfrm>
        </p:grpSpPr>
        <p:sp>
          <p:nvSpPr>
            <p:cNvPr id="324" name="Rectangle 323"/>
            <p:cNvSpPr/>
            <p:nvPr/>
          </p:nvSpPr>
          <p:spPr>
            <a:xfrm>
              <a:off x="3289213" y="6284359"/>
              <a:ext cx="152309"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Can 324"/>
            <p:cNvSpPr/>
            <p:nvPr/>
          </p:nvSpPr>
          <p:spPr>
            <a:xfrm rot="10800000">
              <a:off x="3330203" y="6310286"/>
              <a:ext cx="59071"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9" name="Group 278"/>
          <p:cNvGrpSpPr/>
          <p:nvPr/>
        </p:nvGrpSpPr>
        <p:grpSpPr>
          <a:xfrm rot="16200000">
            <a:off x="8989919" y="6379870"/>
            <a:ext cx="94308" cy="173494"/>
            <a:chOff x="3447991" y="6284359"/>
            <a:chExt cx="158722" cy="234273"/>
          </a:xfrm>
        </p:grpSpPr>
        <p:sp>
          <p:nvSpPr>
            <p:cNvPr id="322" name="Rectangle 321"/>
            <p:cNvSpPr/>
            <p:nvPr/>
          </p:nvSpPr>
          <p:spPr>
            <a:xfrm>
              <a:off x="3447991" y="6284359"/>
              <a:ext cx="15872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3" name="Can 322"/>
            <p:cNvSpPr/>
            <p:nvPr/>
          </p:nvSpPr>
          <p:spPr>
            <a:xfrm rot="10800000">
              <a:off x="3493879" y="6310287"/>
              <a:ext cx="57747"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0" name="Group 279"/>
          <p:cNvGrpSpPr/>
          <p:nvPr/>
        </p:nvGrpSpPr>
        <p:grpSpPr>
          <a:xfrm rot="16200000">
            <a:off x="8990861" y="6282742"/>
            <a:ext cx="92425" cy="173495"/>
            <a:chOff x="3613042" y="6284359"/>
            <a:chExt cx="155552" cy="234274"/>
          </a:xfrm>
        </p:grpSpPr>
        <p:sp>
          <p:nvSpPr>
            <p:cNvPr id="320" name="Rectangle 319"/>
            <p:cNvSpPr/>
            <p:nvPr/>
          </p:nvSpPr>
          <p:spPr>
            <a:xfrm>
              <a:off x="3613042"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1" name="Can 320"/>
            <p:cNvSpPr/>
            <p:nvPr/>
          </p:nvSpPr>
          <p:spPr>
            <a:xfrm rot="10800000">
              <a:off x="3656063"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1" name="Group 280"/>
          <p:cNvGrpSpPr/>
          <p:nvPr/>
        </p:nvGrpSpPr>
        <p:grpSpPr>
          <a:xfrm rot="16200000">
            <a:off x="8990860" y="6186473"/>
            <a:ext cx="92425" cy="173494"/>
            <a:chOff x="3775065" y="6284359"/>
            <a:chExt cx="155552" cy="234273"/>
          </a:xfrm>
        </p:grpSpPr>
        <p:sp>
          <p:nvSpPr>
            <p:cNvPr id="318" name="Rectangle 317"/>
            <p:cNvSpPr/>
            <p:nvPr/>
          </p:nvSpPr>
          <p:spPr>
            <a:xfrm>
              <a:off x="3775065"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Can 318"/>
            <p:cNvSpPr/>
            <p:nvPr/>
          </p:nvSpPr>
          <p:spPr>
            <a:xfrm rot="10800000">
              <a:off x="3818439" y="6310287"/>
              <a:ext cx="56162"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2" name="Group 281"/>
          <p:cNvGrpSpPr/>
          <p:nvPr/>
        </p:nvGrpSpPr>
        <p:grpSpPr>
          <a:xfrm rot="16200000">
            <a:off x="8990861" y="6090204"/>
            <a:ext cx="92425" cy="173495"/>
            <a:chOff x="3937088" y="6284359"/>
            <a:chExt cx="155552" cy="234274"/>
          </a:xfrm>
        </p:grpSpPr>
        <p:sp>
          <p:nvSpPr>
            <p:cNvPr id="316" name="Rectangle 315"/>
            <p:cNvSpPr/>
            <p:nvPr/>
          </p:nvSpPr>
          <p:spPr>
            <a:xfrm>
              <a:off x="3937088"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7" name="Can 316"/>
            <p:cNvSpPr/>
            <p:nvPr/>
          </p:nvSpPr>
          <p:spPr>
            <a:xfrm rot="10800000">
              <a:off x="3980322"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3" name="Group 282"/>
          <p:cNvGrpSpPr/>
          <p:nvPr/>
        </p:nvGrpSpPr>
        <p:grpSpPr>
          <a:xfrm rot="16200000">
            <a:off x="8990860" y="5993934"/>
            <a:ext cx="92425" cy="173494"/>
            <a:chOff x="4099111" y="6284359"/>
            <a:chExt cx="155552" cy="234273"/>
          </a:xfrm>
        </p:grpSpPr>
        <p:sp>
          <p:nvSpPr>
            <p:cNvPr id="314" name="Rectangle 313"/>
            <p:cNvSpPr/>
            <p:nvPr/>
          </p:nvSpPr>
          <p:spPr>
            <a:xfrm>
              <a:off x="4099111"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5" name="Can 314"/>
            <p:cNvSpPr/>
            <p:nvPr/>
          </p:nvSpPr>
          <p:spPr>
            <a:xfrm rot="10800000">
              <a:off x="4140907" y="6310287"/>
              <a:ext cx="5966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4" name="Group 283"/>
          <p:cNvGrpSpPr/>
          <p:nvPr/>
        </p:nvGrpSpPr>
        <p:grpSpPr>
          <a:xfrm rot="16200000">
            <a:off x="8990860" y="5897664"/>
            <a:ext cx="92425" cy="173494"/>
            <a:chOff x="4261134" y="6284359"/>
            <a:chExt cx="155552" cy="234273"/>
          </a:xfrm>
        </p:grpSpPr>
        <p:sp>
          <p:nvSpPr>
            <p:cNvPr id="312" name="Rectangle 311"/>
            <p:cNvSpPr/>
            <p:nvPr/>
          </p:nvSpPr>
          <p:spPr>
            <a:xfrm>
              <a:off x="4261134"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3" name="Can 312"/>
            <p:cNvSpPr/>
            <p:nvPr/>
          </p:nvSpPr>
          <p:spPr>
            <a:xfrm rot="10800000">
              <a:off x="4303521" y="6310287"/>
              <a:ext cx="59984"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5" name="Group 284"/>
          <p:cNvGrpSpPr/>
          <p:nvPr/>
        </p:nvGrpSpPr>
        <p:grpSpPr>
          <a:xfrm rot="16200000">
            <a:off x="8990860" y="5801395"/>
            <a:ext cx="92425" cy="173494"/>
            <a:chOff x="4423157" y="6284359"/>
            <a:chExt cx="155552" cy="234272"/>
          </a:xfrm>
        </p:grpSpPr>
        <p:sp>
          <p:nvSpPr>
            <p:cNvPr id="310" name="Rectangle 309"/>
            <p:cNvSpPr/>
            <p:nvPr/>
          </p:nvSpPr>
          <p:spPr>
            <a:xfrm>
              <a:off x="4423157"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1" name="Can 310"/>
            <p:cNvSpPr/>
            <p:nvPr/>
          </p:nvSpPr>
          <p:spPr>
            <a:xfrm rot="10800000">
              <a:off x="4466133" y="6310286"/>
              <a:ext cx="5925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6" name="Group 285"/>
          <p:cNvGrpSpPr/>
          <p:nvPr/>
        </p:nvGrpSpPr>
        <p:grpSpPr>
          <a:xfrm rot="16200000">
            <a:off x="8990860" y="5705125"/>
            <a:ext cx="92425" cy="173494"/>
            <a:chOff x="4585180" y="6284359"/>
            <a:chExt cx="155552" cy="234272"/>
          </a:xfrm>
        </p:grpSpPr>
        <p:sp>
          <p:nvSpPr>
            <p:cNvPr id="308" name="Rectangle 307"/>
            <p:cNvSpPr/>
            <p:nvPr/>
          </p:nvSpPr>
          <p:spPr>
            <a:xfrm>
              <a:off x="4585180"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9" name="Can 308"/>
            <p:cNvSpPr/>
            <p:nvPr/>
          </p:nvSpPr>
          <p:spPr>
            <a:xfrm rot="10800000">
              <a:off x="4629062" y="6310286"/>
              <a:ext cx="56244"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7" name="Group 286"/>
          <p:cNvGrpSpPr/>
          <p:nvPr/>
        </p:nvGrpSpPr>
        <p:grpSpPr>
          <a:xfrm rot="16200000">
            <a:off x="8990861" y="5608855"/>
            <a:ext cx="92425" cy="173495"/>
            <a:chOff x="4747203" y="6284359"/>
            <a:chExt cx="155552" cy="234274"/>
          </a:xfrm>
        </p:grpSpPr>
        <p:sp>
          <p:nvSpPr>
            <p:cNvPr id="306" name="Rectangle 305"/>
            <p:cNvSpPr/>
            <p:nvPr/>
          </p:nvSpPr>
          <p:spPr>
            <a:xfrm>
              <a:off x="4747203"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 name="Can 306"/>
            <p:cNvSpPr/>
            <p:nvPr/>
          </p:nvSpPr>
          <p:spPr>
            <a:xfrm rot="10800000">
              <a:off x="4791221"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8" name="Group 287"/>
          <p:cNvGrpSpPr/>
          <p:nvPr/>
        </p:nvGrpSpPr>
        <p:grpSpPr>
          <a:xfrm rot="16200000">
            <a:off x="8990860" y="5512586"/>
            <a:ext cx="92425" cy="173494"/>
            <a:chOff x="4909226" y="6284359"/>
            <a:chExt cx="155552" cy="234273"/>
          </a:xfrm>
        </p:grpSpPr>
        <p:sp>
          <p:nvSpPr>
            <p:cNvPr id="304" name="Rectangle 303"/>
            <p:cNvSpPr/>
            <p:nvPr/>
          </p:nvSpPr>
          <p:spPr>
            <a:xfrm>
              <a:off x="4909226"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5" name="Can 304"/>
            <p:cNvSpPr/>
            <p:nvPr/>
          </p:nvSpPr>
          <p:spPr>
            <a:xfrm rot="10800000">
              <a:off x="4951612" y="6310287"/>
              <a:ext cx="59877"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9" name="Group 288"/>
          <p:cNvGrpSpPr/>
          <p:nvPr/>
        </p:nvGrpSpPr>
        <p:grpSpPr>
          <a:xfrm rot="16200000">
            <a:off x="8990860" y="5416317"/>
            <a:ext cx="92425" cy="173494"/>
            <a:chOff x="5071249" y="6284359"/>
            <a:chExt cx="155552" cy="234272"/>
          </a:xfrm>
        </p:grpSpPr>
        <p:sp>
          <p:nvSpPr>
            <p:cNvPr id="302" name="Rectangle 301"/>
            <p:cNvSpPr/>
            <p:nvPr/>
          </p:nvSpPr>
          <p:spPr>
            <a:xfrm>
              <a:off x="5071249"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3" name="Can 302"/>
            <p:cNvSpPr/>
            <p:nvPr/>
          </p:nvSpPr>
          <p:spPr>
            <a:xfrm rot="10800000">
              <a:off x="5114225" y="6310286"/>
              <a:ext cx="58819"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90" name="Group 289"/>
          <p:cNvGrpSpPr/>
          <p:nvPr/>
        </p:nvGrpSpPr>
        <p:grpSpPr>
          <a:xfrm rot="16200000">
            <a:off x="8990860" y="5320047"/>
            <a:ext cx="92425" cy="173494"/>
            <a:chOff x="5233272" y="6284359"/>
            <a:chExt cx="155552" cy="234272"/>
          </a:xfrm>
        </p:grpSpPr>
        <p:sp>
          <p:nvSpPr>
            <p:cNvPr id="300" name="Rectangle 299"/>
            <p:cNvSpPr/>
            <p:nvPr/>
          </p:nvSpPr>
          <p:spPr>
            <a:xfrm>
              <a:off x="5233272"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1" name="Can 300"/>
            <p:cNvSpPr/>
            <p:nvPr/>
          </p:nvSpPr>
          <p:spPr>
            <a:xfrm rot="10800000">
              <a:off x="5276838" y="6310286"/>
              <a:ext cx="58674"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91" name="Group 290"/>
          <p:cNvGrpSpPr/>
          <p:nvPr/>
        </p:nvGrpSpPr>
        <p:grpSpPr>
          <a:xfrm rot="16200000">
            <a:off x="8990861" y="5223777"/>
            <a:ext cx="92425" cy="173495"/>
            <a:chOff x="5395295" y="6284359"/>
            <a:chExt cx="155552" cy="234274"/>
          </a:xfrm>
        </p:grpSpPr>
        <p:sp>
          <p:nvSpPr>
            <p:cNvPr id="298" name="Rectangle 297"/>
            <p:cNvSpPr/>
            <p:nvPr/>
          </p:nvSpPr>
          <p:spPr>
            <a:xfrm>
              <a:off x="5395295"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9" name="Can 298"/>
            <p:cNvSpPr/>
            <p:nvPr/>
          </p:nvSpPr>
          <p:spPr>
            <a:xfrm rot="10800000">
              <a:off x="5439186"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92" name="Group 291"/>
          <p:cNvGrpSpPr/>
          <p:nvPr/>
        </p:nvGrpSpPr>
        <p:grpSpPr>
          <a:xfrm rot="16200000">
            <a:off x="8990860" y="5127507"/>
            <a:ext cx="92425" cy="173494"/>
            <a:chOff x="5557318" y="6284359"/>
            <a:chExt cx="155552" cy="234273"/>
          </a:xfrm>
        </p:grpSpPr>
        <p:sp>
          <p:nvSpPr>
            <p:cNvPr id="296" name="Rectangle 295"/>
            <p:cNvSpPr/>
            <p:nvPr/>
          </p:nvSpPr>
          <p:spPr>
            <a:xfrm>
              <a:off x="5557318"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 name="Can 296"/>
            <p:cNvSpPr/>
            <p:nvPr/>
          </p:nvSpPr>
          <p:spPr>
            <a:xfrm rot="10800000">
              <a:off x="5602216" y="6310287"/>
              <a:ext cx="57348"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93" name="Group 292"/>
          <p:cNvGrpSpPr/>
          <p:nvPr/>
        </p:nvGrpSpPr>
        <p:grpSpPr>
          <a:xfrm rot="16200000">
            <a:off x="8990861" y="5031237"/>
            <a:ext cx="92425" cy="173495"/>
            <a:chOff x="5719341" y="6284359"/>
            <a:chExt cx="155552" cy="234274"/>
          </a:xfrm>
        </p:grpSpPr>
        <p:sp>
          <p:nvSpPr>
            <p:cNvPr id="294" name="Rectangle 293"/>
            <p:cNvSpPr/>
            <p:nvPr/>
          </p:nvSpPr>
          <p:spPr>
            <a:xfrm>
              <a:off x="5719341"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5" name="Can 294"/>
            <p:cNvSpPr/>
            <p:nvPr/>
          </p:nvSpPr>
          <p:spPr>
            <a:xfrm rot="10800000">
              <a:off x="5763446"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42" name="Group 541"/>
          <p:cNvGrpSpPr/>
          <p:nvPr/>
        </p:nvGrpSpPr>
        <p:grpSpPr>
          <a:xfrm rot="5400000" flipH="1">
            <a:off x="7872693" y="4932917"/>
            <a:ext cx="90498" cy="179768"/>
            <a:chOff x="3227728" y="5521514"/>
            <a:chExt cx="155552" cy="234274"/>
          </a:xfrm>
        </p:grpSpPr>
        <p:sp>
          <p:nvSpPr>
            <p:cNvPr id="588" name="Rectangle 587"/>
            <p:cNvSpPr/>
            <p:nvPr/>
          </p:nvSpPr>
          <p:spPr>
            <a:xfrm>
              <a:off x="3227728"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9" name="Can 588"/>
            <p:cNvSpPr/>
            <p:nvPr/>
          </p:nvSpPr>
          <p:spPr>
            <a:xfrm rot="10800000">
              <a:off x="3272047"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43" name="Group 542"/>
          <p:cNvGrpSpPr/>
          <p:nvPr/>
        </p:nvGrpSpPr>
        <p:grpSpPr>
          <a:xfrm rot="5400000" flipH="1">
            <a:off x="7870800" y="4836668"/>
            <a:ext cx="94308" cy="179768"/>
            <a:chOff x="3390016" y="5521514"/>
            <a:chExt cx="155552" cy="234273"/>
          </a:xfrm>
        </p:grpSpPr>
        <p:sp>
          <p:nvSpPr>
            <p:cNvPr id="586" name="Rectangle 585"/>
            <p:cNvSpPr/>
            <p:nvPr/>
          </p:nvSpPr>
          <p:spPr>
            <a:xfrm>
              <a:off x="3390016"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7" name="Can 586"/>
            <p:cNvSpPr/>
            <p:nvPr/>
          </p:nvSpPr>
          <p:spPr>
            <a:xfrm rot="10800000">
              <a:off x="3434988" y="5547442"/>
              <a:ext cx="56594"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44" name="Group 543"/>
          <p:cNvGrpSpPr/>
          <p:nvPr/>
        </p:nvGrpSpPr>
        <p:grpSpPr>
          <a:xfrm rot="5400000" flipH="1">
            <a:off x="7871739" y="4739542"/>
            <a:ext cx="92425" cy="179768"/>
            <a:chOff x="3552304" y="5521514"/>
            <a:chExt cx="155552" cy="234274"/>
          </a:xfrm>
        </p:grpSpPr>
        <p:sp>
          <p:nvSpPr>
            <p:cNvPr id="584" name="Rectangle 583"/>
            <p:cNvSpPr/>
            <p:nvPr/>
          </p:nvSpPr>
          <p:spPr>
            <a:xfrm>
              <a:off x="3552304"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5" name="Can 584"/>
            <p:cNvSpPr/>
            <p:nvPr/>
          </p:nvSpPr>
          <p:spPr>
            <a:xfrm rot="10800000">
              <a:off x="3595325"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45" name="Group 544"/>
          <p:cNvGrpSpPr/>
          <p:nvPr/>
        </p:nvGrpSpPr>
        <p:grpSpPr>
          <a:xfrm rot="5400000" flipH="1">
            <a:off x="7871738" y="4643273"/>
            <a:ext cx="92425" cy="179768"/>
            <a:chOff x="3714592" y="5521514"/>
            <a:chExt cx="155552" cy="234274"/>
          </a:xfrm>
        </p:grpSpPr>
        <p:sp>
          <p:nvSpPr>
            <p:cNvPr id="582" name="Rectangle 581"/>
            <p:cNvSpPr/>
            <p:nvPr/>
          </p:nvSpPr>
          <p:spPr>
            <a:xfrm>
              <a:off x="3714592"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3" name="Can 582"/>
            <p:cNvSpPr/>
            <p:nvPr/>
          </p:nvSpPr>
          <p:spPr>
            <a:xfrm rot="10800000">
              <a:off x="3757966"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46" name="Group 545"/>
          <p:cNvGrpSpPr/>
          <p:nvPr/>
        </p:nvGrpSpPr>
        <p:grpSpPr>
          <a:xfrm rot="5400000" flipH="1">
            <a:off x="7871738" y="4547002"/>
            <a:ext cx="92425" cy="179768"/>
            <a:chOff x="3876880" y="5521514"/>
            <a:chExt cx="155552" cy="234274"/>
          </a:xfrm>
        </p:grpSpPr>
        <p:sp>
          <p:nvSpPr>
            <p:cNvPr id="580" name="Rectangle 579"/>
            <p:cNvSpPr/>
            <p:nvPr/>
          </p:nvSpPr>
          <p:spPr>
            <a:xfrm>
              <a:off x="3876880"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1" name="Can 580"/>
            <p:cNvSpPr/>
            <p:nvPr/>
          </p:nvSpPr>
          <p:spPr>
            <a:xfrm rot="10800000">
              <a:off x="3920114"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47" name="Group 546"/>
          <p:cNvGrpSpPr/>
          <p:nvPr/>
        </p:nvGrpSpPr>
        <p:grpSpPr>
          <a:xfrm rot="5400000" flipH="1">
            <a:off x="7871738" y="4450731"/>
            <a:ext cx="92425" cy="179768"/>
            <a:chOff x="4039168" y="5521514"/>
            <a:chExt cx="155552" cy="234274"/>
          </a:xfrm>
        </p:grpSpPr>
        <p:sp>
          <p:nvSpPr>
            <p:cNvPr id="578" name="Rectangle 577"/>
            <p:cNvSpPr/>
            <p:nvPr/>
          </p:nvSpPr>
          <p:spPr>
            <a:xfrm>
              <a:off x="4039168"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9" name="Can 578"/>
            <p:cNvSpPr/>
            <p:nvPr/>
          </p:nvSpPr>
          <p:spPr>
            <a:xfrm rot="10800000">
              <a:off x="4082755"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48" name="Group 547"/>
          <p:cNvGrpSpPr/>
          <p:nvPr/>
        </p:nvGrpSpPr>
        <p:grpSpPr>
          <a:xfrm rot="5400000" flipH="1">
            <a:off x="7871737" y="4354462"/>
            <a:ext cx="92425" cy="179768"/>
            <a:chOff x="4201456" y="5521514"/>
            <a:chExt cx="155552" cy="234274"/>
          </a:xfrm>
        </p:grpSpPr>
        <p:sp>
          <p:nvSpPr>
            <p:cNvPr id="576" name="Rectangle 575"/>
            <p:cNvSpPr/>
            <p:nvPr/>
          </p:nvSpPr>
          <p:spPr>
            <a:xfrm>
              <a:off x="4201456"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7" name="Can 576"/>
            <p:cNvSpPr/>
            <p:nvPr/>
          </p:nvSpPr>
          <p:spPr>
            <a:xfrm rot="10800000">
              <a:off x="4245954"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49" name="Group 548"/>
          <p:cNvGrpSpPr/>
          <p:nvPr/>
        </p:nvGrpSpPr>
        <p:grpSpPr>
          <a:xfrm rot="5400000" flipH="1">
            <a:off x="7871738" y="4258193"/>
            <a:ext cx="92425" cy="179768"/>
            <a:chOff x="4363744" y="5521514"/>
            <a:chExt cx="155552" cy="234273"/>
          </a:xfrm>
        </p:grpSpPr>
        <p:sp>
          <p:nvSpPr>
            <p:cNvPr id="574" name="Rectangle 573"/>
            <p:cNvSpPr/>
            <p:nvPr/>
          </p:nvSpPr>
          <p:spPr>
            <a:xfrm>
              <a:off x="4363744"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5" name="Can 574"/>
            <p:cNvSpPr/>
            <p:nvPr/>
          </p:nvSpPr>
          <p:spPr>
            <a:xfrm rot="10800000">
              <a:off x="4408081" y="5547442"/>
              <a:ext cx="57892"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50" name="Group 549"/>
          <p:cNvGrpSpPr/>
          <p:nvPr/>
        </p:nvGrpSpPr>
        <p:grpSpPr>
          <a:xfrm rot="5400000" flipH="1">
            <a:off x="7871737" y="4161925"/>
            <a:ext cx="92425" cy="179768"/>
            <a:chOff x="4526032" y="5521514"/>
            <a:chExt cx="155552" cy="234273"/>
          </a:xfrm>
        </p:grpSpPr>
        <p:sp>
          <p:nvSpPr>
            <p:cNvPr id="572" name="Rectangle 571"/>
            <p:cNvSpPr/>
            <p:nvPr/>
          </p:nvSpPr>
          <p:spPr>
            <a:xfrm>
              <a:off x="4526032"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3" name="Can 572"/>
            <p:cNvSpPr/>
            <p:nvPr/>
          </p:nvSpPr>
          <p:spPr>
            <a:xfrm rot="10800000">
              <a:off x="4569914" y="5547442"/>
              <a:ext cx="58350"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51" name="Group 550"/>
          <p:cNvGrpSpPr/>
          <p:nvPr/>
        </p:nvGrpSpPr>
        <p:grpSpPr>
          <a:xfrm rot="5400000" flipH="1">
            <a:off x="7871735" y="4065655"/>
            <a:ext cx="92425" cy="179768"/>
            <a:chOff x="4688320" y="5521514"/>
            <a:chExt cx="155552" cy="234274"/>
          </a:xfrm>
        </p:grpSpPr>
        <p:sp>
          <p:nvSpPr>
            <p:cNvPr id="570" name="Rectangle 569"/>
            <p:cNvSpPr/>
            <p:nvPr/>
          </p:nvSpPr>
          <p:spPr>
            <a:xfrm>
              <a:off x="4688320"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1" name="Can 570"/>
            <p:cNvSpPr/>
            <p:nvPr/>
          </p:nvSpPr>
          <p:spPr>
            <a:xfrm rot="10800000">
              <a:off x="4732338"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52" name="Group 551"/>
          <p:cNvGrpSpPr/>
          <p:nvPr/>
        </p:nvGrpSpPr>
        <p:grpSpPr>
          <a:xfrm rot="5400000" flipH="1">
            <a:off x="7871735" y="3969387"/>
            <a:ext cx="92425" cy="179768"/>
            <a:chOff x="4850608" y="5521514"/>
            <a:chExt cx="155552" cy="234274"/>
          </a:xfrm>
        </p:grpSpPr>
        <p:sp>
          <p:nvSpPr>
            <p:cNvPr id="568" name="Rectangle 567"/>
            <p:cNvSpPr/>
            <p:nvPr/>
          </p:nvSpPr>
          <p:spPr>
            <a:xfrm>
              <a:off x="4850608"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9" name="Can 568"/>
            <p:cNvSpPr/>
            <p:nvPr/>
          </p:nvSpPr>
          <p:spPr>
            <a:xfrm rot="10800000">
              <a:off x="4894999"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53" name="Group 552"/>
          <p:cNvGrpSpPr/>
          <p:nvPr/>
        </p:nvGrpSpPr>
        <p:grpSpPr>
          <a:xfrm rot="5400000" flipH="1">
            <a:off x="7871736" y="3873118"/>
            <a:ext cx="92425" cy="179768"/>
            <a:chOff x="5012896" y="5521514"/>
            <a:chExt cx="155552" cy="234273"/>
          </a:xfrm>
        </p:grpSpPr>
        <p:sp>
          <p:nvSpPr>
            <p:cNvPr id="566" name="Rectangle 565"/>
            <p:cNvSpPr/>
            <p:nvPr/>
          </p:nvSpPr>
          <p:spPr>
            <a:xfrm>
              <a:off x="5012896"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7" name="Can 566"/>
            <p:cNvSpPr/>
            <p:nvPr/>
          </p:nvSpPr>
          <p:spPr>
            <a:xfrm rot="10800000">
              <a:off x="5057383" y="5547442"/>
              <a:ext cx="57309"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54" name="Group 553"/>
          <p:cNvGrpSpPr/>
          <p:nvPr/>
        </p:nvGrpSpPr>
        <p:grpSpPr>
          <a:xfrm rot="5400000" flipH="1">
            <a:off x="7871740" y="3776845"/>
            <a:ext cx="92425" cy="179768"/>
            <a:chOff x="5175184" y="5521514"/>
            <a:chExt cx="155552" cy="234273"/>
          </a:xfrm>
        </p:grpSpPr>
        <p:sp>
          <p:nvSpPr>
            <p:cNvPr id="564" name="Rectangle 563"/>
            <p:cNvSpPr/>
            <p:nvPr/>
          </p:nvSpPr>
          <p:spPr>
            <a:xfrm>
              <a:off x="5175184"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5" name="Can 564"/>
            <p:cNvSpPr/>
            <p:nvPr/>
          </p:nvSpPr>
          <p:spPr>
            <a:xfrm rot="10800000">
              <a:off x="5220277" y="5547442"/>
              <a:ext cx="57147"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55" name="Group 554"/>
          <p:cNvGrpSpPr/>
          <p:nvPr/>
        </p:nvGrpSpPr>
        <p:grpSpPr>
          <a:xfrm rot="5400000" flipH="1">
            <a:off x="7871729" y="3680577"/>
            <a:ext cx="92425" cy="179768"/>
            <a:chOff x="5337472" y="5521514"/>
            <a:chExt cx="155552" cy="234274"/>
          </a:xfrm>
        </p:grpSpPr>
        <p:sp>
          <p:nvSpPr>
            <p:cNvPr id="562" name="Rectangle 561"/>
            <p:cNvSpPr/>
            <p:nvPr/>
          </p:nvSpPr>
          <p:spPr>
            <a:xfrm>
              <a:off x="5337472"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3" name="Can 562"/>
            <p:cNvSpPr/>
            <p:nvPr/>
          </p:nvSpPr>
          <p:spPr>
            <a:xfrm rot="10800000">
              <a:off x="5381363"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56" name="Group 555"/>
          <p:cNvGrpSpPr/>
          <p:nvPr/>
        </p:nvGrpSpPr>
        <p:grpSpPr>
          <a:xfrm rot="5400000" flipH="1">
            <a:off x="7871736" y="3584305"/>
            <a:ext cx="92425" cy="179768"/>
            <a:chOff x="5499760" y="5521514"/>
            <a:chExt cx="155552" cy="234273"/>
          </a:xfrm>
        </p:grpSpPr>
        <p:sp>
          <p:nvSpPr>
            <p:cNvPr id="560" name="Rectangle 559"/>
            <p:cNvSpPr/>
            <p:nvPr/>
          </p:nvSpPr>
          <p:spPr>
            <a:xfrm>
              <a:off x="5499760"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1" name="Can 560"/>
            <p:cNvSpPr/>
            <p:nvPr/>
          </p:nvSpPr>
          <p:spPr>
            <a:xfrm rot="10800000">
              <a:off x="5544658" y="5547442"/>
              <a:ext cx="57348"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57" name="Group 556"/>
          <p:cNvGrpSpPr/>
          <p:nvPr/>
        </p:nvGrpSpPr>
        <p:grpSpPr>
          <a:xfrm rot="5400000" flipH="1">
            <a:off x="7871735" y="3488035"/>
            <a:ext cx="92425" cy="179768"/>
            <a:chOff x="5662047" y="5521514"/>
            <a:chExt cx="155552" cy="234274"/>
          </a:xfrm>
        </p:grpSpPr>
        <p:sp>
          <p:nvSpPr>
            <p:cNvPr id="558" name="Rectangle 557"/>
            <p:cNvSpPr/>
            <p:nvPr/>
          </p:nvSpPr>
          <p:spPr>
            <a:xfrm>
              <a:off x="5662047" y="5521514"/>
              <a:ext cx="155552" cy="54796"/>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9" name="Can 558"/>
            <p:cNvSpPr/>
            <p:nvPr/>
          </p:nvSpPr>
          <p:spPr>
            <a:xfrm rot="10800000">
              <a:off x="5706152" y="5547443"/>
              <a:ext cx="57873" cy="208345"/>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1" name="Group 590"/>
          <p:cNvGrpSpPr/>
          <p:nvPr/>
        </p:nvGrpSpPr>
        <p:grpSpPr>
          <a:xfrm rot="16200000" flipH="1" flipV="1">
            <a:off x="7874283" y="1953989"/>
            <a:ext cx="90498" cy="173494"/>
            <a:chOff x="3289213" y="6284359"/>
            <a:chExt cx="152309" cy="234272"/>
          </a:xfrm>
        </p:grpSpPr>
        <p:sp>
          <p:nvSpPr>
            <p:cNvPr id="637" name="Rectangle 636"/>
            <p:cNvSpPr/>
            <p:nvPr/>
          </p:nvSpPr>
          <p:spPr>
            <a:xfrm>
              <a:off x="3289213" y="6284359"/>
              <a:ext cx="152309"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8" name="Can 637"/>
            <p:cNvSpPr/>
            <p:nvPr/>
          </p:nvSpPr>
          <p:spPr>
            <a:xfrm rot="10800000">
              <a:off x="3330203" y="6310286"/>
              <a:ext cx="59071"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2" name="Group 591"/>
          <p:cNvGrpSpPr/>
          <p:nvPr/>
        </p:nvGrpSpPr>
        <p:grpSpPr>
          <a:xfrm rot="16200000" flipH="1" flipV="1">
            <a:off x="7872377" y="2050235"/>
            <a:ext cx="94308" cy="173494"/>
            <a:chOff x="3447991" y="6284359"/>
            <a:chExt cx="158722" cy="234273"/>
          </a:xfrm>
        </p:grpSpPr>
        <p:sp>
          <p:nvSpPr>
            <p:cNvPr id="635" name="Rectangle 634"/>
            <p:cNvSpPr/>
            <p:nvPr/>
          </p:nvSpPr>
          <p:spPr>
            <a:xfrm>
              <a:off x="3447991" y="6284359"/>
              <a:ext cx="15872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6" name="Can 635"/>
            <p:cNvSpPr/>
            <p:nvPr/>
          </p:nvSpPr>
          <p:spPr>
            <a:xfrm rot="10800000">
              <a:off x="3493879" y="6310287"/>
              <a:ext cx="57747"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3" name="Group 592"/>
          <p:cNvGrpSpPr/>
          <p:nvPr/>
        </p:nvGrpSpPr>
        <p:grpSpPr>
          <a:xfrm rot="16200000" flipH="1" flipV="1">
            <a:off x="7873319" y="2147362"/>
            <a:ext cx="92425" cy="173495"/>
            <a:chOff x="3613042" y="6284359"/>
            <a:chExt cx="155552" cy="234274"/>
          </a:xfrm>
        </p:grpSpPr>
        <p:sp>
          <p:nvSpPr>
            <p:cNvPr id="633" name="Rectangle 632"/>
            <p:cNvSpPr/>
            <p:nvPr/>
          </p:nvSpPr>
          <p:spPr>
            <a:xfrm>
              <a:off x="3613042"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4" name="Can 633"/>
            <p:cNvSpPr/>
            <p:nvPr/>
          </p:nvSpPr>
          <p:spPr>
            <a:xfrm rot="10800000">
              <a:off x="3656063"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4" name="Group 593"/>
          <p:cNvGrpSpPr/>
          <p:nvPr/>
        </p:nvGrpSpPr>
        <p:grpSpPr>
          <a:xfrm rot="16200000" flipH="1" flipV="1">
            <a:off x="7873319" y="2243632"/>
            <a:ext cx="92425" cy="173494"/>
            <a:chOff x="3775065" y="6284359"/>
            <a:chExt cx="155552" cy="234273"/>
          </a:xfrm>
        </p:grpSpPr>
        <p:sp>
          <p:nvSpPr>
            <p:cNvPr id="631" name="Rectangle 630"/>
            <p:cNvSpPr/>
            <p:nvPr/>
          </p:nvSpPr>
          <p:spPr>
            <a:xfrm>
              <a:off x="3775065"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2" name="Can 631"/>
            <p:cNvSpPr/>
            <p:nvPr/>
          </p:nvSpPr>
          <p:spPr>
            <a:xfrm rot="10800000">
              <a:off x="3818439" y="6310287"/>
              <a:ext cx="56162"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5" name="Group 594"/>
          <p:cNvGrpSpPr/>
          <p:nvPr/>
        </p:nvGrpSpPr>
        <p:grpSpPr>
          <a:xfrm rot="16200000" flipH="1" flipV="1">
            <a:off x="7873319" y="2339901"/>
            <a:ext cx="92425" cy="173495"/>
            <a:chOff x="3937088" y="6284359"/>
            <a:chExt cx="155552" cy="234274"/>
          </a:xfrm>
        </p:grpSpPr>
        <p:sp>
          <p:nvSpPr>
            <p:cNvPr id="629" name="Rectangle 628"/>
            <p:cNvSpPr/>
            <p:nvPr/>
          </p:nvSpPr>
          <p:spPr>
            <a:xfrm>
              <a:off x="3937088"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0" name="Can 629"/>
            <p:cNvSpPr/>
            <p:nvPr/>
          </p:nvSpPr>
          <p:spPr>
            <a:xfrm rot="10800000">
              <a:off x="3980322"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6" name="Group 595"/>
          <p:cNvGrpSpPr/>
          <p:nvPr/>
        </p:nvGrpSpPr>
        <p:grpSpPr>
          <a:xfrm rot="16200000" flipH="1" flipV="1">
            <a:off x="7873319" y="2436172"/>
            <a:ext cx="92425" cy="173494"/>
            <a:chOff x="4099111" y="6284359"/>
            <a:chExt cx="155552" cy="234273"/>
          </a:xfrm>
        </p:grpSpPr>
        <p:sp>
          <p:nvSpPr>
            <p:cNvPr id="627" name="Rectangle 626"/>
            <p:cNvSpPr/>
            <p:nvPr/>
          </p:nvSpPr>
          <p:spPr>
            <a:xfrm>
              <a:off x="4099111"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8" name="Can 627"/>
            <p:cNvSpPr/>
            <p:nvPr/>
          </p:nvSpPr>
          <p:spPr>
            <a:xfrm rot="10800000">
              <a:off x="4140907" y="6310287"/>
              <a:ext cx="5966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7" name="Group 596"/>
          <p:cNvGrpSpPr/>
          <p:nvPr/>
        </p:nvGrpSpPr>
        <p:grpSpPr>
          <a:xfrm rot="16200000" flipH="1" flipV="1">
            <a:off x="7873319" y="2532440"/>
            <a:ext cx="92425" cy="173494"/>
            <a:chOff x="4261134" y="6284359"/>
            <a:chExt cx="155552" cy="234273"/>
          </a:xfrm>
        </p:grpSpPr>
        <p:sp>
          <p:nvSpPr>
            <p:cNvPr id="625" name="Rectangle 624"/>
            <p:cNvSpPr/>
            <p:nvPr/>
          </p:nvSpPr>
          <p:spPr>
            <a:xfrm>
              <a:off x="4261134"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6" name="Can 625"/>
            <p:cNvSpPr/>
            <p:nvPr/>
          </p:nvSpPr>
          <p:spPr>
            <a:xfrm rot="10800000">
              <a:off x="4303521" y="6310287"/>
              <a:ext cx="59984"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8" name="Group 597"/>
          <p:cNvGrpSpPr/>
          <p:nvPr/>
        </p:nvGrpSpPr>
        <p:grpSpPr>
          <a:xfrm rot="16200000" flipH="1" flipV="1">
            <a:off x="7873319" y="2628710"/>
            <a:ext cx="92425" cy="173494"/>
            <a:chOff x="4423157" y="6284359"/>
            <a:chExt cx="155552" cy="234272"/>
          </a:xfrm>
        </p:grpSpPr>
        <p:sp>
          <p:nvSpPr>
            <p:cNvPr id="623" name="Rectangle 622"/>
            <p:cNvSpPr/>
            <p:nvPr/>
          </p:nvSpPr>
          <p:spPr>
            <a:xfrm>
              <a:off x="4423157"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4" name="Can 623"/>
            <p:cNvSpPr/>
            <p:nvPr/>
          </p:nvSpPr>
          <p:spPr>
            <a:xfrm rot="10800000">
              <a:off x="4466133" y="6310286"/>
              <a:ext cx="5925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99" name="Group 598"/>
          <p:cNvGrpSpPr/>
          <p:nvPr/>
        </p:nvGrpSpPr>
        <p:grpSpPr>
          <a:xfrm rot="16200000" flipH="1" flipV="1">
            <a:off x="7873319" y="2724980"/>
            <a:ext cx="92425" cy="173494"/>
            <a:chOff x="4585180" y="6284359"/>
            <a:chExt cx="155552" cy="234272"/>
          </a:xfrm>
        </p:grpSpPr>
        <p:sp>
          <p:nvSpPr>
            <p:cNvPr id="621" name="Rectangle 620"/>
            <p:cNvSpPr/>
            <p:nvPr/>
          </p:nvSpPr>
          <p:spPr>
            <a:xfrm>
              <a:off x="4585180"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2" name="Can 621"/>
            <p:cNvSpPr/>
            <p:nvPr/>
          </p:nvSpPr>
          <p:spPr>
            <a:xfrm rot="10800000">
              <a:off x="4629062" y="6310286"/>
              <a:ext cx="56244"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00" name="Group 599"/>
          <p:cNvGrpSpPr/>
          <p:nvPr/>
        </p:nvGrpSpPr>
        <p:grpSpPr>
          <a:xfrm rot="16200000" flipH="1" flipV="1">
            <a:off x="7873319" y="2821249"/>
            <a:ext cx="92425" cy="173495"/>
            <a:chOff x="4747203" y="6284359"/>
            <a:chExt cx="155552" cy="234274"/>
          </a:xfrm>
        </p:grpSpPr>
        <p:sp>
          <p:nvSpPr>
            <p:cNvPr id="619" name="Rectangle 618"/>
            <p:cNvSpPr/>
            <p:nvPr/>
          </p:nvSpPr>
          <p:spPr>
            <a:xfrm>
              <a:off x="4747203"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0" name="Can 619"/>
            <p:cNvSpPr/>
            <p:nvPr/>
          </p:nvSpPr>
          <p:spPr>
            <a:xfrm rot="10800000">
              <a:off x="4791221"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01" name="Group 600"/>
          <p:cNvGrpSpPr/>
          <p:nvPr/>
        </p:nvGrpSpPr>
        <p:grpSpPr>
          <a:xfrm rot="16200000" flipH="1" flipV="1">
            <a:off x="7873319" y="2917519"/>
            <a:ext cx="92425" cy="173494"/>
            <a:chOff x="4909226" y="6284359"/>
            <a:chExt cx="155552" cy="234273"/>
          </a:xfrm>
        </p:grpSpPr>
        <p:sp>
          <p:nvSpPr>
            <p:cNvPr id="617" name="Rectangle 616"/>
            <p:cNvSpPr/>
            <p:nvPr/>
          </p:nvSpPr>
          <p:spPr>
            <a:xfrm>
              <a:off x="4909226"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8" name="Can 617"/>
            <p:cNvSpPr/>
            <p:nvPr/>
          </p:nvSpPr>
          <p:spPr>
            <a:xfrm rot="10800000">
              <a:off x="4951612" y="6310287"/>
              <a:ext cx="59877"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02" name="Group 601"/>
          <p:cNvGrpSpPr/>
          <p:nvPr/>
        </p:nvGrpSpPr>
        <p:grpSpPr>
          <a:xfrm rot="16200000" flipH="1" flipV="1">
            <a:off x="7873319" y="3013789"/>
            <a:ext cx="92425" cy="173494"/>
            <a:chOff x="5071249" y="6284359"/>
            <a:chExt cx="155552" cy="234272"/>
          </a:xfrm>
        </p:grpSpPr>
        <p:sp>
          <p:nvSpPr>
            <p:cNvPr id="615" name="Rectangle 614"/>
            <p:cNvSpPr/>
            <p:nvPr/>
          </p:nvSpPr>
          <p:spPr>
            <a:xfrm>
              <a:off x="5071249"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6" name="Can 615"/>
            <p:cNvSpPr/>
            <p:nvPr/>
          </p:nvSpPr>
          <p:spPr>
            <a:xfrm rot="10800000">
              <a:off x="5114225" y="6310286"/>
              <a:ext cx="58819"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03" name="Group 602"/>
          <p:cNvGrpSpPr/>
          <p:nvPr/>
        </p:nvGrpSpPr>
        <p:grpSpPr>
          <a:xfrm rot="16200000" flipH="1" flipV="1">
            <a:off x="7873319" y="3110059"/>
            <a:ext cx="92425" cy="173494"/>
            <a:chOff x="5233272" y="6284359"/>
            <a:chExt cx="155552" cy="234272"/>
          </a:xfrm>
        </p:grpSpPr>
        <p:sp>
          <p:nvSpPr>
            <p:cNvPr id="613" name="Rectangle 612"/>
            <p:cNvSpPr/>
            <p:nvPr/>
          </p:nvSpPr>
          <p:spPr>
            <a:xfrm>
              <a:off x="5233272"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4" name="Can 613"/>
            <p:cNvSpPr/>
            <p:nvPr/>
          </p:nvSpPr>
          <p:spPr>
            <a:xfrm rot="10800000">
              <a:off x="5276838" y="6310286"/>
              <a:ext cx="58674"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04" name="Group 603"/>
          <p:cNvGrpSpPr/>
          <p:nvPr/>
        </p:nvGrpSpPr>
        <p:grpSpPr>
          <a:xfrm rot="16200000" flipH="1" flipV="1">
            <a:off x="7873319" y="3206327"/>
            <a:ext cx="92425" cy="173495"/>
            <a:chOff x="5395295" y="6284359"/>
            <a:chExt cx="155552" cy="234274"/>
          </a:xfrm>
        </p:grpSpPr>
        <p:sp>
          <p:nvSpPr>
            <p:cNvPr id="611" name="Rectangle 610"/>
            <p:cNvSpPr/>
            <p:nvPr/>
          </p:nvSpPr>
          <p:spPr>
            <a:xfrm>
              <a:off x="5395295"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2" name="Can 611"/>
            <p:cNvSpPr/>
            <p:nvPr/>
          </p:nvSpPr>
          <p:spPr>
            <a:xfrm rot="10800000">
              <a:off x="5439186"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05" name="Group 604"/>
          <p:cNvGrpSpPr/>
          <p:nvPr/>
        </p:nvGrpSpPr>
        <p:grpSpPr>
          <a:xfrm rot="16200000" flipH="1" flipV="1">
            <a:off x="7873319" y="3302597"/>
            <a:ext cx="92425" cy="173494"/>
            <a:chOff x="5557318" y="6284359"/>
            <a:chExt cx="155552" cy="234273"/>
          </a:xfrm>
        </p:grpSpPr>
        <p:sp>
          <p:nvSpPr>
            <p:cNvPr id="609" name="Rectangle 608"/>
            <p:cNvSpPr/>
            <p:nvPr/>
          </p:nvSpPr>
          <p:spPr>
            <a:xfrm>
              <a:off x="5557318"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0" name="Can 609"/>
            <p:cNvSpPr/>
            <p:nvPr/>
          </p:nvSpPr>
          <p:spPr>
            <a:xfrm rot="10800000">
              <a:off x="5602216" y="6310287"/>
              <a:ext cx="57348"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06" name="Group 605"/>
          <p:cNvGrpSpPr/>
          <p:nvPr/>
        </p:nvGrpSpPr>
        <p:grpSpPr>
          <a:xfrm rot="16200000" flipH="1" flipV="1">
            <a:off x="7873319" y="3398867"/>
            <a:ext cx="92425" cy="173495"/>
            <a:chOff x="5719341" y="6284359"/>
            <a:chExt cx="155552" cy="234274"/>
          </a:xfrm>
        </p:grpSpPr>
        <p:sp>
          <p:nvSpPr>
            <p:cNvPr id="607" name="Rectangle 606"/>
            <p:cNvSpPr/>
            <p:nvPr/>
          </p:nvSpPr>
          <p:spPr>
            <a:xfrm>
              <a:off x="5719341" y="6284359"/>
              <a:ext cx="155552" cy="54796"/>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8" name="Can 607"/>
            <p:cNvSpPr/>
            <p:nvPr/>
          </p:nvSpPr>
          <p:spPr>
            <a:xfrm rot="10800000">
              <a:off x="5763446" y="6310288"/>
              <a:ext cx="57873" cy="208345"/>
            </a:xfrm>
            <a:prstGeom prst="can">
              <a:avLst>
                <a:gd name="adj" fmla="val 30529"/>
              </a:avLst>
            </a:prstGeom>
            <a:gradFill>
              <a:gsLst>
                <a:gs pos="0">
                  <a:schemeClr val="tx2">
                    <a:lumMod val="75000"/>
                  </a:schemeClr>
                </a:gs>
                <a:gs pos="57300">
                  <a:schemeClr val="tx2">
                    <a:lumMod val="75000"/>
                  </a:schemeClr>
                </a:gs>
                <a:gs pos="100000">
                  <a:schemeClr val="bg1"/>
                </a:gs>
              </a:gsLst>
              <a:lin ang="108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97947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1.04167E-6 -4.44444E-6 L -0.00404 -0.44074 " pathEditMode="relative" rAng="0" ptsTypes="AA">
                                      <p:cBhvr>
                                        <p:cTn id="6" dur="17500" fill="hold"/>
                                        <p:tgtEl>
                                          <p:spTgt spid="326"/>
                                        </p:tgtEl>
                                        <p:attrNameLst>
                                          <p:attrName>ppt_x</p:attrName>
                                          <p:attrName>ppt_y</p:attrName>
                                        </p:attrNameLst>
                                      </p:cBhvr>
                                      <p:rCtr x="-208" y="-22037"/>
                                    </p:animMotion>
                                  </p:childTnLst>
                                </p:cTn>
                              </p:par>
                              <p:par>
                                <p:cTn id="7" presetID="42" presetClass="path" presetSubtype="0" accel="50000" decel="50000" fill="hold" grpId="0" nodeType="withEffect">
                                  <p:stCondLst>
                                    <p:cond delay="0"/>
                                  </p:stCondLst>
                                  <p:childTnLst>
                                    <p:animMotion origin="layout" path="M 1.11022E-16 -2.96296E-6 L -0.00104 0.45463 " pathEditMode="relative" rAng="0" ptsTypes="AA">
                                      <p:cBhvr>
                                        <p:cTn id="8" dur="17500" fill="hold"/>
                                        <p:tgtEl>
                                          <p:spTgt spid="327"/>
                                        </p:tgtEl>
                                        <p:attrNameLst>
                                          <p:attrName>ppt_x</p:attrName>
                                          <p:attrName>ppt_y</p:attrName>
                                        </p:attrNameLst>
                                      </p:cBhvr>
                                      <p:rCtr x="-52" y="22731"/>
                                    </p:animMotion>
                                  </p:childTnLst>
                                </p:cTn>
                              </p:par>
                              <p:par>
                                <p:cTn id="9" presetID="1" presetClass="entr" presetSubtype="0" fill="hold" nodeType="withEffect">
                                  <p:stCondLst>
                                    <p:cond delay="0"/>
                                  </p:stCondLst>
                                  <p:childTnLst>
                                    <p:set>
                                      <p:cBhvr>
                                        <p:cTn id="10" dur="1" fill="hold">
                                          <p:stCondLst>
                                            <p:cond delay="0"/>
                                          </p:stCondLst>
                                        </p:cTn>
                                        <p:tgtEl>
                                          <p:spTgt spid="54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8"/>
                                        </p:tgtEl>
                                        <p:attrNameLst>
                                          <p:attrName>style.visibility</p:attrName>
                                        </p:attrNameLst>
                                      </p:cBhvr>
                                      <p:to>
                                        <p:strVal val="visible"/>
                                      </p:to>
                                    </p:set>
                                  </p:childTnLst>
                                </p:cTn>
                              </p:par>
                              <p:par>
                                <p:cTn id="13" presetID="1" presetClass="entr" presetSubtype="0" fill="hold" nodeType="withEffect">
                                  <p:stCondLst>
                                    <p:cond delay="500"/>
                                  </p:stCondLst>
                                  <p:childTnLst>
                                    <p:set>
                                      <p:cBhvr>
                                        <p:cTn id="14" dur="1" fill="hold">
                                          <p:stCondLst>
                                            <p:cond delay="0"/>
                                          </p:stCondLst>
                                        </p:cTn>
                                        <p:tgtEl>
                                          <p:spTgt spid="543"/>
                                        </p:tgtEl>
                                        <p:attrNameLst>
                                          <p:attrName>style.visibility</p:attrName>
                                        </p:attrNameLst>
                                      </p:cBhvr>
                                      <p:to>
                                        <p:strVal val="visible"/>
                                      </p:to>
                                    </p:set>
                                  </p:childTnLst>
                                </p:cTn>
                              </p:par>
                              <p:par>
                                <p:cTn id="15" presetID="1" presetClass="entr" presetSubtype="0" fill="hold" nodeType="withEffect">
                                  <p:stCondLst>
                                    <p:cond delay="500"/>
                                  </p:stCondLst>
                                  <p:childTnLst>
                                    <p:set>
                                      <p:cBhvr>
                                        <p:cTn id="16" dur="1" fill="hold">
                                          <p:stCondLst>
                                            <p:cond delay="0"/>
                                          </p:stCondLst>
                                        </p:cTn>
                                        <p:tgtEl>
                                          <p:spTgt spid="507"/>
                                        </p:tgtEl>
                                        <p:attrNameLst>
                                          <p:attrName>style.visibility</p:attrName>
                                        </p:attrNameLst>
                                      </p:cBhvr>
                                      <p:to>
                                        <p:strVal val="visible"/>
                                      </p:to>
                                    </p:set>
                                  </p:childTnLst>
                                </p:cTn>
                              </p:par>
                              <p:par>
                                <p:cTn id="17" presetID="1" presetClass="entr" presetSubtype="0" fill="hold" nodeType="withEffect">
                                  <p:stCondLst>
                                    <p:cond delay="1000"/>
                                  </p:stCondLst>
                                  <p:childTnLst>
                                    <p:set>
                                      <p:cBhvr>
                                        <p:cTn id="18" dur="1" fill="hold">
                                          <p:stCondLst>
                                            <p:cond delay="499"/>
                                          </p:stCondLst>
                                        </p:cTn>
                                        <p:tgtEl>
                                          <p:spTgt spid="506"/>
                                        </p:tgtEl>
                                        <p:attrNameLst>
                                          <p:attrName>style.visibility</p:attrName>
                                        </p:attrNameLst>
                                      </p:cBhvr>
                                      <p:to>
                                        <p:strVal val="visible"/>
                                      </p:to>
                                    </p:set>
                                  </p:childTnLst>
                                </p:cTn>
                              </p:par>
                              <p:par>
                                <p:cTn id="19" presetID="1" presetClass="entr" presetSubtype="0" fill="hold" nodeType="withEffect">
                                  <p:stCondLst>
                                    <p:cond delay="1000"/>
                                  </p:stCondLst>
                                  <p:childTnLst>
                                    <p:set>
                                      <p:cBhvr>
                                        <p:cTn id="20" dur="1" fill="hold">
                                          <p:stCondLst>
                                            <p:cond delay="0"/>
                                          </p:stCondLst>
                                        </p:cTn>
                                        <p:tgtEl>
                                          <p:spTgt spid="544"/>
                                        </p:tgtEl>
                                        <p:attrNameLst>
                                          <p:attrName>style.visibility</p:attrName>
                                        </p:attrNameLst>
                                      </p:cBhvr>
                                      <p:to>
                                        <p:strVal val="visible"/>
                                      </p:to>
                                    </p:set>
                                  </p:childTnLst>
                                </p:cTn>
                              </p:par>
                              <p:par>
                                <p:cTn id="21" presetID="1" presetClass="entr" presetSubtype="0" fill="hold" nodeType="withEffect">
                                  <p:stCondLst>
                                    <p:cond delay="1500"/>
                                  </p:stCondLst>
                                  <p:childTnLst>
                                    <p:set>
                                      <p:cBhvr>
                                        <p:cTn id="22" dur="1" fill="hold">
                                          <p:stCondLst>
                                            <p:cond delay="0"/>
                                          </p:stCondLst>
                                        </p:cTn>
                                        <p:tgtEl>
                                          <p:spTgt spid="505"/>
                                        </p:tgtEl>
                                        <p:attrNameLst>
                                          <p:attrName>style.visibility</p:attrName>
                                        </p:attrNameLst>
                                      </p:cBhvr>
                                      <p:to>
                                        <p:strVal val="visible"/>
                                      </p:to>
                                    </p:set>
                                  </p:childTnLst>
                                </p:cTn>
                              </p:par>
                              <p:par>
                                <p:cTn id="23" presetID="1" presetClass="entr" presetSubtype="0" fill="hold" nodeType="withEffect">
                                  <p:stCondLst>
                                    <p:cond delay="1500"/>
                                  </p:stCondLst>
                                  <p:childTnLst>
                                    <p:set>
                                      <p:cBhvr>
                                        <p:cTn id="24" dur="1" fill="hold">
                                          <p:stCondLst>
                                            <p:cond delay="0"/>
                                          </p:stCondLst>
                                        </p:cTn>
                                        <p:tgtEl>
                                          <p:spTgt spid="545"/>
                                        </p:tgtEl>
                                        <p:attrNameLst>
                                          <p:attrName>style.visibility</p:attrName>
                                        </p:attrNameLst>
                                      </p:cBhvr>
                                      <p:to>
                                        <p:strVal val="visible"/>
                                      </p:to>
                                    </p:set>
                                  </p:childTnLst>
                                </p:cTn>
                              </p:par>
                              <p:par>
                                <p:cTn id="25" presetID="1" presetClass="entr" presetSubtype="0" fill="hold" nodeType="withEffect">
                                  <p:stCondLst>
                                    <p:cond delay="2000"/>
                                  </p:stCondLst>
                                  <p:childTnLst>
                                    <p:set>
                                      <p:cBhvr>
                                        <p:cTn id="26" dur="1" fill="hold">
                                          <p:stCondLst>
                                            <p:cond delay="0"/>
                                          </p:stCondLst>
                                        </p:cTn>
                                        <p:tgtEl>
                                          <p:spTgt spid="504"/>
                                        </p:tgtEl>
                                        <p:attrNameLst>
                                          <p:attrName>style.visibility</p:attrName>
                                        </p:attrNameLst>
                                      </p:cBhvr>
                                      <p:to>
                                        <p:strVal val="visible"/>
                                      </p:to>
                                    </p:set>
                                  </p:childTnLst>
                                </p:cTn>
                              </p:par>
                              <p:par>
                                <p:cTn id="27" presetID="1" presetClass="entr" presetSubtype="0" fill="hold" nodeType="withEffect">
                                  <p:stCondLst>
                                    <p:cond delay="2000"/>
                                  </p:stCondLst>
                                  <p:childTnLst>
                                    <p:set>
                                      <p:cBhvr>
                                        <p:cTn id="28" dur="1" fill="hold">
                                          <p:stCondLst>
                                            <p:cond delay="0"/>
                                          </p:stCondLst>
                                        </p:cTn>
                                        <p:tgtEl>
                                          <p:spTgt spid="546"/>
                                        </p:tgtEl>
                                        <p:attrNameLst>
                                          <p:attrName>style.visibility</p:attrName>
                                        </p:attrNameLst>
                                      </p:cBhvr>
                                      <p:to>
                                        <p:strVal val="visible"/>
                                      </p:to>
                                    </p:set>
                                  </p:childTnLst>
                                </p:cTn>
                              </p:par>
                              <p:par>
                                <p:cTn id="29" presetID="1" presetClass="entr" presetSubtype="0" fill="hold" nodeType="withEffect">
                                  <p:stCondLst>
                                    <p:cond delay="2500"/>
                                  </p:stCondLst>
                                  <p:childTnLst>
                                    <p:set>
                                      <p:cBhvr>
                                        <p:cTn id="30" dur="1" fill="hold">
                                          <p:stCondLst>
                                            <p:cond delay="0"/>
                                          </p:stCondLst>
                                        </p:cTn>
                                        <p:tgtEl>
                                          <p:spTgt spid="547"/>
                                        </p:tgtEl>
                                        <p:attrNameLst>
                                          <p:attrName>style.visibility</p:attrName>
                                        </p:attrNameLst>
                                      </p:cBhvr>
                                      <p:to>
                                        <p:strVal val="visible"/>
                                      </p:to>
                                    </p:set>
                                  </p:childTnLst>
                                </p:cTn>
                              </p:par>
                              <p:par>
                                <p:cTn id="31" presetID="1" presetClass="entr" presetSubtype="0" fill="hold" nodeType="withEffect">
                                  <p:stCondLst>
                                    <p:cond delay="2500"/>
                                  </p:stCondLst>
                                  <p:childTnLst>
                                    <p:set>
                                      <p:cBhvr>
                                        <p:cTn id="32" dur="1" fill="hold">
                                          <p:stCondLst>
                                            <p:cond delay="0"/>
                                          </p:stCondLst>
                                        </p:cTn>
                                        <p:tgtEl>
                                          <p:spTgt spid="503"/>
                                        </p:tgtEl>
                                        <p:attrNameLst>
                                          <p:attrName>style.visibility</p:attrName>
                                        </p:attrNameLst>
                                      </p:cBhvr>
                                      <p:to>
                                        <p:strVal val="visible"/>
                                      </p:to>
                                    </p:set>
                                  </p:childTnLst>
                                </p:cTn>
                              </p:par>
                              <p:par>
                                <p:cTn id="33" presetID="1" presetClass="entr" presetSubtype="0" fill="hold" nodeType="withEffect">
                                  <p:stCondLst>
                                    <p:cond delay="3000"/>
                                  </p:stCondLst>
                                  <p:childTnLst>
                                    <p:set>
                                      <p:cBhvr>
                                        <p:cTn id="34" dur="1" fill="hold">
                                          <p:stCondLst>
                                            <p:cond delay="0"/>
                                          </p:stCondLst>
                                        </p:cTn>
                                        <p:tgtEl>
                                          <p:spTgt spid="548"/>
                                        </p:tgtEl>
                                        <p:attrNameLst>
                                          <p:attrName>style.visibility</p:attrName>
                                        </p:attrNameLst>
                                      </p:cBhvr>
                                      <p:to>
                                        <p:strVal val="visible"/>
                                      </p:to>
                                    </p:set>
                                  </p:childTnLst>
                                </p:cTn>
                              </p:par>
                              <p:par>
                                <p:cTn id="35" presetID="1" presetClass="entr" presetSubtype="0" fill="hold" nodeType="withEffect">
                                  <p:stCondLst>
                                    <p:cond delay="3000"/>
                                  </p:stCondLst>
                                  <p:childTnLst>
                                    <p:set>
                                      <p:cBhvr>
                                        <p:cTn id="36" dur="1" fill="hold">
                                          <p:stCondLst>
                                            <p:cond delay="0"/>
                                          </p:stCondLst>
                                        </p:cTn>
                                        <p:tgtEl>
                                          <p:spTgt spid="502"/>
                                        </p:tgtEl>
                                        <p:attrNameLst>
                                          <p:attrName>style.visibility</p:attrName>
                                        </p:attrNameLst>
                                      </p:cBhvr>
                                      <p:to>
                                        <p:strVal val="visible"/>
                                      </p:to>
                                    </p:set>
                                  </p:childTnLst>
                                </p:cTn>
                              </p:par>
                              <p:par>
                                <p:cTn id="37" presetID="1" presetClass="entr" presetSubtype="0" fill="hold" nodeType="withEffect">
                                  <p:stCondLst>
                                    <p:cond delay="3500"/>
                                  </p:stCondLst>
                                  <p:childTnLst>
                                    <p:set>
                                      <p:cBhvr>
                                        <p:cTn id="38" dur="1" fill="hold">
                                          <p:stCondLst>
                                            <p:cond delay="0"/>
                                          </p:stCondLst>
                                        </p:cTn>
                                        <p:tgtEl>
                                          <p:spTgt spid="549"/>
                                        </p:tgtEl>
                                        <p:attrNameLst>
                                          <p:attrName>style.visibility</p:attrName>
                                        </p:attrNameLst>
                                      </p:cBhvr>
                                      <p:to>
                                        <p:strVal val="visible"/>
                                      </p:to>
                                    </p:set>
                                  </p:childTnLst>
                                </p:cTn>
                              </p:par>
                              <p:par>
                                <p:cTn id="39" presetID="1" presetClass="entr" presetSubtype="0" fill="hold" nodeType="withEffect">
                                  <p:stCondLst>
                                    <p:cond delay="3500"/>
                                  </p:stCondLst>
                                  <p:childTnLst>
                                    <p:set>
                                      <p:cBhvr>
                                        <p:cTn id="40" dur="1" fill="hold">
                                          <p:stCondLst>
                                            <p:cond delay="0"/>
                                          </p:stCondLst>
                                        </p:cTn>
                                        <p:tgtEl>
                                          <p:spTgt spid="501"/>
                                        </p:tgtEl>
                                        <p:attrNameLst>
                                          <p:attrName>style.visibility</p:attrName>
                                        </p:attrNameLst>
                                      </p:cBhvr>
                                      <p:to>
                                        <p:strVal val="visible"/>
                                      </p:to>
                                    </p:set>
                                  </p:childTnLst>
                                </p:cTn>
                              </p:par>
                              <p:par>
                                <p:cTn id="41" presetID="1" presetClass="entr" presetSubtype="0" fill="hold" nodeType="withEffect">
                                  <p:stCondLst>
                                    <p:cond delay="4000"/>
                                  </p:stCondLst>
                                  <p:childTnLst>
                                    <p:set>
                                      <p:cBhvr>
                                        <p:cTn id="42" dur="1" fill="hold">
                                          <p:stCondLst>
                                            <p:cond delay="0"/>
                                          </p:stCondLst>
                                        </p:cTn>
                                        <p:tgtEl>
                                          <p:spTgt spid="550"/>
                                        </p:tgtEl>
                                        <p:attrNameLst>
                                          <p:attrName>style.visibility</p:attrName>
                                        </p:attrNameLst>
                                      </p:cBhvr>
                                      <p:to>
                                        <p:strVal val="visible"/>
                                      </p:to>
                                    </p:set>
                                  </p:childTnLst>
                                </p:cTn>
                              </p:par>
                              <p:par>
                                <p:cTn id="43" presetID="1" presetClass="entr" presetSubtype="0" fill="hold" nodeType="withEffect">
                                  <p:stCondLst>
                                    <p:cond delay="4000"/>
                                  </p:stCondLst>
                                  <p:childTnLst>
                                    <p:set>
                                      <p:cBhvr>
                                        <p:cTn id="44" dur="1" fill="hold">
                                          <p:stCondLst>
                                            <p:cond delay="0"/>
                                          </p:stCondLst>
                                        </p:cTn>
                                        <p:tgtEl>
                                          <p:spTgt spid="500"/>
                                        </p:tgtEl>
                                        <p:attrNameLst>
                                          <p:attrName>style.visibility</p:attrName>
                                        </p:attrNameLst>
                                      </p:cBhvr>
                                      <p:to>
                                        <p:strVal val="visible"/>
                                      </p:to>
                                    </p:set>
                                  </p:childTnLst>
                                </p:cTn>
                              </p:par>
                              <p:par>
                                <p:cTn id="45" presetID="1" presetClass="entr" presetSubtype="0" fill="hold" nodeType="withEffect">
                                  <p:stCondLst>
                                    <p:cond delay="4500"/>
                                  </p:stCondLst>
                                  <p:childTnLst>
                                    <p:set>
                                      <p:cBhvr>
                                        <p:cTn id="46" dur="1" fill="hold">
                                          <p:stCondLst>
                                            <p:cond delay="0"/>
                                          </p:stCondLst>
                                        </p:cTn>
                                        <p:tgtEl>
                                          <p:spTgt spid="551"/>
                                        </p:tgtEl>
                                        <p:attrNameLst>
                                          <p:attrName>style.visibility</p:attrName>
                                        </p:attrNameLst>
                                      </p:cBhvr>
                                      <p:to>
                                        <p:strVal val="visible"/>
                                      </p:to>
                                    </p:set>
                                  </p:childTnLst>
                                </p:cTn>
                              </p:par>
                              <p:par>
                                <p:cTn id="47" presetID="1" presetClass="entr" presetSubtype="0" fill="hold" nodeType="withEffect">
                                  <p:stCondLst>
                                    <p:cond delay="4500"/>
                                  </p:stCondLst>
                                  <p:childTnLst>
                                    <p:set>
                                      <p:cBhvr>
                                        <p:cTn id="48" dur="1" fill="hold">
                                          <p:stCondLst>
                                            <p:cond delay="0"/>
                                          </p:stCondLst>
                                        </p:cTn>
                                        <p:tgtEl>
                                          <p:spTgt spid="499"/>
                                        </p:tgtEl>
                                        <p:attrNameLst>
                                          <p:attrName>style.visibility</p:attrName>
                                        </p:attrNameLst>
                                      </p:cBhvr>
                                      <p:to>
                                        <p:strVal val="visible"/>
                                      </p:to>
                                    </p:set>
                                  </p:childTnLst>
                                </p:cTn>
                              </p:par>
                              <p:par>
                                <p:cTn id="49" presetID="1" presetClass="entr" presetSubtype="0" fill="hold" nodeType="withEffect">
                                  <p:stCondLst>
                                    <p:cond delay="5000"/>
                                  </p:stCondLst>
                                  <p:childTnLst>
                                    <p:set>
                                      <p:cBhvr>
                                        <p:cTn id="50" dur="1" fill="hold">
                                          <p:stCondLst>
                                            <p:cond delay="0"/>
                                          </p:stCondLst>
                                        </p:cTn>
                                        <p:tgtEl>
                                          <p:spTgt spid="552"/>
                                        </p:tgtEl>
                                        <p:attrNameLst>
                                          <p:attrName>style.visibility</p:attrName>
                                        </p:attrNameLst>
                                      </p:cBhvr>
                                      <p:to>
                                        <p:strVal val="visible"/>
                                      </p:to>
                                    </p:set>
                                  </p:childTnLst>
                                </p:cTn>
                              </p:par>
                              <p:par>
                                <p:cTn id="51" presetID="1" presetClass="entr" presetSubtype="0" fill="hold" nodeType="withEffect">
                                  <p:stCondLst>
                                    <p:cond delay="5000"/>
                                  </p:stCondLst>
                                  <p:childTnLst>
                                    <p:set>
                                      <p:cBhvr>
                                        <p:cTn id="52" dur="1" fill="hold">
                                          <p:stCondLst>
                                            <p:cond delay="0"/>
                                          </p:stCondLst>
                                        </p:cTn>
                                        <p:tgtEl>
                                          <p:spTgt spid="498"/>
                                        </p:tgtEl>
                                        <p:attrNameLst>
                                          <p:attrName>style.visibility</p:attrName>
                                        </p:attrNameLst>
                                      </p:cBhvr>
                                      <p:to>
                                        <p:strVal val="visible"/>
                                      </p:to>
                                    </p:set>
                                  </p:childTnLst>
                                </p:cTn>
                              </p:par>
                              <p:par>
                                <p:cTn id="53" presetID="1" presetClass="entr" presetSubtype="0" fill="hold" nodeType="withEffect">
                                  <p:stCondLst>
                                    <p:cond delay="5500"/>
                                  </p:stCondLst>
                                  <p:childTnLst>
                                    <p:set>
                                      <p:cBhvr>
                                        <p:cTn id="54" dur="1" fill="hold">
                                          <p:stCondLst>
                                            <p:cond delay="0"/>
                                          </p:stCondLst>
                                        </p:cTn>
                                        <p:tgtEl>
                                          <p:spTgt spid="553"/>
                                        </p:tgtEl>
                                        <p:attrNameLst>
                                          <p:attrName>style.visibility</p:attrName>
                                        </p:attrNameLst>
                                      </p:cBhvr>
                                      <p:to>
                                        <p:strVal val="visible"/>
                                      </p:to>
                                    </p:set>
                                  </p:childTnLst>
                                </p:cTn>
                              </p:par>
                              <p:par>
                                <p:cTn id="55" presetID="1" presetClass="entr" presetSubtype="0" fill="hold" nodeType="withEffect">
                                  <p:stCondLst>
                                    <p:cond delay="5500"/>
                                  </p:stCondLst>
                                  <p:childTnLst>
                                    <p:set>
                                      <p:cBhvr>
                                        <p:cTn id="56" dur="1" fill="hold">
                                          <p:stCondLst>
                                            <p:cond delay="0"/>
                                          </p:stCondLst>
                                        </p:cTn>
                                        <p:tgtEl>
                                          <p:spTgt spid="497"/>
                                        </p:tgtEl>
                                        <p:attrNameLst>
                                          <p:attrName>style.visibility</p:attrName>
                                        </p:attrNameLst>
                                      </p:cBhvr>
                                      <p:to>
                                        <p:strVal val="visible"/>
                                      </p:to>
                                    </p:set>
                                  </p:childTnLst>
                                </p:cTn>
                              </p:par>
                              <p:par>
                                <p:cTn id="57" presetID="1" presetClass="entr" presetSubtype="0" fill="hold" nodeType="withEffect">
                                  <p:stCondLst>
                                    <p:cond delay="6000"/>
                                  </p:stCondLst>
                                  <p:childTnLst>
                                    <p:set>
                                      <p:cBhvr>
                                        <p:cTn id="58" dur="1" fill="hold">
                                          <p:stCondLst>
                                            <p:cond delay="0"/>
                                          </p:stCondLst>
                                        </p:cTn>
                                        <p:tgtEl>
                                          <p:spTgt spid="554"/>
                                        </p:tgtEl>
                                        <p:attrNameLst>
                                          <p:attrName>style.visibility</p:attrName>
                                        </p:attrNameLst>
                                      </p:cBhvr>
                                      <p:to>
                                        <p:strVal val="visible"/>
                                      </p:to>
                                    </p:set>
                                  </p:childTnLst>
                                </p:cTn>
                              </p:par>
                              <p:par>
                                <p:cTn id="59" presetID="1" presetClass="entr" presetSubtype="0" fill="hold" nodeType="withEffect">
                                  <p:stCondLst>
                                    <p:cond delay="6000"/>
                                  </p:stCondLst>
                                  <p:childTnLst>
                                    <p:set>
                                      <p:cBhvr>
                                        <p:cTn id="60" dur="1" fill="hold">
                                          <p:stCondLst>
                                            <p:cond delay="0"/>
                                          </p:stCondLst>
                                        </p:cTn>
                                        <p:tgtEl>
                                          <p:spTgt spid="496"/>
                                        </p:tgtEl>
                                        <p:attrNameLst>
                                          <p:attrName>style.visibility</p:attrName>
                                        </p:attrNameLst>
                                      </p:cBhvr>
                                      <p:to>
                                        <p:strVal val="visible"/>
                                      </p:to>
                                    </p:set>
                                  </p:childTnLst>
                                </p:cTn>
                              </p:par>
                              <p:par>
                                <p:cTn id="61" presetID="1" presetClass="entr" presetSubtype="0" fill="hold" nodeType="withEffect">
                                  <p:stCondLst>
                                    <p:cond delay="6500"/>
                                  </p:stCondLst>
                                  <p:childTnLst>
                                    <p:set>
                                      <p:cBhvr>
                                        <p:cTn id="62" dur="1" fill="hold">
                                          <p:stCondLst>
                                            <p:cond delay="0"/>
                                          </p:stCondLst>
                                        </p:cTn>
                                        <p:tgtEl>
                                          <p:spTgt spid="555"/>
                                        </p:tgtEl>
                                        <p:attrNameLst>
                                          <p:attrName>style.visibility</p:attrName>
                                        </p:attrNameLst>
                                      </p:cBhvr>
                                      <p:to>
                                        <p:strVal val="visible"/>
                                      </p:to>
                                    </p:set>
                                  </p:childTnLst>
                                </p:cTn>
                              </p:par>
                              <p:par>
                                <p:cTn id="63" presetID="1" presetClass="entr" presetSubtype="0" fill="hold" nodeType="withEffect">
                                  <p:stCondLst>
                                    <p:cond delay="6500"/>
                                  </p:stCondLst>
                                  <p:childTnLst>
                                    <p:set>
                                      <p:cBhvr>
                                        <p:cTn id="64" dur="1" fill="hold">
                                          <p:stCondLst>
                                            <p:cond delay="0"/>
                                          </p:stCondLst>
                                        </p:cTn>
                                        <p:tgtEl>
                                          <p:spTgt spid="495"/>
                                        </p:tgtEl>
                                        <p:attrNameLst>
                                          <p:attrName>style.visibility</p:attrName>
                                        </p:attrNameLst>
                                      </p:cBhvr>
                                      <p:to>
                                        <p:strVal val="visible"/>
                                      </p:to>
                                    </p:set>
                                  </p:childTnLst>
                                </p:cTn>
                              </p:par>
                              <p:par>
                                <p:cTn id="65" presetID="1" presetClass="entr" presetSubtype="0" fill="hold" nodeType="withEffect">
                                  <p:stCondLst>
                                    <p:cond delay="7000"/>
                                  </p:stCondLst>
                                  <p:childTnLst>
                                    <p:set>
                                      <p:cBhvr>
                                        <p:cTn id="66" dur="1" fill="hold">
                                          <p:stCondLst>
                                            <p:cond delay="0"/>
                                          </p:stCondLst>
                                        </p:cTn>
                                        <p:tgtEl>
                                          <p:spTgt spid="556"/>
                                        </p:tgtEl>
                                        <p:attrNameLst>
                                          <p:attrName>style.visibility</p:attrName>
                                        </p:attrNameLst>
                                      </p:cBhvr>
                                      <p:to>
                                        <p:strVal val="visible"/>
                                      </p:to>
                                    </p:set>
                                  </p:childTnLst>
                                </p:cTn>
                              </p:par>
                              <p:par>
                                <p:cTn id="67" presetID="1" presetClass="entr" presetSubtype="0" fill="hold" nodeType="withEffect">
                                  <p:stCondLst>
                                    <p:cond delay="7000"/>
                                  </p:stCondLst>
                                  <p:childTnLst>
                                    <p:set>
                                      <p:cBhvr>
                                        <p:cTn id="68" dur="1" fill="hold">
                                          <p:stCondLst>
                                            <p:cond delay="0"/>
                                          </p:stCondLst>
                                        </p:cTn>
                                        <p:tgtEl>
                                          <p:spTgt spid="494"/>
                                        </p:tgtEl>
                                        <p:attrNameLst>
                                          <p:attrName>style.visibility</p:attrName>
                                        </p:attrNameLst>
                                      </p:cBhvr>
                                      <p:to>
                                        <p:strVal val="visible"/>
                                      </p:to>
                                    </p:set>
                                  </p:childTnLst>
                                </p:cTn>
                              </p:par>
                              <p:par>
                                <p:cTn id="69" presetID="1" presetClass="entr" presetSubtype="0" fill="hold" nodeType="withEffect">
                                  <p:stCondLst>
                                    <p:cond delay="7500"/>
                                  </p:stCondLst>
                                  <p:childTnLst>
                                    <p:set>
                                      <p:cBhvr>
                                        <p:cTn id="70" dur="1" fill="hold">
                                          <p:stCondLst>
                                            <p:cond delay="0"/>
                                          </p:stCondLst>
                                        </p:cTn>
                                        <p:tgtEl>
                                          <p:spTgt spid="557"/>
                                        </p:tgtEl>
                                        <p:attrNameLst>
                                          <p:attrName>style.visibility</p:attrName>
                                        </p:attrNameLst>
                                      </p:cBhvr>
                                      <p:to>
                                        <p:strVal val="visible"/>
                                      </p:to>
                                    </p:set>
                                  </p:childTnLst>
                                </p:cTn>
                              </p:par>
                              <p:par>
                                <p:cTn id="71" presetID="1" presetClass="entr" presetSubtype="0" fill="hold" nodeType="withEffect">
                                  <p:stCondLst>
                                    <p:cond delay="7500"/>
                                  </p:stCondLst>
                                  <p:childTnLst>
                                    <p:set>
                                      <p:cBhvr>
                                        <p:cTn id="72" dur="1" fill="hold">
                                          <p:stCondLst>
                                            <p:cond delay="0"/>
                                          </p:stCondLst>
                                        </p:cTn>
                                        <p:tgtEl>
                                          <p:spTgt spid="493"/>
                                        </p:tgtEl>
                                        <p:attrNameLst>
                                          <p:attrName>style.visibility</p:attrName>
                                        </p:attrNameLst>
                                      </p:cBhvr>
                                      <p:to>
                                        <p:strVal val="visible"/>
                                      </p:to>
                                    </p:set>
                                  </p:childTnLst>
                                </p:cTn>
                              </p:par>
                              <p:par>
                                <p:cTn id="73" presetID="1" presetClass="entr" presetSubtype="0" fill="hold" nodeType="withEffect">
                                  <p:stCondLst>
                                    <p:cond delay="8000"/>
                                  </p:stCondLst>
                                  <p:childTnLst>
                                    <p:set>
                                      <p:cBhvr>
                                        <p:cTn id="74" dur="1" fill="hold">
                                          <p:stCondLst>
                                            <p:cond delay="0"/>
                                          </p:stCondLst>
                                        </p:cTn>
                                        <p:tgtEl>
                                          <p:spTgt spid="606"/>
                                        </p:tgtEl>
                                        <p:attrNameLst>
                                          <p:attrName>style.visibility</p:attrName>
                                        </p:attrNameLst>
                                      </p:cBhvr>
                                      <p:to>
                                        <p:strVal val="visible"/>
                                      </p:to>
                                    </p:set>
                                  </p:childTnLst>
                                </p:cTn>
                              </p:par>
                              <p:par>
                                <p:cTn id="75" presetID="1" presetClass="entr" presetSubtype="0" fill="hold" nodeType="withEffect">
                                  <p:stCondLst>
                                    <p:cond delay="8000"/>
                                  </p:stCondLst>
                                  <p:childTnLst>
                                    <p:set>
                                      <p:cBhvr>
                                        <p:cTn id="76" dur="1" fill="hold">
                                          <p:stCondLst>
                                            <p:cond delay="0"/>
                                          </p:stCondLst>
                                        </p:cTn>
                                        <p:tgtEl>
                                          <p:spTgt spid="293"/>
                                        </p:tgtEl>
                                        <p:attrNameLst>
                                          <p:attrName>style.visibility</p:attrName>
                                        </p:attrNameLst>
                                      </p:cBhvr>
                                      <p:to>
                                        <p:strVal val="visible"/>
                                      </p:to>
                                    </p:set>
                                  </p:childTnLst>
                                </p:cTn>
                              </p:par>
                              <p:par>
                                <p:cTn id="77" presetID="1" presetClass="entr" presetSubtype="0" fill="hold" nodeType="withEffect">
                                  <p:stCondLst>
                                    <p:cond delay="8500"/>
                                  </p:stCondLst>
                                  <p:childTnLst>
                                    <p:set>
                                      <p:cBhvr>
                                        <p:cTn id="78" dur="1" fill="hold">
                                          <p:stCondLst>
                                            <p:cond delay="0"/>
                                          </p:stCondLst>
                                        </p:cTn>
                                        <p:tgtEl>
                                          <p:spTgt spid="605"/>
                                        </p:tgtEl>
                                        <p:attrNameLst>
                                          <p:attrName>style.visibility</p:attrName>
                                        </p:attrNameLst>
                                      </p:cBhvr>
                                      <p:to>
                                        <p:strVal val="visible"/>
                                      </p:to>
                                    </p:set>
                                  </p:childTnLst>
                                </p:cTn>
                              </p:par>
                              <p:par>
                                <p:cTn id="79" presetID="1" presetClass="entr" presetSubtype="0" fill="hold" nodeType="withEffect">
                                  <p:stCondLst>
                                    <p:cond delay="8500"/>
                                  </p:stCondLst>
                                  <p:childTnLst>
                                    <p:set>
                                      <p:cBhvr>
                                        <p:cTn id="80" dur="1" fill="hold">
                                          <p:stCondLst>
                                            <p:cond delay="0"/>
                                          </p:stCondLst>
                                        </p:cTn>
                                        <p:tgtEl>
                                          <p:spTgt spid="292"/>
                                        </p:tgtEl>
                                        <p:attrNameLst>
                                          <p:attrName>style.visibility</p:attrName>
                                        </p:attrNameLst>
                                      </p:cBhvr>
                                      <p:to>
                                        <p:strVal val="visible"/>
                                      </p:to>
                                    </p:set>
                                  </p:childTnLst>
                                </p:cTn>
                              </p:par>
                              <p:par>
                                <p:cTn id="81" presetID="1" presetClass="entr" presetSubtype="0" fill="hold" nodeType="withEffect">
                                  <p:stCondLst>
                                    <p:cond delay="9000"/>
                                  </p:stCondLst>
                                  <p:childTnLst>
                                    <p:set>
                                      <p:cBhvr>
                                        <p:cTn id="82" dur="1" fill="hold">
                                          <p:stCondLst>
                                            <p:cond delay="0"/>
                                          </p:stCondLst>
                                        </p:cTn>
                                        <p:tgtEl>
                                          <p:spTgt spid="604"/>
                                        </p:tgtEl>
                                        <p:attrNameLst>
                                          <p:attrName>style.visibility</p:attrName>
                                        </p:attrNameLst>
                                      </p:cBhvr>
                                      <p:to>
                                        <p:strVal val="visible"/>
                                      </p:to>
                                    </p:set>
                                  </p:childTnLst>
                                </p:cTn>
                              </p:par>
                              <p:par>
                                <p:cTn id="83" presetID="1" presetClass="entr" presetSubtype="0" fill="hold" nodeType="withEffect">
                                  <p:stCondLst>
                                    <p:cond delay="9000"/>
                                  </p:stCondLst>
                                  <p:childTnLst>
                                    <p:set>
                                      <p:cBhvr>
                                        <p:cTn id="84" dur="1" fill="hold">
                                          <p:stCondLst>
                                            <p:cond delay="0"/>
                                          </p:stCondLst>
                                        </p:cTn>
                                        <p:tgtEl>
                                          <p:spTgt spid="291"/>
                                        </p:tgtEl>
                                        <p:attrNameLst>
                                          <p:attrName>style.visibility</p:attrName>
                                        </p:attrNameLst>
                                      </p:cBhvr>
                                      <p:to>
                                        <p:strVal val="visible"/>
                                      </p:to>
                                    </p:set>
                                  </p:childTnLst>
                                </p:cTn>
                              </p:par>
                              <p:par>
                                <p:cTn id="85" presetID="1" presetClass="entr" presetSubtype="0" fill="hold" nodeType="withEffect">
                                  <p:stCondLst>
                                    <p:cond delay="9500"/>
                                  </p:stCondLst>
                                  <p:childTnLst>
                                    <p:set>
                                      <p:cBhvr>
                                        <p:cTn id="86" dur="1" fill="hold">
                                          <p:stCondLst>
                                            <p:cond delay="0"/>
                                          </p:stCondLst>
                                        </p:cTn>
                                        <p:tgtEl>
                                          <p:spTgt spid="603"/>
                                        </p:tgtEl>
                                        <p:attrNameLst>
                                          <p:attrName>style.visibility</p:attrName>
                                        </p:attrNameLst>
                                      </p:cBhvr>
                                      <p:to>
                                        <p:strVal val="visible"/>
                                      </p:to>
                                    </p:set>
                                  </p:childTnLst>
                                </p:cTn>
                              </p:par>
                              <p:par>
                                <p:cTn id="87" presetID="1" presetClass="entr" presetSubtype="0" fill="hold" nodeType="withEffect">
                                  <p:stCondLst>
                                    <p:cond delay="9500"/>
                                  </p:stCondLst>
                                  <p:childTnLst>
                                    <p:set>
                                      <p:cBhvr>
                                        <p:cTn id="88" dur="1" fill="hold">
                                          <p:stCondLst>
                                            <p:cond delay="0"/>
                                          </p:stCondLst>
                                        </p:cTn>
                                        <p:tgtEl>
                                          <p:spTgt spid="290"/>
                                        </p:tgtEl>
                                        <p:attrNameLst>
                                          <p:attrName>style.visibility</p:attrName>
                                        </p:attrNameLst>
                                      </p:cBhvr>
                                      <p:to>
                                        <p:strVal val="visible"/>
                                      </p:to>
                                    </p:set>
                                  </p:childTnLst>
                                </p:cTn>
                              </p:par>
                              <p:par>
                                <p:cTn id="89" presetID="1" presetClass="entr" presetSubtype="0" fill="hold" nodeType="withEffect">
                                  <p:stCondLst>
                                    <p:cond delay="10000"/>
                                  </p:stCondLst>
                                  <p:childTnLst>
                                    <p:set>
                                      <p:cBhvr>
                                        <p:cTn id="90" dur="1" fill="hold">
                                          <p:stCondLst>
                                            <p:cond delay="0"/>
                                          </p:stCondLst>
                                        </p:cTn>
                                        <p:tgtEl>
                                          <p:spTgt spid="602"/>
                                        </p:tgtEl>
                                        <p:attrNameLst>
                                          <p:attrName>style.visibility</p:attrName>
                                        </p:attrNameLst>
                                      </p:cBhvr>
                                      <p:to>
                                        <p:strVal val="visible"/>
                                      </p:to>
                                    </p:set>
                                  </p:childTnLst>
                                </p:cTn>
                              </p:par>
                              <p:par>
                                <p:cTn id="91" presetID="1" presetClass="entr" presetSubtype="0" fill="hold" nodeType="withEffect">
                                  <p:stCondLst>
                                    <p:cond delay="10000"/>
                                  </p:stCondLst>
                                  <p:childTnLst>
                                    <p:set>
                                      <p:cBhvr>
                                        <p:cTn id="92" dur="1" fill="hold">
                                          <p:stCondLst>
                                            <p:cond delay="0"/>
                                          </p:stCondLst>
                                        </p:cTn>
                                        <p:tgtEl>
                                          <p:spTgt spid="289"/>
                                        </p:tgtEl>
                                        <p:attrNameLst>
                                          <p:attrName>style.visibility</p:attrName>
                                        </p:attrNameLst>
                                      </p:cBhvr>
                                      <p:to>
                                        <p:strVal val="visible"/>
                                      </p:to>
                                    </p:set>
                                  </p:childTnLst>
                                </p:cTn>
                              </p:par>
                              <p:par>
                                <p:cTn id="93" presetID="1" presetClass="entr" presetSubtype="0" fill="hold" nodeType="withEffect">
                                  <p:stCondLst>
                                    <p:cond delay="10500"/>
                                  </p:stCondLst>
                                  <p:childTnLst>
                                    <p:set>
                                      <p:cBhvr>
                                        <p:cTn id="94" dur="1" fill="hold">
                                          <p:stCondLst>
                                            <p:cond delay="0"/>
                                          </p:stCondLst>
                                        </p:cTn>
                                        <p:tgtEl>
                                          <p:spTgt spid="288"/>
                                        </p:tgtEl>
                                        <p:attrNameLst>
                                          <p:attrName>style.visibility</p:attrName>
                                        </p:attrNameLst>
                                      </p:cBhvr>
                                      <p:to>
                                        <p:strVal val="visible"/>
                                      </p:to>
                                    </p:set>
                                  </p:childTnLst>
                                </p:cTn>
                              </p:par>
                              <p:par>
                                <p:cTn id="95" presetID="1" presetClass="entr" presetSubtype="0" fill="hold" nodeType="withEffect">
                                  <p:stCondLst>
                                    <p:cond delay="10500"/>
                                  </p:stCondLst>
                                  <p:childTnLst>
                                    <p:set>
                                      <p:cBhvr>
                                        <p:cTn id="96" dur="1" fill="hold">
                                          <p:stCondLst>
                                            <p:cond delay="0"/>
                                          </p:stCondLst>
                                        </p:cTn>
                                        <p:tgtEl>
                                          <p:spTgt spid="601"/>
                                        </p:tgtEl>
                                        <p:attrNameLst>
                                          <p:attrName>style.visibility</p:attrName>
                                        </p:attrNameLst>
                                      </p:cBhvr>
                                      <p:to>
                                        <p:strVal val="visible"/>
                                      </p:to>
                                    </p:set>
                                  </p:childTnLst>
                                </p:cTn>
                              </p:par>
                              <p:par>
                                <p:cTn id="97" presetID="1" presetClass="entr" presetSubtype="0" fill="hold" nodeType="withEffect">
                                  <p:stCondLst>
                                    <p:cond delay="11000"/>
                                  </p:stCondLst>
                                  <p:childTnLst>
                                    <p:set>
                                      <p:cBhvr>
                                        <p:cTn id="98" dur="1" fill="hold">
                                          <p:stCondLst>
                                            <p:cond delay="0"/>
                                          </p:stCondLst>
                                        </p:cTn>
                                        <p:tgtEl>
                                          <p:spTgt spid="287"/>
                                        </p:tgtEl>
                                        <p:attrNameLst>
                                          <p:attrName>style.visibility</p:attrName>
                                        </p:attrNameLst>
                                      </p:cBhvr>
                                      <p:to>
                                        <p:strVal val="visible"/>
                                      </p:to>
                                    </p:set>
                                  </p:childTnLst>
                                </p:cTn>
                              </p:par>
                              <p:par>
                                <p:cTn id="99" presetID="1" presetClass="entr" presetSubtype="0" fill="hold" nodeType="withEffect">
                                  <p:stCondLst>
                                    <p:cond delay="11000"/>
                                  </p:stCondLst>
                                  <p:childTnLst>
                                    <p:set>
                                      <p:cBhvr>
                                        <p:cTn id="100" dur="1" fill="hold">
                                          <p:stCondLst>
                                            <p:cond delay="0"/>
                                          </p:stCondLst>
                                        </p:cTn>
                                        <p:tgtEl>
                                          <p:spTgt spid="600"/>
                                        </p:tgtEl>
                                        <p:attrNameLst>
                                          <p:attrName>style.visibility</p:attrName>
                                        </p:attrNameLst>
                                      </p:cBhvr>
                                      <p:to>
                                        <p:strVal val="visible"/>
                                      </p:to>
                                    </p:set>
                                  </p:childTnLst>
                                </p:cTn>
                              </p:par>
                              <p:par>
                                <p:cTn id="101" presetID="1" presetClass="entr" presetSubtype="0" fill="hold" nodeType="withEffect">
                                  <p:stCondLst>
                                    <p:cond delay="11500"/>
                                  </p:stCondLst>
                                  <p:childTnLst>
                                    <p:set>
                                      <p:cBhvr>
                                        <p:cTn id="102" dur="1" fill="hold">
                                          <p:stCondLst>
                                            <p:cond delay="0"/>
                                          </p:stCondLst>
                                        </p:cTn>
                                        <p:tgtEl>
                                          <p:spTgt spid="599"/>
                                        </p:tgtEl>
                                        <p:attrNameLst>
                                          <p:attrName>style.visibility</p:attrName>
                                        </p:attrNameLst>
                                      </p:cBhvr>
                                      <p:to>
                                        <p:strVal val="visible"/>
                                      </p:to>
                                    </p:set>
                                  </p:childTnLst>
                                </p:cTn>
                              </p:par>
                              <p:par>
                                <p:cTn id="103" presetID="1" presetClass="entr" presetSubtype="0" fill="hold" nodeType="withEffect">
                                  <p:stCondLst>
                                    <p:cond delay="11500"/>
                                  </p:stCondLst>
                                  <p:childTnLst>
                                    <p:set>
                                      <p:cBhvr>
                                        <p:cTn id="104" dur="1" fill="hold">
                                          <p:stCondLst>
                                            <p:cond delay="0"/>
                                          </p:stCondLst>
                                        </p:cTn>
                                        <p:tgtEl>
                                          <p:spTgt spid="286"/>
                                        </p:tgtEl>
                                        <p:attrNameLst>
                                          <p:attrName>style.visibility</p:attrName>
                                        </p:attrNameLst>
                                      </p:cBhvr>
                                      <p:to>
                                        <p:strVal val="visible"/>
                                      </p:to>
                                    </p:set>
                                  </p:childTnLst>
                                </p:cTn>
                              </p:par>
                              <p:par>
                                <p:cTn id="105" presetID="1" presetClass="entr" presetSubtype="0" fill="hold" nodeType="withEffect">
                                  <p:stCondLst>
                                    <p:cond delay="12000"/>
                                  </p:stCondLst>
                                  <p:childTnLst>
                                    <p:set>
                                      <p:cBhvr>
                                        <p:cTn id="106" dur="1" fill="hold">
                                          <p:stCondLst>
                                            <p:cond delay="0"/>
                                          </p:stCondLst>
                                        </p:cTn>
                                        <p:tgtEl>
                                          <p:spTgt spid="598"/>
                                        </p:tgtEl>
                                        <p:attrNameLst>
                                          <p:attrName>style.visibility</p:attrName>
                                        </p:attrNameLst>
                                      </p:cBhvr>
                                      <p:to>
                                        <p:strVal val="visible"/>
                                      </p:to>
                                    </p:set>
                                  </p:childTnLst>
                                </p:cTn>
                              </p:par>
                              <p:par>
                                <p:cTn id="107" presetID="1" presetClass="entr" presetSubtype="0" fill="hold" nodeType="withEffect">
                                  <p:stCondLst>
                                    <p:cond delay="12000"/>
                                  </p:stCondLst>
                                  <p:childTnLst>
                                    <p:set>
                                      <p:cBhvr>
                                        <p:cTn id="108" dur="1" fill="hold">
                                          <p:stCondLst>
                                            <p:cond delay="0"/>
                                          </p:stCondLst>
                                        </p:cTn>
                                        <p:tgtEl>
                                          <p:spTgt spid="285"/>
                                        </p:tgtEl>
                                        <p:attrNameLst>
                                          <p:attrName>style.visibility</p:attrName>
                                        </p:attrNameLst>
                                      </p:cBhvr>
                                      <p:to>
                                        <p:strVal val="visible"/>
                                      </p:to>
                                    </p:set>
                                  </p:childTnLst>
                                </p:cTn>
                              </p:par>
                              <p:par>
                                <p:cTn id="109" presetID="1" presetClass="entr" presetSubtype="0" fill="hold" nodeType="withEffect">
                                  <p:stCondLst>
                                    <p:cond delay="12500"/>
                                  </p:stCondLst>
                                  <p:childTnLst>
                                    <p:set>
                                      <p:cBhvr>
                                        <p:cTn id="110" dur="1" fill="hold">
                                          <p:stCondLst>
                                            <p:cond delay="0"/>
                                          </p:stCondLst>
                                        </p:cTn>
                                        <p:tgtEl>
                                          <p:spTgt spid="284"/>
                                        </p:tgtEl>
                                        <p:attrNameLst>
                                          <p:attrName>style.visibility</p:attrName>
                                        </p:attrNameLst>
                                      </p:cBhvr>
                                      <p:to>
                                        <p:strVal val="visible"/>
                                      </p:to>
                                    </p:set>
                                  </p:childTnLst>
                                </p:cTn>
                              </p:par>
                              <p:par>
                                <p:cTn id="111" presetID="1" presetClass="entr" presetSubtype="0" fill="hold" nodeType="withEffect">
                                  <p:stCondLst>
                                    <p:cond delay="12500"/>
                                  </p:stCondLst>
                                  <p:childTnLst>
                                    <p:set>
                                      <p:cBhvr>
                                        <p:cTn id="112" dur="1" fill="hold">
                                          <p:stCondLst>
                                            <p:cond delay="0"/>
                                          </p:stCondLst>
                                        </p:cTn>
                                        <p:tgtEl>
                                          <p:spTgt spid="597"/>
                                        </p:tgtEl>
                                        <p:attrNameLst>
                                          <p:attrName>style.visibility</p:attrName>
                                        </p:attrNameLst>
                                      </p:cBhvr>
                                      <p:to>
                                        <p:strVal val="visible"/>
                                      </p:to>
                                    </p:set>
                                  </p:childTnLst>
                                </p:cTn>
                              </p:par>
                              <p:par>
                                <p:cTn id="113" presetID="1" presetClass="entr" presetSubtype="0" fill="hold" nodeType="withEffect">
                                  <p:stCondLst>
                                    <p:cond delay="13000"/>
                                  </p:stCondLst>
                                  <p:childTnLst>
                                    <p:set>
                                      <p:cBhvr>
                                        <p:cTn id="114" dur="1" fill="hold">
                                          <p:stCondLst>
                                            <p:cond delay="0"/>
                                          </p:stCondLst>
                                        </p:cTn>
                                        <p:tgtEl>
                                          <p:spTgt spid="283"/>
                                        </p:tgtEl>
                                        <p:attrNameLst>
                                          <p:attrName>style.visibility</p:attrName>
                                        </p:attrNameLst>
                                      </p:cBhvr>
                                      <p:to>
                                        <p:strVal val="visible"/>
                                      </p:to>
                                    </p:set>
                                  </p:childTnLst>
                                </p:cTn>
                              </p:par>
                              <p:par>
                                <p:cTn id="115" presetID="1" presetClass="entr" presetSubtype="0" fill="hold" nodeType="withEffect">
                                  <p:stCondLst>
                                    <p:cond delay="13000"/>
                                  </p:stCondLst>
                                  <p:childTnLst>
                                    <p:set>
                                      <p:cBhvr>
                                        <p:cTn id="116" dur="1" fill="hold">
                                          <p:stCondLst>
                                            <p:cond delay="0"/>
                                          </p:stCondLst>
                                        </p:cTn>
                                        <p:tgtEl>
                                          <p:spTgt spid="596"/>
                                        </p:tgtEl>
                                        <p:attrNameLst>
                                          <p:attrName>style.visibility</p:attrName>
                                        </p:attrNameLst>
                                      </p:cBhvr>
                                      <p:to>
                                        <p:strVal val="visible"/>
                                      </p:to>
                                    </p:set>
                                  </p:childTnLst>
                                </p:cTn>
                              </p:par>
                              <p:par>
                                <p:cTn id="117" presetID="1" presetClass="entr" presetSubtype="0" fill="hold" nodeType="withEffect">
                                  <p:stCondLst>
                                    <p:cond delay="13500"/>
                                  </p:stCondLst>
                                  <p:childTnLst>
                                    <p:set>
                                      <p:cBhvr>
                                        <p:cTn id="118" dur="1" fill="hold">
                                          <p:stCondLst>
                                            <p:cond delay="0"/>
                                          </p:stCondLst>
                                        </p:cTn>
                                        <p:tgtEl>
                                          <p:spTgt spid="282"/>
                                        </p:tgtEl>
                                        <p:attrNameLst>
                                          <p:attrName>style.visibility</p:attrName>
                                        </p:attrNameLst>
                                      </p:cBhvr>
                                      <p:to>
                                        <p:strVal val="visible"/>
                                      </p:to>
                                    </p:set>
                                  </p:childTnLst>
                                </p:cTn>
                              </p:par>
                              <p:par>
                                <p:cTn id="119" presetID="1" presetClass="entr" presetSubtype="0" fill="hold" nodeType="withEffect">
                                  <p:stCondLst>
                                    <p:cond delay="13500"/>
                                  </p:stCondLst>
                                  <p:childTnLst>
                                    <p:set>
                                      <p:cBhvr>
                                        <p:cTn id="120" dur="1" fill="hold">
                                          <p:stCondLst>
                                            <p:cond delay="0"/>
                                          </p:stCondLst>
                                        </p:cTn>
                                        <p:tgtEl>
                                          <p:spTgt spid="595"/>
                                        </p:tgtEl>
                                        <p:attrNameLst>
                                          <p:attrName>style.visibility</p:attrName>
                                        </p:attrNameLst>
                                      </p:cBhvr>
                                      <p:to>
                                        <p:strVal val="visible"/>
                                      </p:to>
                                    </p:set>
                                  </p:childTnLst>
                                </p:cTn>
                              </p:par>
                              <p:par>
                                <p:cTn id="121" presetID="1" presetClass="entr" presetSubtype="0" fill="hold" nodeType="withEffect">
                                  <p:stCondLst>
                                    <p:cond delay="14000"/>
                                  </p:stCondLst>
                                  <p:childTnLst>
                                    <p:set>
                                      <p:cBhvr>
                                        <p:cTn id="122" dur="1" fill="hold">
                                          <p:stCondLst>
                                            <p:cond delay="0"/>
                                          </p:stCondLst>
                                        </p:cTn>
                                        <p:tgtEl>
                                          <p:spTgt spid="594"/>
                                        </p:tgtEl>
                                        <p:attrNameLst>
                                          <p:attrName>style.visibility</p:attrName>
                                        </p:attrNameLst>
                                      </p:cBhvr>
                                      <p:to>
                                        <p:strVal val="visible"/>
                                      </p:to>
                                    </p:set>
                                  </p:childTnLst>
                                </p:cTn>
                              </p:par>
                              <p:par>
                                <p:cTn id="123" presetID="1" presetClass="entr" presetSubtype="0" fill="hold" nodeType="withEffect">
                                  <p:stCondLst>
                                    <p:cond delay="14000"/>
                                  </p:stCondLst>
                                  <p:childTnLst>
                                    <p:set>
                                      <p:cBhvr>
                                        <p:cTn id="124" dur="1" fill="hold">
                                          <p:stCondLst>
                                            <p:cond delay="0"/>
                                          </p:stCondLst>
                                        </p:cTn>
                                        <p:tgtEl>
                                          <p:spTgt spid="281"/>
                                        </p:tgtEl>
                                        <p:attrNameLst>
                                          <p:attrName>style.visibility</p:attrName>
                                        </p:attrNameLst>
                                      </p:cBhvr>
                                      <p:to>
                                        <p:strVal val="visible"/>
                                      </p:to>
                                    </p:set>
                                  </p:childTnLst>
                                </p:cTn>
                              </p:par>
                              <p:par>
                                <p:cTn id="125" presetID="1" presetClass="entr" presetSubtype="0" fill="hold" nodeType="withEffect">
                                  <p:stCondLst>
                                    <p:cond delay="14500"/>
                                  </p:stCondLst>
                                  <p:childTnLst>
                                    <p:set>
                                      <p:cBhvr>
                                        <p:cTn id="126" dur="1" fill="hold">
                                          <p:stCondLst>
                                            <p:cond delay="0"/>
                                          </p:stCondLst>
                                        </p:cTn>
                                        <p:tgtEl>
                                          <p:spTgt spid="280"/>
                                        </p:tgtEl>
                                        <p:attrNameLst>
                                          <p:attrName>style.visibility</p:attrName>
                                        </p:attrNameLst>
                                      </p:cBhvr>
                                      <p:to>
                                        <p:strVal val="visible"/>
                                      </p:to>
                                    </p:set>
                                  </p:childTnLst>
                                </p:cTn>
                              </p:par>
                              <p:par>
                                <p:cTn id="127" presetID="1" presetClass="entr" presetSubtype="0" fill="hold" nodeType="withEffect">
                                  <p:stCondLst>
                                    <p:cond delay="14500"/>
                                  </p:stCondLst>
                                  <p:childTnLst>
                                    <p:set>
                                      <p:cBhvr>
                                        <p:cTn id="128" dur="1" fill="hold">
                                          <p:stCondLst>
                                            <p:cond delay="0"/>
                                          </p:stCondLst>
                                        </p:cTn>
                                        <p:tgtEl>
                                          <p:spTgt spid="593"/>
                                        </p:tgtEl>
                                        <p:attrNameLst>
                                          <p:attrName>style.visibility</p:attrName>
                                        </p:attrNameLst>
                                      </p:cBhvr>
                                      <p:to>
                                        <p:strVal val="visible"/>
                                      </p:to>
                                    </p:set>
                                  </p:childTnLst>
                                </p:cTn>
                              </p:par>
                              <p:par>
                                <p:cTn id="129" presetID="1" presetClass="entr" presetSubtype="0" fill="hold" nodeType="withEffect">
                                  <p:stCondLst>
                                    <p:cond delay="15000"/>
                                  </p:stCondLst>
                                  <p:childTnLst>
                                    <p:set>
                                      <p:cBhvr>
                                        <p:cTn id="130" dur="1" fill="hold">
                                          <p:stCondLst>
                                            <p:cond delay="0"/>
                                          </p:stCondLst>
                                        </p:cTn>
                                        <p:tgtEl>
                                          <p:spTgt spid="279"/>
                                        </p:tgtEl>
                                        <p:attrNameLst>
                                          <p:attrName>style.visibility</p:attrName>
                                        </p:attrNameLst>
                                      </p:cBhvr>
                                      <p:to>
                                        <p:strVal val="visible"/>
                                      </p:to>
                                    </p:set>
                                  </p:childTnLst>
                                </p:cTn>
                              </p:par>
                              <p:par>
                                <p:cTn id="131" presetID="1" presetClass="entr" presetSubtype="0" fill="hold" nodeType="withEffect">
                                  <p:stCondLst>
                                    <p:cond delay="15000"/>
                                  </p:stCondLst>
                                  <p:childTnLst>
                                    <p:set>
                                      <p:cBhvr>
                                        <p:cTn id="132" dur="1" fill="hold">
                                          <p:stCondLst>
                                            <p:cond delay="0"/>
                                          </p:stCondLst>
                                        </p:cTn>
                                        <p:tgtEl>
                                          <p:spTgt spid="592"/>
                                        </p:tgtEl>
                                        <p:attrNameLst>
                                          <p:attrName>style.visibility</p:attrName>
                                        </p:attrNameLst>
                                      </p:cBhvr>
                                      <p:to>
                                        <p:strVal val="visible"/>
                                      </p:to>
                                    </p:set>
                                  </p:childTnLst>
                                </p:cTn>
                              </p:par>
                              <p:par>
                                <p:cTn id="133" presetID="1" presetClass="entr" presetSubtype="0" fill="hold" nodeType="withEffect">
                                  <p:stCondLst>
                                    <p:cond delay="15500"/>
                                  </p:stCondLst>
                                  <p:childTnLst>
                                    <p:set>
                                      <p:cBhvr>
                                        <p:cTn id="134" dur="1" fill="hold">
                                          <p:stCondLst>
                                            <p:cond delay="0"/>
                                          </p:stCondLst>
                                        </p:cTn>
                                        <p:tgtEl>
                                          <p:spTgt spid="278"/>
                                        </p:tgtEl>
                                        <p:attrNameLst>
                                          <p:attrName>style.visibility</p:attrName>
                                        </p:attrNameLst>
                                      </p:cBhvr>
                                      <p:to>
                                        <p:strVal val="visible"/>
                                      </p:to>
                                    </p:set>
                                  </p:childTnLst>
                                </p:cTn>
                              </p:par>
                              <p:par>
                                <p:cTn id="135" presetID="1" presetClass="entr" presetSubtype="0" fill="hold" nodeType="withEffect">
                                  <p:stCondLst>
                                    <p:cond delay="15500"/>
                                  </p:stCondLst>
                                  <p:childTnLst>
                                    <p:set>
                                      <p:cBhvr>
                                        <p:cTn id="136" dur="1" fill="hold">
                                          <p:stCondLst>
                                            <p:cond delay="0"/>
                                          </p:stCondLst>
                                        </p:cTn>
                                        <p:tgtEl>
                                          <p:spTgt spid="5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 grpId="0" animBg="1"/>
      <p:bldP spid="3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0" name="Table 479"/>
          <p:cNvGraphicFramePr>
            <a:graphicFrameLocks noGrp="1"/>
          </p:cNvGraphicFramePr>
          <p:nvPr>
            <p:extLst>
              <p:ext uri="{D42A27DB-BD31-4B8C-83A1-F6EECF244321}">
                <p14:modId xmlns:p14="http://schemas.microsoft.com/office/powerpoint/2010/main" val="2143389510"/>
              </p:ext>
            </p:extLst>
          </p:nvPr>
        </p:nvGraphicFramePr>
        <p:xfrm>
          <a:off x="479296" y="2021303"/>
          <a:ext cx="5793488" cy="4672492"/>
        </p:xfrm>
        <a:graphic>
          <a:graphicData uri="http://schemas.openxmlformats.org/drawingml/2006/table">
            <a:tbl>
              <a:tblPr firstRow="1" bandRow="1">
                <a:tableStyleId>{5940675A-B579-460E-94D1-54222C63F5DA}</a:tableStyleId>
              </a:tblPr>
              <a:tblGrid>
                <a:gridCol w="1448372">
                  <a:extLst>
                    <a:ext uri="{9D8B030D-6E8A-4147-A177-3AD203B41FA5}">
                      <a16:colId xmlns:a16="http://schemas.microsoft.com/office/drawing/2014/main" val="3273516569"/>
                    </a:ext>
                  </a:extLst>
                </a:gridCol>
                <a:gridCol w="1448372">
                  <a:extLst>
                    <a:ext uri="{9D8B030D-6E8A-4147-A177-3AD203B41FA5}">
                      <a16:colId xmlns:a16="http://schemas.microsoft.com/office/drawing/2014/main" val="1668663822"/>
                    </a:ext>
                  </a:extLst>
                </a:gridCol>
                <a:gridCol w="1448372">
                  <a:extLst>
                    <a:ext uri="{9D8B030D-6E8A-4147-A177-3AD203B41FA5}">
                      <a16:colId xmlns:a16="http://schemas.microsoft.com/office/drawing/2014/main" val="2455627481"/>
                    </a:ext>
                  </a:extLst>
                </a:gridCol>
                <a:gridCol w="1448372">
                  <a:extLst>
                    <a:ext uri="{9D8B030D-6E8A-4147-A177-3AD203B41FA5}">
                      <a16:colId xmlns:a16="http://schemas.microsoft.com/office/drawing/2014/main" val="2409615612"/>
                    </a:ext>
                  </a:extLst>
                </a:gridCol>
              </a:tblGrid>
              <a:tr h="340897">
                <a:tc gridSpan="4">
                  <a:txBody>
                    <a:bodyPr/>
                    <a:lstStyle/>
                    <a:p>
                      <a:pPr algn="ctr"/>
                      <a:r>
                        <a:rPr lang="en-GB" sz="1400" b="1" dirty="0"/>
                        <a:t>First PCR cycle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hMerge="1">
                  <a:txBody>
                    <a:bodyPr/>
                    <a:lstStyle/>
                    <a:p>
                      <a:endParaRPr lang="en-GB" sz="1400" dirty="0"/>
                    </a:p>
                  </a:txBody>
                  <a:tcPr/>
                </a:tc>
                <a:tc hMerge="1">
                  <a:txBody>
                    <a:bodyPr/>
                    <a:lstStyle/>
                    <a:p>
                      <a:endParaRPr lang="en-GB" sz="1400" dirty="0"/>
                    </a:p>
                  </a:txBody>
                  <a:tcPr/>
                </a:tc>
                <a:tc hMerge="1">
                  <a:txBody>
                    <a:bodyPr/>
                    <a:lstStyle/>
                    <a:p>
                      <a:endParaRPr lang="en-GB" sz="1400" dirty="0"/>
                    </a:p>
                  </a:txBody>
                  <a:tcPr/>
                </a:tc>
                <a:extLst>
                  <a:ext uri="{0D108BD9-81ED-4DB2-BD59-A6C34878D82A}">
                    <a16:rowId xmlns:a16="http://schemas.microsoft.com/office/drawing/2014/main" val="841846947"/>
                  </a:ext>
                </a:extLst>
              </a:tr>
              <a:tr h="1346200">
                <a:tc>
                  <a:txBody>
                    <a:bodyPr/>
                    <a:lstStyle/>
                    <a:p>
                      <a:r>
                        <a:rPr lang="en-GB" sz="1400" dirty="0"/>
                        <a:t>The double-stranded DNA is heated and denatures</a:t>
                      </a:r>
                    </a:p>
                  </a:txBody>
                  <a:tcP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GB" sz="1400" b="1" dirty="0"/>
                        <a:t>Denaturation</a:t>
                      </a:r>
                      <a:r>
                        <a:rPr lang="en-GB" sz="1400" dirty="0"/>
                        <a:t> produces two single-strands of DNA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GB" sz="1400" b="1" dirty="0"/>
                        <a:t>Annealing</a:t>
                      </a:r>
                      <a:r>
                        <a:rPr lang="en-GB" sz="1400" dirty="0"/>
                        <a:t>: when cooled primers anneal to the single-stranded DNA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GB" sz="1400" b="1" dirty="0"/>
                        <a:t>Extension</a:t>
                      </a:r>
                      <a:r>
                        <a:rPr lang="en-GB" sz="1400" dirty="0"/>
                        <a:t>:</a:t>
                      </a:r>
                      <a:r>
                        <a:rPr lang="en-GB" sz="1400" baseline="0" dirty="0"/>
                        <a:t> </a:t>
                      </a:r>
                      <a:r>
                        <a:rPr lang="en-GB" sz="1300" baseline="0" dirty="0"/>
                        <a:t>DNA polymerase </a:t>
                      </a:r>
                      <a:r>
                        <a:rPr lang="en-GB" sz="1400" baseline="0" dirty="0"/>
                        <a:t>adds nucleotides and extends the primers</a:t>
                      </a:r>
                      <a:endParaRPr lang="en-GB" sz="1400" dirty="0"/>
                    </a:p>
                  </a:txBody>
                  <a:tcP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758103773"/>
                  </a:ext>
                </a:extLst>
              </a:tr>
              <a:tr h="2975235">
                <a:tc>
                  <a:txBody>
                    <a:bodyPr/>
                    <a:lstStyle/>
                    <a:p>
                      <a:endParaRPr lang="en-GB" sz="1400" dirty="0"/>
                    </a:p>
                  </a:txBody>
                  <a:tcP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GB" sz="14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GB" sz="14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GB" sz="1400" dirty="0"/>
                    </a:p>
                  </a:txBody>
                  <a:tcP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351725264"/>
                  </a:ext>
                </a:extLst>
              </a:tr>
            </a:tbl>
          </a:graphicData>
        </a:graphic>
      </p:graphicFrame>
      <p:grpSp>
        <p:nvGrpSpPr>
          <p:cNvPr id="20" name="Group 19"/>
          <p:cNvGrpSpPr/>
          <p:nvPr/>
        </p:nvGrpSpPr>
        <p:grpSpPr>
          <a:xfrm rot="16200000">
            <a:off x="-534866" y="5003426"/>
            <a:ext cx="2852547" cy="420641"/>
            <a:chOff x="628100" y="2536519"/>
            <a:chExt cx="7650941" cy="911194"/>
          </a:xfrm>
        </p:grpSpPr>
        <p:pic>
          <p:nvPicPr>
            <p:cNvPr id="16" name="Picture 15"/>
            <p:cNvPicPr>
              <a:picLocks noChangeAspect="1"/>
            </p:cNvPicPr>
            <p:nvPr/>
          </p:nvPicPr>
          <p:blipFill rotWithShape="1">
            <a:blip r:embed="rId3">
              <a:clrChange>
                <a:clrFrom>
                  <a:srgbClr val="FFFFFF"/>
                </a:clrFrom>
                <a:clrTo>
                  <a:srgbClr val="FFFFFF">
                    <a:alpha val="0"/>
                  </a:srgbClr>
                </a:clrTo>
              </a:clrChange>
            </a:blip>
            <a:srcRect t="34485" r="5740" b="36741"/>
            <a:stretch/>
          </p:blipFill>
          <p:spPr>
            <a:xfrm>
              <a:off x="628100" y="2646958"/>
              <a:ext cx="2597457" cy="791155"/>
            </a:xfrm>
            <a:prstGeom prst="rect">
              <a:avLst/>
            </a:prstGeom>
          </p:spPr>
        </p:pic>
        <p:pic>
          <p:nvPicPr>
            <p:cNvPr id="13" name="Picture 12"/>
            <p:cNvPicPr>
              <a:picLocks noChangeAspect="1"/>
            </p:cNvPicPr>
            <p:nvPr/>
          </p:nvPicPr>
          <p:blipFill rotWithShape="1">
            <a:blip r:embed="rId4">
              <a:clrChange>
                <a:clrFrom>
                  <a:srgbClr val="FFFFFF"/>
                </a:clrFrom>
                <a:clrTo>
                  <a:srgbClr val="FFFFFF">
                    <a:alpha val="0"/>
                  </a:srgbClr>
                </a:clrTo>
              </a:clrChange>
            </a:blip>
            <a:srcRect l="4812" t="32588" r="4183" b="35861"/>
            <a:stretch/>
          </p:blipFill>
          <p:spPr>
            <a:xfrm>
              <a:off x="5732417" y="2536519"/>
              <a:ext cx="2546624" cy="859810"/>
            </a:xfrm>
            <a:prstGeom prst="rect">
              <a:avLst/>
            </a:prstGeom>
          </p:spPr>
        </p:pic>
        <p:pic>
          <p:nvPicPr>
            <p:cNvPr id="19" name="Picture 18"/>
            <p:cNvPicPr>
              <a:picLocks noChangeAspect="1"/>
            </p:cNvPicPr>
            <p:nvPr/>
          </p:nvPicPr>
          <p:blipFill rotWithShape="1">
            <a:blip r:embed="rId5">
              <a:clrChange>
                <a:clrFrom>
                  <a:srgbClr val="FFFFFF"/>
                </a:clrFrom>
                <a:clrTo>
                  <a:srgbClr val="FFFFFF">
                    <a:alpha val="0"/>
                  </a:srgbClr>
                </a:clrTo>
              </a:clrChange>
            </a:blip>
            <a:srcRect l="3876" t="31587" r="5858" b="36608"/>
            <a:stretch/>
          </p:blipFill>
          <p:spPr>
            <a:xfrm>
              <a:off x="3217514" y="2579033"/>
              <a:ext cx="2514903" cy="868680"/>
            </a:xfrm>
            <a:prstGeom prst="rect">
              <a:avLst/>
            </a:prstGeom>
          </p:spPr>
        </p:pic>
      </p:grpSp>
      <p:cxnSp>
        <p:nvCxnSpPr>
          <p:cNvPr id="9" name="Straight Arrow Connector 8"/>
          <p:cNvCxnSpPr/>
          <p:nvPr/>
        </p:nvCxnSpPr>
        <p:spPr>
          <a:xfrm>
            <a:off x="1147235" y="5209506"/>
            <a:ext cx="946414" cy="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pic>
        <p:nvPicPr>
          <p:cNvPr id="73" name="Picture 72"/>
          <p:cNvPicPr>
            <a:picLocks noChangeAspect="1"/>
          </p:cNvPicPr>
          <p:nvPr/>
        </p:nvPicPr>
        <p:blipFill>
          <a:blip r:embed="rId6"/>
          <a:stretch>
            <a:fillRect/>
          </a:stretch>
        </p:blipFill>
        <p:spPr>
          <a:xfrm>
            <a:off x="1467598" y="3799601"/>
            <a:ext cx="238281" cy="1386104"/>
          </a:xfrm>
          <a:prstGeom prst="rect">
            <a:avLst/>
          </a:prstGeom>
        </p:spPr>
      </p:pic>
      <p:pic>
        <p:nvPicPr>
          <p:cNvPr id="133" name="Picture 132"/>
          <p:cNvPicPr>
            <a:picLocks noChangeAspect="1"/>
          </p:cNvPicPr>
          <p:nvPr/>
        </p:nvPicPr>
        <p:blipFill>
          <a:blip r:embed="rId7"/>
          <a:stretch>
            <a:fillRect/>
          </a:stretch>
        </p:blipFill>
        <p:spPr>
          <a:xfrm rot="16200000">
            <a:off x="2419909" y="5003257"/>
            <a:ext cx="2850189" cy="418621"/>
          </a:xfrm>
          <a:prstGeom prst="rect">
            <a:avLst/>
          </a:prstGeom>
        </p:spPr>
      </p:pic>
      <p:pic>
        <p:nvPicPr>
          <p:cNvPr id="619" name="Picture 618"/>
          <p:cNvPicPr>
            <a:picLocks noChangeAspect="1"/>
          </p:cNvPicPr>
          <p:nvPr/>
        </p:nvPicPr>
        <p:blipFill>
          <a:blip r:embed="rId8"/>
          <a:stretch>
            <a:fillRect/>
          </a:stretch>
        </p:blipFill>
        <p:spPr>
          <a:xfrm rot="16200000">
            <a:off x="974982" y="5010446"/>
            <a:ext cx="2854905" cy="419314"/>
          </a:xfrm>
          <a:prstGeom prst="rect">
            <a:avLst/>
          </a:prstGeom>
        </p:spPr>
      </p:pic>
      <p:cxnSp>
        <p:nvCxnSpPr>
          <p:cNvPr id="620" name="Straight Arrow Connector 619"/>
          <p:cNvCxnSpPr/>
          <p:nvPr/>
        </p:nvCxnSpPr>
        <p:spPr>
          <a:xfrm>
            <a:off x="2707879" y="5205769"/>
            <a:ext cx="844021" cy="544"/>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pic>
        <p:nvPicPr>
          <p:cNvPr id="134" name="Picture 133"/>
          <p:cNvPicPr>
            <a:picLocks noChangeAspect="1"/>
          </p:cNvPicPr>
          <p:nvPr/>
        </p:nvPicPr>
        <p:blipFill>
          <a:blip r:embed="rId9"/>
          <a:stretch>
            <a:fillRect/>
          </a:stretch>
        </p:blipFill>
        <p:spPr>
          <a:xfrm>
            <a:off x="3009892" y="3799601"/>
            <a:ext cx="234824" cy="1383828"/>
          </a:xfrm>
          <a:prstGeom prst="rect">
            <a:avLst/>
          </a:prstGeom>
        </p:spPr>
      </p:pic>
      <p:cxnSp>
        <p:nvCxnSpPr>
          <p:cNvPr id="621" name="Straight Arrow Connector 620"/>
          <p:cNvCxnSpPr/>
          <p:nvPr/>
        </p:nvCxnSpPr>
        <p:spPr>
          <a:xfrm>
            <a:off x="4154272" y="5202773"/>
            <a:ext cx="840753" cy="994"/>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pic>
        <p:nvPicPr>
          <p:cNvPr id="152" name="Picture 151"/>
          <p:cNvPicPr>
            <a:picLocks noChangeAspect="1"/>
          </p:cNvPicPr>
          <p:nvPr/>
        </p:nvPicPr>
        <p:blipFill>
          <a:blip r:embed="rId10"/>
          <a:stretch>
            <a:fillRect/>
          </a:stretch>
        </p:blipFill>
        <p:spPr>
          <a:xfrm rot="5400000" flipH="1" flipV="1">
            <a:off x="3877306" y="4997283"/>
            <a:ext cx="2849136" cy="431823"/>
          </a:xfrm>
          <a:prstGeom prst="rect">
            <a:avLst/>
          </a:prstGeom>
        </p:spPr>
      </p:pic>
      <p:pic>
        <p:nvPicPr>
          <p:cNvPr id="160" name="Picture 159"/>
          <p:cNvPicPr>
            <a:picLocks noChangeAspect="1"/>
          </p:cNvPicPr>
          <p:nvPr/>
        </p:nvPicPr>
        <p:blipFill>
          <a:blip r:embed="rId11"/>
          <a:stretch>
            <a:fillRect/>
          </a:stretch>
        </p:blipFill>
        <p:spPr>
          <a:xfrm>
            <a:off x="4446740" y="3799602"/>
            <a:ext cx="234498" cy="1383828"/>
          </a:xfrm>
          <a:prstGeom prst="rect">
            <a:avLst/>
          </a:prstGeom>
        </p:spPr>
      </p:pic>
      <p:sp>
        <p:nvSpPr>
          <p:cNvPr id="638" name="Title 1">
            <a:extLst>
              <a:ext uri="{FF2B5EF4-FFF2-40B4-BE49-F238E27FC236}">
                <a16:creationId xmlns:a16="http://schemas.microsoft.com/office/drawing/2014/main" id="{EAD25852-B597-5D0A-FA7B-819CF20AA526}"/>
              </a:ext>
            </a:extLst>
          </p:cNvPr>
          <p:cNvSpPr txBox="1">
            <a:spLocks/>
          </p:cNvSpPr>
          <p:nvPr/>
        </p:nvSpPr>
        <p:spPr>
          <a:xfrm>
            <a:off x="475311" y="951055"/>
            <a:ext cx="11241377" cy="954722"/>
          </a:xfrm>
          <a:prstGeom prst="rect">
            <a:avLst/>
          </a:prstGeom>
          <a:noFill/>
        </p:spPr>
        <p:txBody>
          <a:bodyPr/>
          <a:lstStyle>
            <a:lvl1pPr algn="l" defTabSz="914400" rtl="0" eaLnBrk="1" latinLnBrk="0" hangingPunct="1">
              <a:lnSpc>
                <a:spcPct val="80000"/>
              </a:lnSpc>
              <a:spcBef>
                <a:spcPct val="0"/>
              </a:spcBef>
              <a:buNone/>
              <a:defRPr sz="3500" b="1" i="0" kern="1200" cap="none" spc="-150" baseline="0">
                <a:solidFill>
                  <a:schemeClr val="tx1"/>
                </a:solidFill>
                <a:latin typeface="+mj-lt"/>
                <a:ea typeface="+mj-ea"/>
                <a:cs typeface="+mj-cs"/>
              </a:defRPr>
            </a:lvl1pPr>
          </a:lstStyle>
          <a:p>
            <a:r>
              <a:rPr lang="en-US"/>
              <a:t>Explaining PCR</a:t>
            </a:r>
            <a:endParaRPr lang="en-US" dirty="0"/>
          </a:p>
        </p:txBody>
      </p:sp>
    </p:spTree>
    <p:extLst>
      <p:ext uri="{BB962C8B-B14F-4D97-AF65-F5344CB8AC3E}">
        <p14:creationId xmlns:p14="http://schemas.microsoft.com/office/powerpoint/2010/main" val="19291616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0" name="Table 479"/>
          <p:cNvGraphicFramePr>
            <a:graphicFrameLocks noGrp="1"/>
          </p:cNvGraphicFramePr>
          <p:nvPr/>
        </p:nvGraphicFramePr>
        <p:xfrm>
          <a:off x="479296" y="2021303"/>
          <a:ext cx="11535923" cy="4672492"/>
        </p:xfrm>
        <a:graphic>
          <a:graphicData uri="http://schemas.openxmlformats.org/drawingml/2006/table">
            <a:tbl>
              <a:tblPr firstRow="1" bandRow="1">
                <a:tableStyleId>{5940675A-B579-460E-94D1-54222C63F5DA}</a:tableStyleId>
              </a:tblPr>
              <a:tblGrid>
                <a:gridCol w="1448372">
                  <a:extLst>
                    <a:ext uri="{9D8B030D-6E8A-4147-A177-3AD203B41FA5}">
                      <a16:colId xmlns:a16="http://schemas.microsoft.com/office/drawing/2014/main" val="3273516569"/>
                    </a:ext>
                  </a:extLst>
                </a:gridCol>
                <a:gridCol w="1448372">
                  <a:extLst>
                    <a:ext uri="{9D8B030D-6E8A-4147-A177-3AD203B41FA5}">
                      <a16:colId xmlns:a16="http://schemas.microsoft.com/office/drawing/2014/main" val="1668663822"/>
                    </a:ext>
                  </a:extLst>
                </a:gridCol>
                <a:gridCol w="1448372">
                  <a:extLst>
                    <a:ext uri="{9D8B030D-6E8A-4147-A177-3AD203B41FA5}">
                      <a16:colId xmlns:a16="http://schemas.microsoft.com/office/drawing/2014/main" val="2455627481"/>
                    </a:ext>
                  </a:extLst>
                </a:gridCol>
                <a:gridCol w="1448372">
                  <a:extLst>
                    <a:ext uri="{9D8B030D-6E8A-4147-A177-3AD203B41FA5}">
                      <a16:colId xmlns:a16="http://schemas.microsoft.com/office/drawing/2014/main" val="2409615612"/>
                    </a:ext>
                  </a:extLst>
                </a:gridCol>
                <a:gridCol w="1914145">
                  <a:extLst>
                    <a:ext uri="{9D8B030D-6E8A-4147-A177-3AD203B41FA5}">
                      <a16:colId xmlns:a16="http://schemas.microsoft.com/office/drawing/2014/main" val="2825027427"/>
                    </a:ext>
                  </a:extLst>
                </a:gridCol>
                <a:gridCol w="1914145">
                  <a:extLst>
                    <a:ext uri="{9D8B030D-6E8A-4147-A177-3AD203B41FA5}">
                      <a16:colId xmlns:a16="http://schemas.microsoft.com/office/drawing/2014/main" val="3201650596"/>
                    </a:ext>
                  </a:extLst>
                </a:gridCol>
                <a:gridCol w="1914145">
                  <a:extLst>
                    <a:ext uri="{9D8B030D-6E8A-4147-A177-3AD203B41FA5}">
                      <a16:colId xmlns:a16="http://schemas.microsoft.com/office/drawing/2014/main" val="4157192152"/>
                    </a:ext>
                  </a:extLst>
                </a:gridCol>
              </a:tblGrid>
              <a:tr h="340897">
                <a:tc gridSpan="4">
                  <a:txBody>
                    <a:bodyPr/>
                    <a:lstStyle/>
                    <a:p>
                      <a:pPr algn="ctr"/>
                      <a:r>
                        <a:rPr lang="en-GB" sz="1400" b="1" dirty="0"/>
                        <a:t>First PCR cycle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hMerge="1">
                  <a:txBody>
                    <a:bodyPr/>
                    <a:lstStyle/>
                    <a:p>
                      <a:endParaRPr lang="en-GB" sz="1400" dirty="0"/>
                    </a:p>
                  </a:txBody>
                  <a:tcPr/>
                </a:tc>
                <a:tc hMerge="1">
                  <a:txBody>
                    <a:bodyPr/>
                    <a:lstStyle/>
                    <a:p>
                      <a:endParaRPr lang="en-GB" sz="1400" dirty="0"/>
                    </a:p>
                  </a:txBody>
                  <a:tcPr/>
                </a:tc>
                <a:tc hMerge="1">
                  <a:txBody>
                    <a:bodyPr/>
                    <a:lstStyle/>
                    <a:p>
                      <a:endParaRPr lang="en-GB" sz="1400" dirty="0"/>
                    </a:p>
                  </a:txBody>
                  <a:tcPr/>
                </a:tc>
                <a:tc gridSpan="3">
                  <a:txBody>
                    <a:bodyPr/>
                    <a:lstStyle/>
                    <a:p>
                      <a:pPr algn="ctr"/>
                      <a:r>
                        <a:rPr lang="en-GB" sz="1400" b="1" dirty="0"/>
                        <a:t>Second PCR cycle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hMerge="1">
                  <a:txBody>
                    <a:bodyPr/>
                    <a:lstStyle/>
                    <a:p>
                      <a:endParaRPr lang="en-GB" sz="1400" dirty="0"/>
                    </a:p>
                  </a:txBody>
                  <a:tcPr/>
                </a:tc>
                <a:tc hMerge="1">
                  <a:txBody>
                    <a:bodyPr/>
                    <a:lstStyle/>
                    <a:p>
                      <a:endParaRPr lang="en-GB" sz="1400" dirty="0"/>
                    </a:p>
                  </a:txBody>
                  <a:tcPr/>
                </a:tc>
                <a:extLst>
                  <a:ext uri="{0D108BD9-81ED-4DB2-BD59-A6C34878D82A}">
                    <a16:rowId xmlns:a16="http://schemas.microsoft.com/office/drawing/2014/main" val="841846947"/>
                  </a:ext>
                </a:extLst>
              </a:tr>
              <a:tr h="1346200">
                <a:tc>
                  <a:txBody>
                    <a:bodyPr/>
                    <a:lstStyle/>
                    <a:p>
                      <a:r>
                        <a:rPr lang="en-GB" sz="1400" dirty="0"/>
                        <a:t>The double-stranded DNA is heated and denatures</a:t>
                      </a:r>
                    </a:p>
                  </a:txBody>
                  <a:tcP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GB" sz="1400" b="1" dirty="0"/>
                        <a:t>Denaturation</a:t>
                      </a:r>
                      <a:r>
                        <a:rPr lang="en-GB" sz="1400" dirty="0"/>
                        <a:t> produces two single-strands of DNA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GB" sz="1400" b="1" dirty="0"/>
                        <a:t>Annealing</a:t>
                      </a:r>
                      <a:r>
                        <a:rPr lang="en-GB" sz="1400" dirty="0"/>
                        <a:t>: when cooled primers anneal to the single-stranded DNA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GB" sz="1400" b="1" dirty="0"/>
                        <a:t>Extension</a:t>
                      </a:r>
                      <a:r>
                        <a:rPr lang="en-GB" sz="1400" dirty="0"/>
                        <a:t>:</a:t>
                      </a:r>
                      <a:r>
                        <a:rPr lang="en-GB" sz="1400" baseline="0" dirty="0"/>
                        <a:t> </a:t>
                      </a:r>
                      <a:r>
                        <a:rPr lang="en-GB" sz="1300" baseline="0" dirty="0"/>
                        <a:t>DNA polymerase </a:t>
                      </a:r>
                      <a:r>
                        <a:rPr lang="en-GB" sz="1400" baseline="0" dirty="0"/>
                        <a:t>adds nucleotides and extends the primers</a:t>
                      </a:r>
                      <a:endParaRPr lang="en-GB" sz="1400" dirty="0"/>
                    </a:p>
                  </a:txBody>
                  <a:tcP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GB" sz="1400" b="1" dirty="0"/>
                        <a:t>Denaturation</a:t>
                      </a:r>
                      <a:r>
                        <a:rPr lang="en-GB" sz="1400" dirty="0"/>
                        <a:t> produces two            single-strands                      of DNA</a:t>
                      </a:r>
                    </a:p>
                  </a:txBody>
                  <a:tcP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GB" sz="1400" b="1" dirty="0"/>
                        <a:t>Annealing</a:t>
                      </a:r>
                      <a:r>
                        <a:rPr lang="en-GB" sz="1400" dirty="0"/>
                        <a:t>:                      when cooled              primers anneal             to the single- stranded DNA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GB" sz="1400" b="1" dirty="0"/>
                        <a:t>Extension</a:t>
                      </a:r>
                      <a:r>
                        <a:rPr lang="en-GB" sz="1400" dirty="0"/>
                        <a:t>:</a:t>
                      </a:r>
                      <a:r>
                        <a:rPr lang="en-GB" sz="1400" baseline="0" dirty="0"/>
                        <a:t>                         </a:t>
                      </a:r>
                      <a:r>
                        <a:rPr lang="en-GB" sz="1300" baseline="0" dirty="0"/>
                        <a:t>DNA polymerase            </a:t>
                      </a:r>
                      <a:r>
                        <a:rPr lang="en-GB" sz="1400" baseline="0" dirty="0"/>
                        <a:t>adds             nucleotides and extends the                    primers</a:t>
                      </a:r>
                      <a:endParaRPr lang="en-GB" sz="1400" dirty="0"/>
                    </a:p>
                  </a:txBody>
                  <a:tcP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758103773"/>
                  </a:ext>
                </a:extLst>
              </a:tr>
              <a:tr h="2975235">
                <a:tc>
                  <a:txBody>
                    <a:bodyPr/>
                    <a:lstStyle/>
                    <a:p>
                      <a:endParaRPr lang="en-GB" sz="1400" dirty="0"/>
                    </a:p>
                  </a:txBody>
                  <a:tcP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GB" sz="14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GB" sz="14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GB" sz="1400" dirty="0"/>
                    </a:p>
                  </a:txBody>
                  <a:tcP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GB" sz="1400" dirty="0"/>
                    </a:p>
                  </a:txBody>
                  <a:tcP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GB" sz="14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GB" sz="1400" dirty="0"/>
                    </a:p>
                  </a:txBody>
                  <a:tcP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351725264"/>
                  </a:ext>
                </a:extLst>
              </a:tr>
            </a:tbl>
          </a:graphicData>
        </a:graphic>
      </p:graphicFrame>
      <p:grpSp>
        <p:nvGrpSpPr>
          <p:cNvPr id="20" name="Group 19"/>
          <p:cNvGrpSpPr/>
          <p:nvPr/>
        </p:nvGrpSpPr>
        <p:grpSpPr>
          <a:xfrm rot="16200000">
            <a:off x="-534866" y="5003426"/>
            <a:ext cx="2852547" cy="420641"/>
            <a:chOff x="628100" y="2536519"/>
            <a:chExt cx="7650941" cy="911194"/>
          </a:xfrm>
        </p:grpSpPr>
        <p:pic>
          <p:nvPicPr>
            <p:cNvPr id="16" name="Picture 15"/>
            <p:cNvPicPr>
              <a:picLocks noChangeAspect="1"/>
            </p:cNvPicPr>
            <p:nvPr/>
          </p:nvPicPr>
          <p:blipFill rotWithShape="1">
            <a:blip r:embed="rId3">
              <a:clrChange>
                <a:clrFrom>
                  <a:srgbClr val="FFFFFF"/>
                </a:clrFrom>
                <a:clrTo>
                  <a:srgbClr val="FFFFFF">
                    <a:alpha val="0"/>
                  </a:srgbClr>
                </a:clrTo>
              </a:clrChange>
            </a:blip>
            <a:srcRect t="34485" r="5740" b="36741"/>
            <a:stretch/>
          </p:blipFill>
          <p:spPr>
            <a:xfrm>
              <a:off x="628100" y="2646958"/>
              <a:ext cx="2597457" cy="791155"/>
            </a:xfrm>
            <a:prstGeom prst="rect">
              <a:avLst/>
            </a:prstGeom>
          </p:spPr>
        </p:pic>
        <p:pic>
          <p:nvPicPr>
            <p:cNvPr id="13" name="Picture 12"/>
            <p:cNvPicPr>
              <a:picLocks noChangeAspect="1"/>
            </p:cNvPicPr>
            <p:nvPr/>
          </p:nvPicPr>
          <p:blipFill rotWithShape="1">
            <a:blip r:embed="rId4">
              <a:clrChange>
                <a:clrFrom>
                  <a:srgbClr val="FFFFFF"/>
                </a:clrFrom>
                <a:clrTo>
                  <a:srgbClr val="FFFFFF">
                    <a:alpha val="0"/>
                  </a:srgbClr>
                </a:clrTo>
              </a:clrChange>
            </a:blip>
            <a:srcRect l="4812" t="32588" r="4183" b="35861"/>
            <a:stretch/>
          </p:blipFill>
          <p:spPr>
            <a:xfrm>
              <a:off x="5732417" y="2536519"/>
              <a:ext cx="2546624" cy="859810"/>
            </a:xfrm>
            <a:prstGeom prst="rect">
              <a:avLst/>
            </a:prstGeom>
          </p:spPr>
        </p:pic>
        <p:pic>
          <p:nvPicPr>
            <p:cNvPr id="19" name="Picture 18"/>
            <p:cNvPicPr>
              <a:picLocks noChangeAspect="1"/>
            </p:cNvPicPr>
            <p:nvPr/>
          </p:nvPicPr>
          <p:blipFill rotWithShape="1">
            <a:blip r:embed="rId5">
              <a:clrChange>
                <a:clrFrom>
                  <a:srgbClr val="FFFFFF"/>
                </a:clrFrom>
                <a:clrTo>
                  <a:srgbClr val="FFFFFF">
                    <a:alpha val="0"/>
                  </a:srgbClr>
                </a:clrTo>
              </a:clrChange>
            </a:blip>
            <a:srcRect l="3876" t="31587" r="5858" b="36608"/>
            <a:stretch/>
          </p:blipFill>
          <p:spPr>
            <a:xfrm>
              <a:off x="3217514" y="2579033"/>
              <a:ext cx="2514903" cy="868680"/>
            </a:xfrm>
            <a:prstGeom prst="rect">
              <a:avLst/>
            </a:prstGeom>
          </p:spPr>
        </p:pic>
      </p:grpSp>
      <p:cxnSp>
        <p:nvCxnSpPr>
          <p:cNvPr id="9" name="Straight Arrow Connector 8"/>
          <p:cNvCxnSpPr/>
          <p:nvPr/>
        </p:nvCxnSpPr>
        <p:spPr>
          <a:xfrm>
            <a:off x="1147235" y="5209506"/>
            <a:ext cx="946414" cy="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pic>
        <p:nvPicPr>
          <p:cNvPr id="73" name="Picture 72"/>
          <p:cNvPicPr>
            <a:picLocks noChangeAspect="1"/>
          </p:cNvPicPr>
          <p:nvPr/>
        </p:nvPicPr>
        <p:blipFill>
          <a:blip r:embed="rId6"/>
          <a:stretch>
            <a:fillRect/>
          </a:stretch>
        </p:blipFill>
        <p:spPr>
          <a:xfrm>
            <a:off x="1467598" y="3799601"/>
            <a:ext cx="238281" cy="1386104"/>
          </a:xfrm>
          <a:prstGeom prst="rect">
            <a:avLst/>
          </a:prstGeom>
        </p:spPr>
      </p:pic>
      <p:pic>
        <p:nvPicPr>
          <p:cNvPr id="133" name="Picture 132"/>
          <p:cNvPicPr>
            <a:picLocks noChangeAspect="1"/>
          </p:cNvPicPr>
          <p:nvPr/>
        </p:nvPicPr>
        <p:blipFill>
          <a:blip r:embed="rId7"/>
          <a:stretch>
            <a:fillRect/>
          </a:stretch>
        </p:blipFill>
        <p:spPr>
          <a:xfrm rot="16200000">
            <a:off x="2419909" y="5003257"/>
            <a:ext cx="2850189" cy="418621"/>
          </a:xfrm>
          <a:prstGeom prst="rect">
            <a:avLst/>
          </a:prstGeom>
        </p:spPr>
      </p:pic>
      <p:pic>
        <p:nvPicPr>
          <p:cNvPr id="619" name="Picture 618"/>
          <p:cNvPicPr>
            <a:picLocks noChangeAspect="1"/>
          </p:cNvPicPr>
          <p:nvPr/>
        </p:nvPicPr>
        <p:blipFill>
          <a:blip r:embed="rId8"/>
          <a:stretch>
            <a:fillRect/>
          </a:stretch>
        </p:blipFill>
        <p:spPr>
          <a:xfrm rot="16200000">
            <a:off x="974982" y="5010446"/>
            <a:ext cx="2854905" cy="419314"/>
          </a:xfrm>
          <a:prstGeom prst="rect">
            <a:avLst/>
          </a:prstGeom>
        </p:spPr>
      </p:pic>
      <p:cxnSp>
        <p:nvCxnSpPr>
          <p:cNvPr id="620" name="Straight Arrow Connector 619"/>
          <p:cNvCxnSpPr/>
          <p:nvPr/>
        </p:nvCxnSpPr>
        <p:spPr>
          <a:xfrm>
            <a:off x="2707879" y="5205769"/>
            <a:ext cx="844021" cy="544"/>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pic>
        <p:nvPicPr>
          <p:cNvPr id="134" name="Picture 133"/>
          <p:cNvPicPr>
            <a:picLocks noChangeAspect="1"/>
          </p:cNvPicPr>
          <p:nvPr/>
        </p:nvPicPr>
        <p:blipFill>
          <a:blip r:embed="rId9"/>
          <a:stretch>
            <a:fillRect/>
          </a:stretch>
        </p:blipFill>
        <p:spPr>
          <a:xfrm>
            <a:off x="3009892" y="3799601"/>
            <a:ext cx="234824" cy="1383828"/>
          </a:xfrm>
          <a:prstGeom prst="rect">
            <a:avLst/>
          </a:prstGeom>
        </p:spPr>
      </p:pic>
      <p:cxnSp>
        <p:nvCxnSpPr>
          <p:cNvPr id="621" name="Straight Arrow Connector 620"/>
          <p:cNvCxnSpPr/>
          <p:nvPr/>
        </p:nvCxnSpPr>
        <p:spPr>
          <a:xfrm>
            <a:off x="4154272" y="5202773"/>
            <a:ext cx="840753" cy="994"/>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pic>
        <p:nvPicPr>
          <p:cNvPr id="152" name="Picture 151"/>
          <p:cNvPicPr>
            <a:picLocks noChangeAspect="1"/>
          </p:cNvPicPr>
          <p:nvPr/>
        </p:nvPicPr>
        <p:blipFill>
          <a:blip r:embed="rId10"/>
          <a:stretch>
            <a:fillRect/>
          </a:stretch>
        </p:blipFill>
        <p:spPr>
          <a:xfrm rot="5400000" flipH="1" flipV="1">
            <a:off x="3877306" y="4997283"/>
            <a:ext cx="2849136" cy="431823"/>
          </a:xfrm>
          <a:prstGeom prst="rect">
            <a:avLst/>
          </a:prstGeom>
        </p:spPr>
      </p:pic>
      <p:pic>
        <p:nvPicPr>
          <p:cNvPr id="160" name="Picture 159"/>
          <p:cNvPicPr>
            <a:picLocks noChangeAspect="1"/>
          </p:cNvPicPr>
          <p:nvPr/>
        </p:nvPicPr>
        <p:blipFill>
          <a:blip r:embed="rId11"/>
          <a:stretch>
            <a:fillRect/>
          </a:stretch>
        </p:blipFill>
        <p:spPr>
          <a:xfrm>
            <a:off x="4446740" y="3799602"/>
            <a:ext cx="234498" cy="1383828"/>
          </a:xfrm>
          <a:prstGeom prst="rect">
            <a:avLst/>
          </a:prstGeom>
        </p:spPr>
      </p:pic>
      <p:pic>
        <p:nvPicPr>
          <p:cNvPr id="628" name="Picture 627"/>
          <p:cNvPicPr>
            <a:picLocks noChangeAspect="1"/>
          </p:cNvPicPr>
          <p:nvPr/>
        </p:nvPicPr>
        <p:blipFill>
          <a:blip r:embed="rId6"/>
          <a:stretch>
            <a:fillRect/>
          </a:stretch>
        </p:blipFill>
        <p:spPr>
          <a:xfrm>
            <a:off x="5901962" y="3803930"/>
            <a:ext cx="238281" cy="1386104"/>
          </a:xfrm>
          <a:prstGeom prst="rect">
            <a:avLst/>
          </a:prstGeom>
        </p:spPr>
      </p:pic>
      <p:cxnSp>
        <p:nvCxnSpPr>
          <p:cNvPr id="629" name="Straight Arrow Connector 628"/>
          <p:cNvCxnSpPr/>
          <p:nvPr/>
        </p:nvCxnSpPr>
        <p:spPr>
          <a:xfrm>
            <a:off x="5608874" y="5202501"/>
            <a:ext cx="844021" cy="544"/>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631" name="Straight Arrow Connector 630"/>
          <p:cNvCxnSpPr/>
          <p:nvPr/>
        </p:nvCxnSpPr>
        <p:spPr>
          <a:xfrm>
            <a:off x="7760544" y="5202501"/>
            <a:ext cx="609866" cy="1004"/>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pic>
        <p:nvPicPr>
          <p:cNvPr id="632" name="Picture 631"/>
          <p:cNvPicPr>
            <a:picLocks noChangeAspect="1"/>
          </p:cNvPicPr>
          <p:nvPr/>
        </p:nvPicPr>
        <p:blipFill>
          <a:blip r:embed="rId9"/>
          <a:stretch>
            <a:fillRect/>
          </a:stretch>
        </p:blipFill>
        <p:spPr>
          <a:xfrm>
            <a:off x="7966628" y="3796793"/>
            <a:ext cx="234824" cy="1383828"/>
          </a:xfrm>
          <a:prstGeom prst="rect">
            <a:avLst/>
          </a:prstGeom>
        </p:spPr>
      </p:pic>
      <p:cxnSp>
        <p:nvCxnSpPr>
          <p:cNvPr id="635" name="Straight Arrow Connector 634"/>
          <p:cNvCxnSpPr/>
          <p:nvPr/>
        </p:nvCxnSpPr>
        <p:spPr>
          <a:xfrm flipV="1">
            <a:off x="9690197" y="5206042"/>
            <a:ext cx="587851" cy="271"/>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pic>
        <p:nvPicPr>
          <p:cNvPr id="636" name="Picture 635"/>
          <p:cNvPicPr>
            <a:picLocks noChangeAspect="1"/>
          </p:cNvPicPr>
          <p:nvPr/>
        </p:nvPicPr>
        <p:blipFill>
          <a:blip r:embed="rId11"/>
          <a:stretch>
            <a:fillRect/>
          </a:stretch>
        </p:blipFill>
        <p:spPr>
          <a:xfrm>
            <a:off x="9878621" y="3801877"/>
            <a:ext cx="234498" cy="1383828"/>
          </a:xfrm>
          <a:prstGeom prst="rect">
            <a:avLst/>
          </a:prstGeom>
        </p:spPr>
      </p:pic>
      <p:sp>
        <p:nvSpPr>
          <p:cNvPr id="638" name="Title 1">
            <a:extLst>
              <a:ext uri="{FF2B5EF4-FFF2-40B4-BE49-F238E27FC236}">
                <a16:creationId xmlns:a16="http://schemas.microsoft.com/office/drawing/2014/main" id="{EAD25852-B597-5D0A-FA7B-819CF20AA526}"/>
              </a:ext>
            </a:extLst>
          </p:cNvPr>
          <p:cNvSpPr txBox="1">
            <a:spLocks/>
          </p:cNvSpPr>
          <p:nvPr/>
        </p:nvSpPr>
        <p:spPr>
          <a:xfrm>
            <a:off x="475311" y="951055"/>
            <a:ext cx="11241377" cy="954722"/>
          </a:xfrm>
          <a:prstGeom prst="rect">
            <a:avLst/>
          </a:prstGeom>
          <a:noFill/>
        </p:spPr>
        <p:txBody>
          <a:bodyPr/>
          <a:lstStyle>
            <a:lvl1pPr algn="l" defTabSz="914400" rtl="0" eaLnBrk="1" latinLnBrk="0" hangingPunct="1">
              <a:lnSpc>
                <a:spcPct val="80000"/>
              </a:lnSpc>
              <a:spcBef>
                <a:spcPct val="0"/>
              </a:spcBef>
              <a:buNone/>
              <a:defRPr sz="3500" b="1" i="0" kern="1200" cap="none" spc="-150" baseline="0">
                <a:solidFill>
                  <a:schemeClr val="tx1"/>
                </a:solidFill>
                <a:latin typeface="+mj-lt"/>
                <a:ea typeface="+mj-ea"/>
                <a:cs typeface="+mj-cs"/>
              </a:defRPr>
            </a:lvl1pPr>
          </a:lstStyle>
          <a:p>
            <a:r>
              <a:rPr lang="en-US"/>
              <a:t>Explaining PCR</a:t>
            </a:r>
            <a:endParaRPr lang="en-US" dirty="0"/>
          </a:p>
        </p:txBody>
      </p:sp>
      <p:pic>
        <p:nvPicPr>
          <p:cNvPr id="639" name="Picture 638"/>
          <p:cNvPicPr>
            <a:picLocks noChangeAspect="1"/>
          </p:cNvPicPr>
          <p:nvPr/>
        </p:nvPicPr>
        <p:blipFill>
          <a:blip r:embed="rId12"/>
          <a:stretch>
            <a:fillRect/>
          </a:stretch>
        </p:blipFill>
        <p:spPr>
          <a:xfrm rot="16200000">
            <a:off x="5686698" y="4649430"/>
            <a:ext cx="2845017" cy="1121101"/>
          </a:xfrm>
          <a:prstGeom prst="rect">
            <a:avLst/>
          </a:prstGeom>
        </p:spPr>
      </p:pic>
      <p:pic>
        <p:nvPicPr>
          <p:cNvPr id="640" name="Picture 639"/>
          <p:cNvPicPr>
            <a:picLocks noChangeAspect="1"/>
          </p:cNvPicPr>
          <p:nvPr/>
        </p:nvPicPr>
        <p:blipFill>
          <a:blip r:embed="rId13"/>
          <a:stretch>
            <a:fillRect/>
          </a:stretch>
        </p:blipFill>
        <p:spPr>
          <a:xfrm rot="16200000">
            <a:off x="7608373" y="4652695"/>
            <a:ext cx="2843861" cy="1115722"/>
          </a:xfrm>
          <a:prstGeom prst="rect">
            <a:avLst/>
          </a:prstGeom>
        </p:spPr>
      </p:pic>
      <p:pic>
        <p:nvPicPr>
          <p:cNvPr id="173" name="Picture 172"/>
          <p:cNvPicPr>
            <a:picLocks noChangeAspect="1"/>
          </p:cNvPicPr>
          <p:nvPr/>
        </p:nvPicPr>
        <p:blipFill>
          <a:blip r:embed="rId14"/>
          <a:stretch>
            <a:fillRect/>
          </a:stretch>
        </p:blipFill>
        <p:spPr>
          <a:xfrm rot="16200000">
            <a:off x="9521971" y="4649430"/>
            <a:ext cx="2845013" cy="1121100"/>
          </a:xfrm>
          <a:prstGeom prst="rect">
            <a:avLst/>
          </a:prstGeom>
        </p:spPr>
      </p:pic>
    </p:spTree>
    <p:extLst>
      <p:ext uri="{BB962C8B-B14F-4D97-AF65-F5344CB8AC3E}">
        <p14:creationId xmlns:p14="http://schemas.microsoft.com/office/powerpoint/2010/main" val="4158673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98"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pPr marL="0" indent="0">
              <a:buNone/>
            </a:pPr>
            <a:r>
              <a:rPr lang="en-GB" b="1" dirty="0">
                <a:solidFill>
                  <a:schemeClr val="accent5"/>
                </a:solidFill>
              </a:rPr>
              <a:t>PCR</a:t>
            </a:r>
            <a:r>
              <a:rPr lang="en-GB" dirty="0"/>
              <a:t> stands for </a:t>
            </a:r>
            <a:r>
              <a:rPr lang="en-GB" b="1" dirty="0">
                <a:solidFill>
                  <a:schemeClr val="accent5"/>
                </a:solidFill>
              </a:rPr>
              <a:t>P</a:t>
            </a:r>
            <a:r>
              <a:rPr lang="en-GB" dirty="0"/>
              <a:t>olymerase </a:t>
            </a:r>
            <a:r>
              <a:rPr lang="en-GB" b="1" dirty="0">
                <a:solidFill>
                  <a:schemeClr val="accent5"/>
                </a:solidFill>
              </a:rPr>
              <a:t>C</a:t>
            </a:r>
            <a:r>
              <a:rPr lang="en-GB" dirty="0"/>
              <a:t>hain </a:t>
            </a:r>
            <a:r>
              <a:rPr lang="en-GB" b="1" dirty="0">
                <a:solidFill>
                  <a:schemeClr val="accent5"/>
                </a:solidFill>
              </a:rPr>
              <a:t>R</a:t>
            </a:r>
            <a:r>
              <a:rPr lang="en-GB" dirty="0"/>
              <a:t>eaction</a:t>
            </a:r>
          </a:p>
          <a:p>
            <a:pPr marL="0" indent="0">
              <a:buNone/>
            </a:pPr>
            <a:r>
              <a:rPr lang="en-GB" dirty="0"/>
              <a:t>A PCR is able to make copies of DNA, much as a photocopier makes copies of an image.</a:t>
            </a:r>
          </a:p>
          <a:p>
            <a:pPr marL="0" indent="0">
              <a:buNone/>
            </a:pPr>
            <a:r>
              <a:rPr lang="en-GB" dirty="0"/>
              <a:t>DNA is copied exponentially, with the number of lengths of double-stranded DNA doubling for each cycle of PCR.</a:t>
            </a:r>
          </a:p>
        </p:txBody>
      </p:sp>
      <p:graphicFrame>
        <p:nvGraphicFramePr>
          <p:cNvPr id="200" name="Table 199"/>
          <p:cNvGraphicFramePr>
            <a:graphicFrameLocks noGrp="1"/>
          </p:cNvGraphicFramePr>
          <p:nvPr>
            <p:extLst>
              <p:ext uri="{D42A27DB-BD31-4B8C-83A1-F6EECF244321}">
                <p14:modId xmlns:p14="http://schemas.microsoft.com/office/powerpoint/2010/main" val="633496137"/>
              </p:ext>
            </p:extLst>
          </p:nvPr>
        </p:nvGraphicFramePr>
        <p:xfrm>
          <a:off x="6001281" y="1990011"/>
          <a:ext cx="5554226" cy="3358166"/>
        </p:xfrm>
        <a:graphic>
          <a:graphicData uri="http://schemas.openxmlformats.org/drawingml/2006/table">
            <a:tbl>
              <a:tblPr firstRow="1" bandRow="1">
                <a:tableStyleId>{5940675A-B579-460E-94D1-54222C63F5DA}</a:tableStyleId>
              </a:tblPr>
              <a:tblGrid>
                <a:gridCol w="2777113">
                  <a:extLst>
                    <a:ext uri="{9D8B030D-6E8A-4147-A177-3AD203B41FA5}">
                      <a16:colId xmlns:a16="http://schemas.microsoft.com/office/drawing/2014/main" val="20000"/>
                    </a:ext>
                  </a:extLst>
                </a:gridCol>
                <a:gridCol w="2777113">
                  <a:extLst>
                    <a:ext uri="{9D8B030D-6E8A-4147-A177-3AD203B41FA5}">
                      <a16:colId xmlns:a16="http://schemas.microsoft.com/office/drawing/2014/main" val="20001"/>
                    </a:ext>
                  </a:extLst>
                </a:gridCol>
              </a:tblGrid>
              <a:tr h="479738">
                <a:tc>
                  <a:txBody>
                    <a:bodyPr/>
                    <a:lstStyle/>
                    <a:p>
                      <a:pPr algn="ctr">
                        <a:lnSpc>
                          <a:spcPct val="100000"/>
                        </a:lnSpc>
                        <a:spcBef>
                          <a:spcPts val="1200"/>
                        </a:spcBef>
                        <a:spcAft>
                          <a:spcPts val="600"/>
                        </a:spcAft>
                      </a:pPr>
                      <a:r>
                        <a:rPr lang="en-GB" sz="1800" b="1" dirty="0"/>
                        <a:t>Number of PCR cycles</a:t>
                      </a:r>
                      <a:endParaRPr lang="en-GB" sz="1800" b="1"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00000"/>
                        </a:lnSpc>
                        <a:spcBef>
                          <a:spcPts val="1200"/>
                        </a:spcBef>
                        <a:spcAft>
                          <a:spcPts val="600"/>
                        </a:spcAft>
                      </a:pPr>
                      <a:r>
                        <a:rPr lang="en-GB" sz="1800" b="1" dirty="0"/>
                        <a:t>Lengths of </a:t>
                      </a:r>
                      <a:r>
                        <a:rPr lang="en-GB" sz="1800" b="1" dirty="0" err="1"/>
                        <a:t>dsDNA</a:t>
                      </a:r>
                      <a:endParaRPr lang="en-GB" sz="1800" b="1"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479738">
                <a:tc>
                  <a:txBody>
                    <a:bodyPr/>
                    <a:lstStyle/>
                    <a:p>
                      <a:pPr algn="ctr">
                        <a:lnSpc>
                          <a:spcPct val="100000"/>
                        </a:lnSpc>
                        <a:spcBef>
                          <a:spcPts val="1200"/>
                        </a:spcBef>
                        <a:spcAft>
                          <a:spcPts val="600"/>
                        </a:spcAft>
                      </a:pPr>
                      <a:r>
                        <a:rPr lang="en-GB" sz="1800" dirty="0"/>
                        <a:t>1</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Bef>
                          <a:spcPts val="1200"/>
                        </a:spcBef>
                        <a:spcAft>
                          <a:spcPts val="600"/>
                        </a:spcAft>
                      </a:pPr>
                      <a:r>
                        <a:rPr lang="en-GB" sz="1800" dirty="0"/>
                        <a:t>2</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79738">
                <a:tc>
                  <a:txBody>
                    <a:bodyPr/>
                    <a:lstStyle/>
                    <a:p>
                      <a:pPr algn="ctr">
                        <a:lnSpc>
                          <a:spcPct val="100000"/>
                        </a:lnSpc>
                        <a:spcBef>
                          <a:spcPts val="1200"/>
                        </a:spcBef>
                        <a:spcAft>
                          <a:spcPts val="600"/>
                        </a:spcAft>
                      </a:pPr>
                      <a:r>
                        <a:rPr lang="en-GB" sz="1800" dirty="0"/>
                        <a:t>2</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100000"/>
                        </a:lnSpc>
                        <a:spcBef>
                          <a:spcPts val="1200"/>
                        </a:spcBef>
                        <a:spcAft>
                          <a:spcPts val="600"/>
                        </a:spcAft>
                      </a:pPr>
                      <a:r>
                        <a:rPr lang="en-GB" sz="1800" dirty="0"/>
                        <a:t>4</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479738">
                <a:tc>
                  <a:txBody>
                    <a:bodyPr/>
                    <a:lstStyle/>
                    <a:p>
                      <a:pPr algn="ctr">
                        <a:lnSpc>
                          <a:spcPct val="100000"/>
                        </a:lnSpc>
                        <a:spcBef>
                          <a:spcPts val="1200"/>
                        </a:spcBef>
                        <a:spcAft>
                          <a:spcPts val="600"/>
                        </a:spcAft>
                      </a:pPr>
                      <a:r>
                        <a:rPr lang="en-GB" sz="1800" dirty="0"/>
                        <a:t>5</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Bef>
                          <a:spcPts val="1200"/>
                        </a:spcBef>
                        <a:spcAft>
                          <a:spcPts val="600"/>
                        </a:spcAft>
                      </a:pPr>
                      <a:r>
                        <a:rPr lang="en-GB" sz="1800" dirty="0"/>
                        <a:t>32</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79738">
                <a:tc>
                  <a:txBody>
                    <a:bodyPr/>
                    <a:lstStyle/>
                    <a:p>
                      <a:pPr algn="ctr">
                        <a:lnSpc>
                          <a:spcPct val="100000"/>
                        </a:lnSpc>
                        <a:spcBef>
                          <a:spcPts val="1200"/>
                        </a:spcBef>
                        <a:spcAft>
                          <a:spcPts val="600"/>
                        </a:spcAft>
                      </a:pPr>
                      <a:r>
                        <a:rPr lang="en-GB" sz="1800" dirty="0"/>
                        <a:t>10</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100000"/>
                        </a:lnSpc>
                        <a:spcBef>
                          <a:spcPts val="1200"/>
                        </a:spcBef>
                        <a:spcAft>
                          <a:spcPts val="600"/>
                        </a:spcAft>
                      </a:pPr>
                      <a:r>
                        <a:rPr lang="en-GB" sz="1800" dirty="0"/>
                        <a:t>1,024</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479738">
                <a:tc>
                  <a:txBody>
                    <a:bodyPr/>
                    <a:lstStyle/>
                    <a:p>
                      <a:pPr algn="ctr">
                        <a:lnSpc>
                          <a:spcPct val="100000"/>
                        </a:lnSpc>
                        <a:spcBef>
                          <a:spcPts val="1200"/>
                        </a:spcBef>
                        <a:spcAft>
                          <a:spcPts val="600"/>
                        </a:spcAft>
                      </a:pPr>
                      <a:r>
                        <a:rPr lang="en-GB" sz="1800" dirty="0"/>
                        <a:t>20</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spcBef>
                          <a:spcPts val="1200"/>
                        </a:spcBef>
                        <a:spcAft>
                          <a:spcPts val="600"/>
                        </a:spcAft>
                      </a:pPr>
                      <a:r>
                        <a:rPr lang="en-GB" sz="1800" dirty="0"/>
                        <a:t>1,048,576</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479738">
                <a:tc>
                  <a:txBody>
                    <a:bodyPr/>
                    <a:lstStyle/>
                    <a:p>
                      <a:pPr algn="ctr">
                        <a:lnSpc>
                          <a:spcPct val="100000"/>
                        </a:lnSpc>
                        <a:spcBef>
                          <a:spcPts val="1200"/>
                        </a:spcBef>
                        <a:spcAft>
                          <a:spcPts val="600"/>
                        </a:spcAft>
                      </a:pPr>
                      <a:r>
                        <a:rPr lang="en-GB" sz="1800" dirty="0"/>
                        <a:t>35</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lnSpc>
                          <a:spcPct val="100000"/>
                        </a:lnSpc>
                        <a:spcBef>
                          <a:spcPts val="1200"/>
                        </a:spcBef>
                        <a:spcAft>
                          <a:spcPts val="600"/>
                        </a:spcAft>
                      </a:pPr>
                      <a:r>
                        <a:rPr lang="en-GB" sz="1800" dirty="0"/>
                        <a:t>34,359,738,368 </a:t>
                      </a:r>
                      <a:endParaRPr lang="en-GB" sz="1800" dirty="0">
                        <a:solidFill>
                          <a:srgbClr val="0063C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6"/>
                  </a:ext>
                </a:extLst>
              </a:tr>
            </a:tbl>
          </a:graphicData>
        </a:graphic>
      </p:graphicFrame>
      <p:pic>
        <p:nvPicPr>
          <p:cNvPr id="202" name="Picture 201"/>
          <p:cNvPicPr>
            <a:picLocks noChangeAspect="1"/>
          </p:cNvPicPr>
          <p:nvPr/>
        </p:nvPicPr>
        <p:blipFill>
          <a:blip r:embed="rId3"/>
          <a:stretch>
            <a:fillRect/>
          </a:stretch>
        </p:blipFill>
        <p:spPr>
          <a:xfrm>
            <a:off x="3646967" y="4341342"/>
            <a:ext cx="1974566" cy="1890647"/>
          </a:xfrm>
          <a:prstGeom prst="rect">
            <a:avLst/>
          </a:prstGeom>
        </p:spPr>
      </p:pic>
    </p:spTree>
    <p:extLst>
      <p:ext uri="{BB962C8B-B14F-4D97-AF65-F5344CB8AC3E}">
        <p14:creationId xmlns:p14="http://schemas.microsoft.com/office/powerpoint/2010/main" val="2521341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B7BA0-0F6E-85D4-B22F-2073616191FA}"/>
              </a:ext>
            </a:extLst>
          </p:cNvPr>
          <p:cNvSpPr>
            <a:spLocks noGrp="1"/>
          </p:cNvSpPr>
          <p:nvPr>
            <p:ph type="title"/>
          </p:nvPr>
        </p:nvSpPr>
        <p:spPr/>
        <p:txBody>
          <a:bodyPr/>
          <a:lstStyle/>
          <a:p>
            <a:r>
              <a:rPr lang="en-US" dirty="0"/>
              <a:t>Performing PCR</a:t>
            </a:r>
          </a:p>
        </p:txBody>
      </p:sp>
      <p:sp>
        <p:nvSpPr>
          <p:cNvPr id="3" name="Text Placeholder 2">
            <a:extLst>
              <a:ext uri="{FF2B5EF4-FFF2-40B4-BE49-F238E27FC236}">
                <a16:creationId xmlns:a16="http://schemas.microsoft.com/office/drawing/2014/main" id="{BDCB076C-882F-BF49-0FC2-8322D7073AFD}"/>
              </a:ext>
            </a:extLst>
          </p:cNvPr>
          <p:cNvSpPr>
            <a:spLocks noGrp="1"/>
          </p:cNvSpPr>
          <p:nvPr>
            <p:ph type="body" sz="quarter" idx="13"/>
          </p:nvPr>
        </p:nvSpPr>
        <p:spPr/>
        <p:txBody>
          <a:bodyPr/>
          <a:lstStyle/>
          <a:p>
            <a:r>
              <a:rPr lang="en-US" dirty="0"/>
              <a:t>05</a:t>
            </a:r>
          </a:p>
        </p:txBody>
      </p:sp>
      <p:pic>
        <p:nvPicPr>
          <p:cNvPr id="4" name="Picture 3">
            <a:extLst>
              <a:ext uri="{FF2B5EF4-FFF2-40B4-BE49-F238E27FC236}">
                <a16:creationId xmlns:a16="http://schemas.microsoft.com/office/drawing/2014/main" id="{0243C42B-B5EC-23FF-4F4F-F0BC8F53B930}"/>
              </a:ext>
            </a:extLst>
          </p:cNvPr>
          <p:cNvPicPr>
            <a:picLocks noChangeAspect="1"/>
          </p:cNvPicPr>
          <p:nvPr/>
        </p:nvPicPr>
        <p:blipFill>
          <a:blip r:embed="rId2"/>
          <a:srcRect/>
          <a:stretch/>
        </p:blipFill>
        <p:spPr>
          <a:xfrm>
            <a:off x="533026" y="5152255"/>
            <a:ext cx="11159979" cy="762641"/>
          </a:xfrm>
          <a:prstGeom prst="rect">
            <a:avLst/>
          </a:prstGeom>
        </p:spPr>
      </p:pic>
    </p:spTree>
    <p:extLst>
      <p:ext uri="{BB962C8B-B14F-4D97-AF65-F5344CB8AC3E}">
        <p14:creationId xmlns:p14="http://schemas.microsoft.com/office/powerpoint/2010/main" val="13187407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Performing PCR</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002842" cy="707886"/>
          </a:xfrm>
          <a:prstGeom prst="rect">
            <a:avLst/>
          </a:prstGeom>
          <a:noFill/>
          <a:ln>
            <a:noFill/>
          </a:ln>
        </p:spPr>
        <p:txBody>
          <a:bodyPr wrap="square" rtlCol="0">
            <a:spAutoFit/>
          </a:bodyPr>
          <a:lstStyle/>
          <a:p>
            <a:r>
              <a:rPr lang="en-GB" sz="2000" b="1" dirty="0"/>
              <a:t>Explaining PCR</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solidFill>
                  <a:schemeClr val="bg1"/>
                </a:solidFill>
              </a:rPr>
              <a:t>Amplifying the DNA barcode</a:t>
            </a:r>
          </a:p>
        </p:txBody>
      </p:sp>
      <p:sp>
        <p:nvSpPr>
          <p:cNvPr id="14" name="TextBox 13"/>
          <p:cNvSpPr txBox="1"/>
          <p:nvPr/>
        </p:nvSpPr>
        <p:spPr>
          <a:xfrm>
            <a:off x="5714807" y="2316008"/>
            <a:ext cx="2002842" cy="707886"/>
          </a:xfrm>
          <a:prstGeom prst="rect">
            <a:avLst/>
          </a:prstGeom>
          <a:noFill/>
          <a:ln>
            <a:noFill/>
          </a:ln>
        </p:spPr>
        <p:txBody>
          <a:bodyPr wrap="square" rtlCol="0">
            <a:spAutoFit/>
          </a:bodyPr>
          <a:lstStyle/>
          <a:p>
            <a:r>
              <a:rPr lang="en-GB" sz="2000" b="1" dirty="0"/>
              <a:t>Performing PCR</a:t>
            </a:r>
          </a:p>
        </p:txBody>
      </p:sp>
      <p:sp>
        <p:nvSpPr>
          <p:cNvPr id="15" name="TextBox 14"/>
          <p:cNvSpPr txBox="1"/>
          <p:nvPr/>
        </p:nvSpPr>
        <p:spPr>
          <a:xfrm>
            <a:off x="8308004" y="2316008"/>
            <a:ext cx="1846649" cy="707886"/>
          </a:xfrm>
          <a:prstGeom prst="rect">
            <a:avLst/>
          </a:prstGeom>
          <a:noFill/>
          <a:ln>
            <a:noFill/>
          </a:ln>
        </p:spPr>
        <p:txBody>
          <a:bodyPr wrap="square" rtlCol="0">
            <a:spAutoFit/>
          </a:bodyPr>
          <a:lstStyle/>
          <a:p>
            <a:r>
              <a:rPr lang="en-GB" sz="2000" b="1" dirty="0"/>
              <a:t>Checking PCR</a:t>
            </a:r>
          </a:p>
        </p:txBody>
      </p:sp>
    </p:spTree>
    <p:extLst>
      <p:ext uri="{BB962C8B-B14F-4D97-AF65-F5344CB8AC3E}">
        <p14:creationId xmlns:p14="http://schemas.microsoft.com/office/powerpoint/2010/main" val="41008793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rotWithShape="1">
          <a:blip r:embed="rId3"/>
          <a:srcRect l="10498" t="27271" r="46045" b="34268"/>
          <a:stretch/>
        </p:blipFill>
        <p:spPr>
          <a:xfrm>
            <a:off x="9696713" y="1986133"/>
            <a:ext cx="1856889" cy="1124758"/>
          </a:xfrm>
          <a:prstGeom prst="rect">
            <a:avLst/>
          </a:prstGeom>
        </p:spPr>
      </p:pic>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Amplifying the DNA barcode</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1"/>
            <a:ext cx="4963692" cy="4608099"/>
          </a:xfrm>
        </p:spPr>
        <p:txBody>
          <a:bodyPr>
            <a:noAutofit/>
          </a:bodyPr>
          <a:lstStyle/>
          <a:p>
            <a:pPr marL="0" indent="0">
              <a:buNone/>
            </a:pPr>
            <a:r>
              <a:rPr lang="en-GB" dirty="0"/>
              <a:t>No universal region of DNA that remains constant with a species, but shows variation between species, has been identified. Instead different DNA barcodes are used in different taxonomic groups.</a:t>
            </a:r>
          </a:p>
          <a:p>
            <a:pPr marL="0" indent="0">
              <a:buNone/>
            </a:pPr>
            <a:r>
              <a:rPr lang="en-GB" dirty="0"/>
              <a:t>Paul Hebert proposed </a:t>
            </a:r>
            <a:r>
              <a:rPr lang="en-GB" b="1" dirty="0">
                <a:solidFill>
                  <a:schemeClr val="accent5"/>
                </a:solidFill>
              </a:rPr>
              <a:t>the mitochondrial cytochrome c oxidase subunit 1 (COI) gene</a:t>
            </a:r>
            <a:r>
              <a:rPr lang="en-GB" b="1" dirty="0"/>
              <a:t> </a:t>
            </a:r>
            <a:r>
              <a:rPr lang="en-GB" dirty="0"/>
              <a:t>as an unique DNA barcode region for animals. Sequence diversity in a 650 </a:t>
            </a:r>
            <a:r>
              <a:rPr lang="en-GB" dirty="0" err="1"/>
              <a:t>bp</a:t>
            </a:r>
            <a:r>
              <a:rPr lang="en-GB" dirty="0"/>
              <a:t> region near the 5’ end of the COI gene provides strong species level resolution for different animal groups. </a:t>
            </a:r>
          </a:p>
        </p:txBody>
      </p:sp>
      <p:pic>
        <p:nvPicPr>
          <p:cNvPr id="21" name="Picture 20"/>
          <p:cNvPicPr>
            <a:picLocks noChangeAspect="1"/>
          </p:cNvPicPr>
          <p:nvPr/>
        </p:nvPicPr>
        <p:blipFill rotWithShape="1">
          <a:blip r:embed="rId4"/>
          <a:srcRect t="18719" r="14320"/>
          <a:stretch/>
        </p:blipFill>
        <p:spPr>
          <a:xfrm>
            <a:off x="9704953" y="3104514"/>
            <a:ext cx="1853719" cy="1143395"/>
          </a:xfrm>
          <a:prstGeom prst="rect">
            <a:avLst/>
          </a:prstGeom>
        </p:spPr>
      </p:pic>
      <p:pic>
        <p:nvPicPr>
          <p:cNvPr id="24" name="Picture 23"/>
          <p:cNvPicPr>
            <a:picLocks noChangeAspect="1"/>
          </p:cNvPicPr>
          <p:nvPr/>
        </p:nvPicPr>
        <p:blipFill rotWithShape="1">
          <a:blip r:embed="rId5"/>
          <a:srcRect r="10658" b="26016"/>
          <a:stretch/>
        </p:blipFill>
        <p:spPr>
          <a:xfrm>
            <a:off x="6001282" y="1983518"/>
            <a:ext cx="1862558" cy="1128729"/>
          </a:xfrm>
          <a:prstGeom prst="rect">
            <a:avLst/>
          </a:prstGeom>
        </p:spPr>
      </p:pic>
      <p:pic>
        <p:nvPicPr>
          <p:cNvPr id="27" name="Picture 26"/>
          <p:cNvPicPr>
            <a:picLocks noChangeAspect="1"/>
          </p:cNvPicPr>
          <p:nvPr/>
        </p:nvPicPr>
        <p:blipFill rotWithShape="1">
          <a:blip r:embed="rId6"/>
          <a:srcRect l="19688" t="7185" r="4316" b="13154"/>
          <a:stretch/>
        </p:blipFill>
        <p:spPr>
          <a:xfrm rot="5400000">
            <a:off x="6364440" y="3879357"/>
            <a:ext cx="1133071" cy="1865723"/>
          </a:xfrm>
          <a:prstGeom prst="rect">
            <a:avLst/>
          </a:prstGeom>
        </p:spPr>
      </p:pic>
      <p:pic>
        <p:nvPicPr>
          <p:cNvPr id="29" name="Picture 28"/>
          <p:cNvPicPr>
            <a:picLocks noChangeAspect="1"/>
          </p:cNvPicPr>
          <p:nvPr/>
        </p:nvPicPr>
        <p:blipFill rotWithShape="1">
          <a:blip r:embed="rId7"/>
          <a:srcRect l="8800" t="16193" b="6689"/>
          <a:stretch/>
        </p:blipFill>
        <p:spPr>
          <a:xfrm>
            <a:off x="7863837" y="4245682"/>
            <a:ext cx="1837948" cy="1132226"/>
          </a:xfrm>
          <a:prstGeom prst="rect">
            <a:avLst/>
          </a:prstGeom>
        </p:spPr>
      </p:pic>
      <p:pic>
        <p:nvPicPr>
          <p:cNvPr id="33" name="Picture 32"/>
          <p:cNvPicPr>
            <a:picLocks noChangeAspect="1"/>
          </p:cNvPicPr>
          <p:nvPr/>
        </p:nvPicPr>
        <p:blipFill rotWithShape="1">
          <a:blip r:embed="rId8"/>
          <a:srcRect l="13955" t="26379" r="43801" b="35409"/>
          <a:stretch/>
        </p:blipFill>
        <p:spPr>
          <a:xfrm>
            <a:off x="7858052" y="1977155"/>
            <a:ext cx="1847320" cy="1135091"/>
          </a:xfrm>
          <a:prstGeom prst="rect">
            <a:avLst/>
          </a:prstGeom>
        </p:spPr>
      </p:pic>
      <p:pic>
        <p:nvPicPr>
          <p:cNvPr id="35" name="Picture 34"/>
          <p:cNvPicPr>
            <a:picLocks noChangeAspect="1"/>
          </p:cNvPicPr>
          <p:nvPr/>
        </p:nvPicPr>
        <p:blipFill rotWithShape="1">
          <a:blip r:embed="rId9"/>
          <a:srcRect l="31238" t="25830" r="42687" b="9926"/>
          <a:stretch/>
        </p:blipFill>
        <p:spPr>
          <a:xfrm rot="16200000">
            <a:off x="8207924" y="2750879"/>
            <a:ext cx="1137018" cy="1857042"/>
          </a:xfrm>
          <a:prstGeom prst="rect">
            <a:avLst/>
          </a:prstGeom>
        </p:spPr>
      </p:pic>
      <p:pic>
        <p:nvPicPr>
          <p:cNvPr id="41" name="Picture 12" descr="Free Snake Beach Snake photo and picture"/>
          <p:cNvPicPr>
            <a:picLocks noChangeAspect="1" noChangeArrowheads="1"/>
          </p:cNvPicPr>
          <p:nvPr/>
        </p:nvPicPr>
        <p:blipFill rotWithShape="1">
          <a:blip r:embed="rId10">
            <a:extLst>
              <a:ext uri="{28A0092B-C50C-407E-A947-70E740481C1C}">
                <a14:useLocalDpi xmlns:a14="http://schemas.microsoft.com/office/drawing/2010/main" val="0"/>
              </a:ext>
            </a:extLst>
          </a:blip>
          <a:srcRect l="6486" t="10325" r="6744" b="12238"/>
          <a:stretch/>
        </p:blipFill>
        <p:spPr bwMode="auto">
          <a:xfrm>
            <a:off x="9701785" y="4253696"/>
            <a:ext cx="1851817" cy="111861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p:cNvPicPr>
            <a:picLocks noChangeAspect="1"/>
          </p:cNvPicPr>
          <p:nvPr/>
        </p:nvPicPr>
        <p:blipFill rotWithShape="1">
          <a:blip r:embed="rId11"/>
          <a:srcRect t="3319" r="8475" b="12660"/>
          <a:stretch/>
        </p:blipFill>
        <p:spPr>
          <a:xfrm>
            <a:off x="7859211" y="5387791"/>
            <a:ext cx="1837810" cy="1122784"/>
          </a:xfrm>
          <a:prstGeom prst="rect">
            <a:avLst/>
          </a:prstGeom>
        </p:spPr>
      </p:pic>
      <p:pic>
        <p:nvPicPr>
          <p:cNvPr id="49" name="Picture 48"/>
          <p:cNvPicPr>
            <a:picLocks noChangeAspect="1"/>
          </p:cNvPicPr>
          <p:nvPr/>
        </p:nvPicPr>
        <p:blipFill rotWithShape="1">
          <a:blip r:embed="rId12"/>
          <a:srcRect l="8114" t="6396" b="14707"/>
          <a:stretch/>
        </p:blipFill>
        <p:spPr>
          <a:xfrm flipH="1">
            <a:off x="9697020" y="5377908"/>
            <a:ext cx="1856178" cy="1125220"/>
          </a:xfrm>
          <a:prstGeom prst="rect">
            <a:avLst/>
          </a:prstGeom>
        </p:spPr>
      </p:pic>
      <p:pic>
        <p:nvPicPr>
          <p:cNvPr id="50" name="Picture 49"/>
          <p:cNvPicPr>
            <a:picLocks noChangeAspect="1"/>
          </p:cNvPicPr>
          <p:nvPr/>
        </p:nvPicPr>
        <p:blipFill rotWithShape="1">
          <a:blip r:embed="rId13"/>
          <a:srcRect l="9314" t="11964" b="1"/>
          <a:stretch/>
        </p:blipFill>
        <p:spPr>
          <a:xfrm>
            <a:off x="6001282" y="3112246"/>
            <a:ext cx="1852141" cy="1135663"/>
          </a:xfrm>
          <a:prstGeom prst="rect">
            <a:avLst/>
          </a:prstGeom>
        </p:spPr>
      </p:pic>
      <p:pic>
        <p:nvPicPr>
          <p:cNvPr id="51" name="Picture 50"/>
          <p:cNvPicPr>
            <a:picLocks noChangeAspect="1"/>
          </p:cNvPicPr>
          <p:nvPr/>
        </p:nvPicPr>
        <p:blipFill rotWithShape="1">
          <a:blip r:embed="rId14"/>
          <a:srcRect t="11112" r="9077" b="2962"/>
          <a:stretch/>
        </p:blipFill>
        <p:spPr>
          <a:xfrm flipH="1">
            <a:off x="5994949" y="5377908"/>
            <a:ext cx="1862320" cy="1124398"/>
          </a:xfrm>
          <a:prstGeom prst="rect">
            <a:avLst/>
          </a:prstGeom>
        </p:spPr>
      </p:pic>
      <p:graphicFrame>
        <p:nvGraphicFramePr>
          <p:cNvPr id="52" name="Table 51"/>
          <p:cNvGraphicFramePr>
            <a:graphicFrameLocks noGrp="1"/>
          </p:cNvGraphicFramePr>
          <p:nvPr/>
        </p:nvGraphicFramePr>
        <p:xfrm>
          <a:off x="6001283" y="1980022"/>
          <a:ext cx="5554224" cy="4532112"/>
        </p:xfrm>
        <a:graphic>
          <a:graphicData uri="http://schemas.openxmlformats.org/drawingml/2006/table">
            <a:tbl>
              <a:tblPr firstRow="1" bandRow="1">
                <a:tableStyleId>{5C22544A-7EE6-4342-B048-85BDC9FD1C3A}</a:tableStyleId>
              </a:tblPr>
              <a:tblGrid>
                <a:gridCol w="1851408">
                  <a:extLst>
                    <a:ext uri="{9D8B030D-6E8A-4147-A177-3AD203B41FA5}">
                      <a16:colId xmlns:a16="http://schemas.microsoft.com/office/drawing/2014/main" val="4162230676"/>
                    </a:ext>
                  </a:extLst>
                </a:gridCol>
                <a:gridCol w="1851408">
                  <a:extLst>
                    <a:ext uri="{9D8B030D-6E8A-4147-A177-3AD203B41FA5}">
                      <a16:colId xmlns:a16="http://schemas.microsoft.com/office/drawing/2014/main" val="2661113032"/>
                    </a:ext>
                  </a:extLst>
                </a:gridCol>
                <a:gridCol w="1851408">
                  <a:extLst>
                    <a:ext uri="{9D8B030D-6E8A-4147-A177-3AD203B41FA5}">
                      <a16:colId xmlns:a16="http://schemas.microsoft.com/office/drawing/2014/main" val="454769687"/>
                    </a:ext>
                  </a:extLst>
                </a:gridCol>
              </a:tblGrid>
              <a:tr h="1133028">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996613282"/>
                  </a:ext>
                </a:extLst>
              </a:tr>
              <a:tr h="1133028">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30951728"/>
                  </a:ext>
                </a:extLst>
              </a:tr>
              <a:tr h="1133028">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909001065"/>
                  </a:ext>
                </a:extLst>
              </a:tr>
              <a:tr h="1133028">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070342605"/>
                  </a:ext>
                </a:extLst>
              </a:tr>
            </a:tbl>
          </a:graphicData>
        </a:graphic>
      </p:graphicFrame>
      <p:sp>
        <p:nvSpPr>
          <p:cNvPr id="6" name="TextBox 5"/>
          <p:cNvSpPr txBox="1"/>
          <p:nvPr/>
        </p:nvSpPr>
        <p:spPr>
          <a:xfrm>
            <a:off x="475312" y="6213544"/>
            <a:ext cx="5372595" cy="646331"/>
          </a:xfrm>
          <a:prstGeom prst="rect">
            <a:avLst/>
          </a:prstGeom>
          <a:noFill/>
        </p:spPr>
        <p:txBody>
          <a:bodyPr wrap="square" rtlCol="0">
            <a:spAutoFit/>
          </a:bodyPr>
          <a:lstStyle/>
          <a:p>
            <a:r>
              <a:rPr lang="en-GB" sz="1200" dirty="0"/>
              <a:t>Hebert, P. D. N., </a:t>
            </a:r>
            <a:r>
              <a:rPr lang="en-GB" sz="1200" dirty="0" err="1"/>
              <a:t>Ratnasingham</a:t>
            </a:r>
            <a:r>
              <a:rPr lang="en-GB" sz="1200" dirty="0"/>
              <a:t>, S. and </a:t>
            </a:r>
            <a:r>
              <a:rPr lang="en-GB" sz="1200" dirty="0" err="1"/>
              <a:t>deWaard</a:t>
            </a:r>
            <a:r>
              <a:rPr lang="en-GB" sz="1200" dirty="0"/>
              <a:t>, J. R. (2003) ‘Barcoding animal life: cytochrome c oxidase subunit 1 divergences among closely related species.’ </a:t>
            </a:r>
            <a:r>
              <a:rPr lang="en-GB" sz="1200" i="1" dirty="0"/>
              <a:t>Proceedings of the Royal Society B 270</a:t>
            </a:r>
            <a:r>
              <a:rPr lang="en-GB" sz="1200" dirty="0"/>
              <a:t>; pp S96-S99.</a:t>
            </a:r>
          </a:p>
        </p:txBody>
      </p:sp>
    </p:spTree>
    <p:extLst>
      <p:ext uri="{BB962C8B-B14F-4D97-AF65-F5344CB8AC3E}">
        <p14:creationId xmlns:p14="http://schemas.microsoft.com/office/powerpoint/2010/main" val="14641749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Amplifying the DNA barcode</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9" y="2021301"/>
            <a:ext cx="4963692" cy="4608099"/>
          </a:xfrm>
        </p:spPr>
        <p:txBody>
          <a:bodyPr>
            <a:noAutofit/>
          </a:bodyPr>
          <a:lstStyle/>
          <a:p>
            <a:pPr marL="0" indent="0">
              <a:buNone/>
            </a:pPr>
            <a:r>
              <a:rPr lang="en-GB" dirty="0"/>
              <a:t>The</a:t>
            </a:r>
            <a:r>
              <a:rPr lang="en-GB" dirty="0">
                <a:solidFill>
                  <a:schemeClr val="accent5"/>
                </a:solidFill>
              </a:rPr>
              <a:t> </a:t>
            </a:r>
            <a:r>
              <a:rPr lang="en-GB" b="1" dirty="0">
                <a:solidFill>
                  <a:schemeClr val="accent5"/>
                </a:solidFill>
              </a:rPr>
              <a:t>mitochondrial cytochrome c oxidase subunit 1 (COI) gene</a:t>
            </a:r>
            <a:r>
              <a:rPr lang="en-GB" b="1" dirty="0"/>
              <a:t> </a:t>
            </a:r>
            <a:r>
              <a:rPr lang="en-GB" dirty="0"/>
              <a:t>is a good DNA barcode because:</a:t>
            </a:r>
          </a:p>
          <a:p>
            <a:pPr>
              <a:spcBef>
                <a:spcPts val="1000"/>
              </a:spcBef>
            </a:pPr>
            <a:r>
              <a:rPr lang="en-GB" dirty="0"/>
              <a:t>It is </a:t>
            </a:r>
            <a:r>
              <a:rPr lang="en-GB" b="1" dirty="0">
                <a:solidFill>
                  <a:schemeClr val="accent5"/>
                </a:solidFill>
              </a:rPr>
              <a:t>part of the mitochondrial DNA</a:t>
            </a:r>
            <a:r>
              <a:rPr lang="en-GB" dirty="0"/>
              <a:t>.  </a:t>
            </a:r>
            <a:r>
              <a:rPr lang="en-GB" i="1" dirty="0"/>
              <a:t>There are multiple mitochondria per cell, but only one nucleus, so it is easier to obtain DNA barcode sequence from a small sample using mitochondrial DNA than nuclear DNA.</a:t>
            </a:r>
          </a:p>
        </p:txBody>
      </p:sp>
      <p:pic>
        <p:nvPicPr>
          <p:cNvPr id="14" name="Picture 13"/>
          <p:cNvPicPr>
            <a:picLocks noChangeAspect="1"/>
          </p:cNvPicPr>
          <p:nvPr/>
        </p:nvPicPr>
        <p:blipFill>
          <a:blip r:embed="rId3"/>
          <a:stretch>
            <a:fillRect/>
          </a:stretch>
        </p:blipFill>
        <p:spPr>
          <a:xfrm>
            <a:off x="6013461" y="1985442"/>
            <a:ext cx="5542045" cy="4793868"/>
          </a:xfrm>
          <a:prstGeom prst="rect">
            <a:avLst/>
          </a:prstGeom>
        </p:spPr>
      </p:pic>
    </p:spTree>
    <p:extLst>
      <p:ext uri="{BB962C8B-B14F-4D97-AF65-F5344CB8AC3E}">
        <p14:creationId xmlns:p14="http://schemas.microsoft.com/office/powerpoint/2010/main" val="8224257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Amplifying the DNA barcode</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1"/>
            <a:ext cx="5061305" cy="4608099"/>
          </a:xfrm>
        </p:spPr>
        <p:txBody>
          <a:bodyPr>
            <a:noAutofit/>
          </a:bodyPr>
          <a:lstStyle/>
          <a:p>
            <a:pPr marL="0" indent="0">
              <a:buNone/>
            </a:pPr>
            <a:r>
              <a:rPr lang="en-GB" dirty="0"/>
              <a:t>The</a:t>
            </a:r>
            <a:r>
              <a:rPr lang="en-GB" dirty="0">
                <a:solidFill>
                  <a:schemeClr val="accent5"/>
                </a:solidFill>
              </a:rPr>
              <a:t> </a:t>
            </a:r>
            <a:r>
              <a:rPr lang="en-GB" b="1" dirty="0">
                <a:solidFill>
                  <a:schemeClr val="accent5"/>
                </a:solidFill>
              </a:rPr>
              <a:t>mitochondrial cytochrome c oxidase subunit 1 (COI) gene</a:t>
            </a:r>
            <a:r>
              <a:rPr lang="en-GB" b="1" dirty="0"/>
              <a:t> </a:t>
            </a:r>
            <a:r>
              <a:rPr lang="en-GB" dirty="0"/>
              <a:t>is a good DNA barcode because:</a:t>
            </a:r>
          </a:p>
          <a:p>
            <a:pPr>
              <a:spcBef>
                <a:spcPts val="1000"/>
              </a:spcBef>
            </a:pPr>
            <a:r>
              <a:rPr lang="en-GB" dirty="0"/>
              <a:t>COI encodes a </a:t>
            </a:r>
            <a:r>
              <a:rPr lang="en-GB" b="1" dirty="0">
                <a:solidFill>
                  <a:schemeClr val="accent5"/>
                </a:solidFill>
              </a:rPr>
              <a:t>protein involved in the electron transport chain of respiration</a:t>
            </a:r>
            <a:r>
              <a:rPr lang="en-GB" dirty="0"/>
              <a:t>. </a:t>
            </a:r>
            <a:r>
              <a:rPr lang="en-GB" i="1" dirty="0"/>
              <a:t>Use of a gene involved in a key reaction for the cell, means the rate of change in gene sequence will be slow enough to remain identical in the same species, but fast enough to vary between species.</a:t>
            </a:r>
          </a:p>
        </p:txBody>
      </p:sp>
      <p:sp>
        <p:nvSpPr>
          <p:cNvPr id="6" name="Rectangle 5"/>
          <p:cNvSpPr/>
          <p:nvPr/>
        </p:nvSpPr>
        <p:spPr>
          <a:xfrm>
            <a:off x="5951891" y="5828375"/>
            <a:ext cx="5653005" cy="738664"/>
          </a:xfrm>
          <a:prstGeom prst="rect">
            <a:avLst/>
          </a:prstGeom>
        </p:spPr>
        <p:txBody>
          <a:bodyPr wrap="square">
            <a:spAutoFit/>
          </a:bodyPr>
          <a:lstStyle/>
          <a:p>
            <a:pPr algn="ctr"/>
            <a:r>
              <a:rPr lang="en-GB" sz="1400" dirty="0"/>
              <a:t>Schematic diagram showing the mitochondrial membranes with complexes I-IV of the electron transport chain and ATP synthase. Complex IV is the cytochrome c oxidase, of which subunit 1 is a part.</a:t>
            </a:r>
          </a:p>
        </p:txBody>
      </p:sp>
      <p:pic>
        <p:nvPicPr>
          <p:cNvPr id="9" name="Picture 8"/>
          <p:cNvPicPr>
            <a:picLocks noChangeAspect="1"/>
          </p:cNvPicPr>
          <p:nvPr/>
        </p:nvPicPr>
        <p:blipFill rotWithShape="1">
          <a:blip r:embed="rId3"/>
          <a:srcRect l="1697" r="713"/>
          <a:stretch/>
        </p:blipFill>
        <p:spPr>
          <a:xfrm>
            <a:off x="6001282" y="1985441"/>
            <a:ext cx="5554224" cy="3747239"/>
          </a:xfrm>
          <a:prstGeom prst="rect">
            <a:avLst/>
          </a:prstGeom>
        </p:spPr>
      </p:pic>
    </p:spTree>
    <p:extLst>
      <p:ext uri="{BB962C8B-B14F-4D97-AF65-F5344CB8AC3E}">
        <p14:creationId xmlns:p14="http://schemas.microsoft.com/office/powerpoint/2010/main" val="36740076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Amplifying the DNA barcode</a:t>
            </a:r>
          </a:p>
        </p:txBody>
      </p:sp>
      <p:sp>
        <p:nvSpPr>
          <p:cNvPr id="35" name="Content Placeholder 2">
            <a:extLst>
              <a:ext uri="{FF2B5EF4-FFF2-40B4-BE49-F238E27FC236}">
                <a16:creationId xmlns:a16="http://schemas.microsoft.com/office/drawing/2014/main" id="{087A3599-34D5-6017-A266-D194FF7D2056}"/>
              </a:ext>
            </a:extLst>
          </p:cNvPr>
          <p:cNvSpPr txBox="1">
            <a:spLocks/>
          </p:cNvSpPr>
          <p:nvPr/>
        </p:nvSpPr>
        <p:spPr>
          <a:xfrm>
            <a:off x="480176" y="2021302"/>
            <a:ext cx="5266199" cy="3741545"/>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Mitochondria have </a:t>
            </a:r>
            <a:r>
              <a:rPr lang="en-US" b="1" dirty="0">
                <a:solidFill>
                  <a:schemeClr val="accent5"/>
                </a:solidFill>
              </a:rPr>
              <a:t>circular DNA </a:t>
            </a:r>
            <a:r>
              <a:rPr lang="en-US" dirty="0"/>
              <a:t>located in the mitochondrial matrix. Much of the mitochondrial DNA encodes proteins and RNA involved in cellular respiration and cell reproduction.</a:t>
            </a:r>
          </a:p>
          <a:p>
            <a:pPr marL="0" indent="0">
              <a:buNone/>
            </a:pPr>
            <a:r>
              <a:rPr lang="en-US" dirty="0"/>
              <a:t>The length of mitochondrial DNA varies between invertebrates. Mitochondrial DNA from the fruit fly </a:t>
            </a:r>
            <a:r>
              <a:rPr lang="en-US" i="1" dirty="0"/>
              <a:t>Drosophila </a:t>
            </a:r>
            <a:r>
              <a:rPr lang="en-US" i="1" dirty="0" err="1"/>
              <a:t>melangoster</a:t>
            </a:r>
            <a:r>
              <a:rPr lang="en-US" i="1" dirty="0"/>
              <a:t> </a:t>
            </a:r>
            <a:r>
              <a:rPr lang="en-US" dirty="0"/>
              <a:t>is shown as an example, with the position of the </a:t>
            </a:r>
            <a:r>
              <a:rPr lang="en-US" b="1" dirty="0">
                <a:solidFill>
                  <a:schemeClr val="accent5"/>
                </a:solidFill>
              </a:rPr>
              <a:t>cytochrome c oxidase subunit 1 gene</a:t>
            </a:r>
            <a:r>
              <a:rPr lang="en-US" dirty="0"/>
              <a:t>, used as a DNA barcode, shown.</a:t>
            </a:r>
          </a:p>
        </p:txBody>
      </p:sp>
      <p:sp>
        <p:nvSpPr>
          <p:cNvPr id="3" name="Rectangle 2"/>
          <p:cNvSpPr/>
          <p:nvPr/>
        </p:nvSpPr>
        <p:spPr>
          <a:xfrm>
            <a:off x="480176" y="6110992"/>
            <a:ext cx="5519669" cy="738664"/>
          </a:xfrm>
          <a:prstGeom prst="rect">
            <a:avLst/>
          </a:prstGeom>
        </p:spPr>
        <p:txBody>
          <a:bodyPr wrap="square">
            <a:spAutoFit/>
          </a:bodyPr>
          <a:lstStyle/>
          <a:p>
            <a:r>
              <a:rPr lang="en-GB" sz="1400" dirty="0"/>
              <a:t>Image from: </a:t>
            </a:r>
            <a:r>
              <a:rPr lang="en-GB" sz="1400" dirty="0" err="1"/>
              <a:t>Salminen</a:t>
            </a:r>
            <a:r>
              <a:rPr lang="en-GB" sz="1400" dirty="0"/>
              <a:t>, T. S. and Vale P. F. (2020) ‘</a:t>
            </a:r>
            <a:r>
              <a:rPr lang="en-GB" sz="1400" i="1" dirty="0"/>
              <a:t>Drosophila</a:t>
            </a:r>
            <a:r>
              <a:rPr lang="en-GB" sz="1400" dirty="0"/>
              <a:t> as a Model System to Investigate the Effects of Mitochondrial Variation on Innate Immunity’. </a:t>
            </a:r>
            <a:r>
              <a:rPr lang="en-GB" sz="1400" i="1" dirty="0"/>
              <a:t>Frontiers in Immunology 11</a:t>
            </a:r>
            <a:r>
              <a:rPr lang="en-GB" sz="1400" dirty="0"/>
              <a:t>; pp521-533.</a:t>
            </a:r>
          </a:p>
        </p:txBody>
      </p:sp>
      <p:pic>
        <p:nvPicPr>
          <p:cNvPr id="10" name="Picture 9"/>
          <p:cNvPicPr>
            <a:picLocks noChangeAspect="1"/>
          </p:cNvPicPr>
          <p:nvPr/>
        </p:nvPicPr>
        <p:blipFill>
          <a:blip r:embed="rId3"/>
          <a:stretch>
            <a:fillRect/>
          </a:stretch>
        </p:blipFill>
        <p:spPr>
          <a:xfrm>
            <a:off x="7351566" y="1985442"/>
            <a:ext cx="4205377" cy="4588865"/>
          </a:xfrm>
          <a:prstGeom prst="rect">
            <a:avLst/>
          </a:prstGeom>
        </p:spPr>
      </p:pic>
      <p:sp>
        <p:nvSpPr>
          <p:cNvPr id="12" name="TextBox 11"/>
          <p:cNvSpPr txBox="1"/>
          <p:nvPr/>
        </p:nvSpPr>
        <p:spPr>
          <a:xfrm>
            <a:off x="5999845" y="1985442"/>
            <a:ext cx="1772555" cy="1815882"/>
          </a:xfrm>
          <a:prstGeom prst="rect">
            <a:avLst/>
          </a:prstGeom>
          <a:noFill/>
        </p:spPr>
        <p:txBody>
          <a:bodyPr wrap="square" rtlCol="0">
            <a:spAutoFit/>
          </a:bodyPr>
          <a:lstStyle/>
          <a:p>
            <a:r>
              <a:rPr lang="en-GB" sz="1600" dirty="0"/>
              <a:t>The </a:t>
            </a:r>
            <a:r>
              <a:rPr lang="en-GB" sz="1600" dirty="0">
                <a:solidFill>
                  <a:schemeClr val="accent5"/>
                </a:solidFill>
              </a:rPr>
              <a:t>cytochrome c oxidase subunit 1 gene </a:t>
            </a:r>
            <a:r>
              <a:rPr lang="en-GB" sz="1600" dirty="0"/>
              <a:t>from </a:t>
            </a:r>
            <a:r>
              <a:rPr lang="en-GB" sz="1600" i="1" dirty="0"/>
              <a:t>Drosophila </a:t>
            </a:r>
            <a:r>
              <a:rPr lang="en-GB" sz="1600" i="1" dirty="0" err="1"/>
              <a:t>melangoster</a:t>
            </a:r>
            <a:r>
              <a:rPr lang="en-GB" sz="1600" i="1" dirty="0"/>
              <a:t> </a:t>
            </a:r>
            <a:r>
              <a:rPr lang="en-GB" sz="1600" dirty="0"/>
              <a:t>mitochondrial DNA</a:t>
            </a:r>
          </a:p>
        </p:txBody>
      </p:sp>
      <p:cxnSp>
        <p:nvCxnSpPr>
          <p:cNvPr id="14" name="Straight Arrow Connector 13"/>
          <p:cNvCxnSpPr/>
          <p:nvPr/>
        </p:nvCxnSpPr>
        <p:spPr>
          <a:xfrm>
            <a:off x="7174358" y="2819400"/>
            <a:ext cx="718358" cy="741947"/>
          </a:xfrm>
          <a:prstGeom prst="straightConnector1">
            <a:avLst/>
          </a:prstGeom>
          <a:ln w="38100">
            <a:solidFill>
              <a:schemeClr val="bg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68958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Amplifying the DNA barcode</a:t>
            </a:r>
          </a:p>
        </p:txBody>
      </p:sp>
      <p:sp>
        <p:nvSpPr>
          <p:cNvPr id="35" name="Content Placeholder 2">
            <a:extLst>
              <a:ext uri="{FF2B5EF4-FFF2-40B4-BE49-F238E27FC236}">
                <a16:creationId xmlns:a16="http://schemas.microsoft.com/office/drawing/2014/main" id="{087A3599-34D5-6017-A266-D194FF7D2056}"/>
              </a:ext>
            </a:extLst>
          </p:cNvPr>
          <p:cNvSpPr txBox="1">
            <a:spLocks/>
          </p:cNvSpPr>
          <p:nvPr/>
        </p:nvSpPr>
        <p:spPr>
          <a:xfrm>
            <a:off x="480176" y="2021302"/>
            <a:ext cx="11428289" cy="902651"/>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Primers have been designed that amplify a 710 base pair region </a:t>
            </a:r>
            <a:r>
              <a:rPr lang="en-GB" dirty="0"/>
              <a:t>near the 5’ end of the </a:t>
            </a:r>
            <a:r>
              <a:rPr lang="en-US" b="1" dirty="0">
                <a:solidFill>
                  <a:schemeClr val="accent5"/>
                </a:solidFill>
              </a:rPr>
              <a:t>cytochrome c oxidase subunit 1 gene</a:t>
            </a:r>
            <a:r>
              <a:rPr lang="en-US" dirty="0"/>
              <a:t>.</a:t>
            </a:r>
          </a:p>
        </p:txBody>
      </p:sp>
      <p:grpSp>
        <p:nvGrpSpPr>
          <p:cNvPr id="299" name="Group 298"/>
          <p:cNvGrpSpPr/>
          <p:nvPr/>
        </p:nvGrpSpPr>
        <p:grpSpPr>
          <a:xfrm>
            <a:off x="473656" y="3115058"/>
            <a:ext cx="11570561" cy="2066700"/>
            <a:chOff x="473656" y="3115058"/>
            <a:chExt cx="11570561" cy="2066700"/>
          </a:xfrm>
        </p:grpSpPr>
        <p:sp>
          <p:nvSpPr>
            <p:cNvPr id="3" name="Rectangle 2"/>
            <p:cNvSpPr/>
            <p:nvPr/>
          </p:nvSpPr>
          <p:spPr>
            <a:xfrm>
              <a:off x="480177" y="4812426"/>
              <a:ext cx="3632802" cy="369332"/>
            </a:xfrm>
            <a:prstGeom prst="rect">
              <a:avLst/>
            </a:prstGeom>
          </p:spPr>
          <p:txBody>
            <a:bodyPr wrap="square">
              <a:spAutoFit/>
            </a:bodyPr>
            <a:lstStyle/>
            <a:p>
              <a:r>
                <a:rPr lang="en-GB" dirty="0"/>
                <a:t>NOTE: This image is not to scale!</a:t>
              </a:r>
            </a:p>
          </p:txBody>
        </p:sp>
        <p:grpSp>
          <p:nvGrpSpPr>
            <p:cNvPr id="8" name="Group 7"/>
            <p:cNvGrpSpPr/>
            <p:nvPr/>
          </p:nvGrpSpPr>
          <p:grpSpPr>
            <a:xfrm flipV="1">
              <a:off x="1827751" y="3675269"/>
              <a:ext cx="713805" cy="268289"/>
              <a:chOff x="8085352" y="4136301"/>
              <a:chExt cx="1195815" cy="326260"/>
            </a:xfrm>
          </p:grpSpPr>
          <p:sp>
            <p:nvSpPr>
              <p:cNvPr id="9" name="Can 8"/>
              <p:cNvSpPr/>
              <p:nvPr/>
            </p:nvSpPr>
            <p:spPr>
              <a:xfrm rot="10800000">
                <a:off x="8135009" y="4254215"/>
                <a:ext cx="57874" cy="208346"/>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Can 10"/>
              <p:cNvSpPr/>
              <p:nvPr/>
            </p:nvSpPr>
            <p:spPr>
              <a:xfrm rot="10800000">
                <a:off x="8293187" y="4254215"/>
                <a:ext cx="57874" cy="208346"/>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Can 12"/>
              <p:cNvSpPr/>
              <p:nvPr/>
            </p:nvSpPr>
            <p:spPr>
              <a:xfrm rot="10800000">
                <a:off x="8455316" y="4254216"/>
                <a:ext cx="57873"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Can 14"/>
              <p:cNvSpPr/>
              <p:nvPr/>
            </p:nvSpPr>
            <p:spPr>
              <a:xfrm rot="10800000">
                <a:off x="8615742" y="4254214"/>
                <a:ext cx="58187"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Can 15"/>
              <p:cNvSpPr/>
              <p:nvPr/>
            </p:nvSpPr>
            <p:spPr>
              <a:xfrm rot="10800000">
                <a:off x="8777080" y="4254213"/>
                <a:ext cx="58186"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Can 16"/>
              <p:cNvSpPr/>
              <p:nvPr/>
            </p:nvSpPr>
            <p:spPr>
              <a:xfrm rot="10800000">
                <a:off x="8941681" y="4254215"/>
                <a:ext cx="54921" cy="208345"/>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8085352" y="4228634"/>
                <a:ext cx="958071" cy="54864"/>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Isosceles Triangle 18"/>
              <p:cNvSpPr/>
              <p:nvPr/>
            </p:nvSpPr>
            <p:spPr>
              <a:xfrm rot="5400000">
                <a:off x="9044380" y="4135344"/>
                <a:ext cx="235829" cy="237744"/>
              </a:xfrm>
              <a:prstGeom prst="triangl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7" name="Group 146"/>
            <p:cNvGrpSpPr/>
            <p:nvPr/>
          </p:nvGrpSpPr>
          <p:grpSpPr>
            <a:xfrm>
              <a:off x="865860" y="3504866"/>
              <a:ext cx="10797504" cy="186603"/>
              <a:chOff x="579062" y="3428666"/>
              <a:chExt cx="10797504" cy="186603"/>
            </a:xfrm>
          </p:grpSpPr>
          <p:grpSp>
            <p:nvGrpSpPr>
              <p:cNvPr id="146" name="Group 145"/>
              <p:cNvGrpSpPr/>
              <p:nvPr/>
            </p:nvGrpSpPr>
            <p:grpSpPr>
              <a:xfrm>
                <a:off x="579062" y="3429439"/>
                <a:ext cx="1539076" cy="185828"/>
                <a:chOff x="586877" y="3429439"/>
                <a:chExt cx="1539076" cy="185828"/>
              </a:xfrm>
            </p:grpSpPr>
            <p:sp>
              <p:nvSpPr>
                <p:cNvPr id="21" name="Rectangle 20"/>
                <p:cNvSpPr/>
                <p:nvPr/>
              </p:nvSpPr>
              <p:spPr>
                <a:xfrm>
                  <a:off x="586877" y="3429439"/>
                  <a:ext cx="1539076" cy="45802"/>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Can 23"/>
                <p:cNvSpPr/>
                <p:nvPr/>
              </p:nvSpPr>
              <p:spPr>
                <a:xfrm rot="10800000">
                  <a:off x="613910"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Can 25"/>
                <p:cNvSpPr/>
                <p:nvPr/>
              </p:nvSpPr>
              <p:spPr>
                <a:xfrm rot="10800000">
                  <a:off x="710275"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Can 26"/>
                <p:cNvSpPr/>
                <p:nvPr/>
              </p:nvSpPr>
              <p:spPr>
                <a:xfrm rot="10800000">
                  <a:off x="806639"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Can 27"/>
                <p:cNvSpPr/>
                <p:nvPr/>
              </p:nvSpPr>
              <p:spPr>
                <a:xfrm rot="10800000">
                  <a:off x="903004"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Can 28"/>
                <p:cNvSpPr/>
                <p:nvPr/>
              </p:nvSpPr>
              <p:spPr>
                <a:xfrm rot="10800000">
                  <a:off x="999368"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Can 29"/>
                <p:cNvSpPr/>
                <p:nvPr/>
              </p:nvSpPr>
              <p:spPr>
                <a:xfrm rot="10800000">
                  <a:off x="1095732"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Can 30"/>
                <p:cNvSpPr/>
                <p:nvPr/>
              </p:nvSpPr>
              <p:spPr>
                <a:xfrm rot="10800000">
                  <a:off x="1192097"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Can 31"/>
                <p:cNvSpPr/>
                <p:nvPr/>
              </p:nvSpPr>
              <p:spPr>
                <a:xfrm rot="10800000">
                  <a:off x="1288461"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Can 32"/>
                <p:cNvSpPr/>
                <p:nvPr/>
              </p:nvSpPr>
              <p:spPr>
                <a:xfrm rot="10800000">
                  <a:off x="1384826"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Can 33"/>
                <p:cNvSpPr/>
                <p:nvPr/>
              </p:nvSpPr>
              <p:spPr>
                <a:xfrm rot="10800000">
                  <a:off x="1481190"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Can 35"/>
                <p:cNvSpPr/>
                <p:nvPr/>
              </p:nvSpPr>
              <p:spPr>
                <a:xfrm rot="10800000">
                  <a:off x="1577554"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Can 36"/>
                <p:cNvSpPr/>
                <p:nvPr/>
              </p:nvSpPr>
              <p:spPr>
                <a:xfrm rot="10800000">
                  <a:off x="1673919"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Can 37"/>
                <p:cNvSpPr/>
                <p:nvPr/>
              </p:nvSpPr>
              <p:spPr>
                <a:xfrm rot="10800000">
                  <a:off x="1770283"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an 38"/>
                <p:cNvSpPr/>
                <p:nvPr/>
              </p:nvSpPr>
              <p:spPr>
                <a:xfrm rot="10800000">
                  <a:off x="1866648"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Can 39"/>
                <p:cNvSpPr/>
                <p:nvPr/>
              </p:nvSpPr>
              <p:spPr>
                <a:xfrm rot="10800000">
                  <a:off x="1963012"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Can 40"/>
                <p:cNvSpPr/>
                <p:nvPr/>
              </p:nvSpPr>
              <p:spPr>
                <a:xfrm rot="10800000">
                  <a:off x="2059377"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5" name="Group 144"/>
              <p:cNvGrpSpPr/>
              <p:nvPr/>
            </p:nvGrpSpPr>
            <p:grpSpPr>
              <a:xfrm>
                <a:off x="9837490" y="3428666"/>
                <a:ext cx="1539076" cy="183996"/>
                <a:chOff x="9829675" y="3428666"/>
                <a:chExt cx="1539076" cy="183996"/>
              </a:xfrm>
            </p:grpSpPr>
            <p:sp>
              <p:nvSpPr>
                <p:cNvPr id="23" name="Rectangle 22"/>
                <p:cNvSpPr/>
                <p:nvPr/>
              </p:nvSpPr>
              <p:spPr>
                <a:xfrm>
                  <a:off x="9829675" y="3428666"/>
                  <a:ext cx="1539076" cy="45719"/>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Can 41"/>
                <p:cNvSpPr/>
                <p:nvPr/>
              </p:nvSpPr>
              <p:spPr>
                <a:xfrm rot="10800000">
                  <a:off x="9853999"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Can 42"/>
                <p:cNvSpPr/>
                <p:nvPr/>
              </p:nvSpPr>
              <p:spPr>
                <a:xfrm rot="10800000">
                  <a:off x="9950363"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Can 43"/>
                <p:cNvSpPr/>
                <p:nvPr/>
              </p:nvSpPr>
              <p:spPr>
                <a:xfrm rot="10800000">
                  <a:off x="10046728"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Can 44"/>
                <p:cNvSpPr/>
                <p:nvPr/>
              </p:nvSpPr>
              <p:spPr>
                <a:xfrm rot="10800000">
                  <a:off x="10143092"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Can 45"/>
                <p:cNvSpPr/>
                <p:nvPr/>
              </p:nvSpPr>
              <p:spPr>
                <a:xfrm rot="10800000">
                  <a:off x="10239456"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Can 46"/>
                <p:cNvSpPr/>
                <p:nvPr/>
              </p:nvSpPr>
              <p:spPr>
                <a:xfrm rot="10800000">
                  <a:off x="10335821"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Can 47"/>
                <p:cNvSpPr/>
                <p:nvPr/>
              </p:nvSpPr>
              <p:spPr>
                <a:xfrm rot="10800000">
                  <a:off x="10432185"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Can 48"/>
                <p:cNvSpPr/>
                <p:nvPr/>
              </p:nvSpPr>
              <p:spPr>
                <a:xfrm rot="10800000">
                  <a:off x="10528550"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Can 49"/>
                <p:cNvSpPr/>
                <p:nvPr/>
              </p:nvSpPr>
              <p:spPr>
                <a:xfrm rot="10800000">
                  <a:off x="10624914"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Can 50"/>
                <p:cNvSpPr/>
                <p:nvPr/>
              </p:nvSpPr>
              <p:spPr>
                <a:xfrm rot="10800000">
                  <a:off x="10721278"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Can 51"/>
                <p:cNvSpPr/>
                <p:nvPr/>
              </p:nvSpPr>
              <p:spPr>
                <a:xfrm rot="10800000">
                  <a:off x="10817643"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Can 52"/>
                <p:cNvSpPr/>
                <p:nvPr/>
              </p:nvSpPr>
              <p:spPr>
                <a:xfrm rot="10800000">
                  <a:off x="10914007"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Can 53"/>
                <p:cNvSpPr/>
                <p:nvPr/>
              </p:nvSpPr>
              <p:spPr>
                <a:xfrm rot="10800000">
                  <a:off x="11010372"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Can 54"/>
                <p:cNvSpPr/>
                <p:nvPr/>
              </p:nvSpPr>
              <p:spPr>
                <a:xfrm rot="10800000">
                  <a:off x="11106736"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Can 55"/>
                <p:cNvSpPr/>
                <p:nvPr/>
              </p:nvSpPr>
              <p:spPr>
                <a:xfrm rot="10800000">
                  <a:off x="11203101"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Can 56"/>
                <p:cNvSpPr/>
                <p:nvPr/>
              </p:nvSpPr>
              <p:spPr>
                <a:xfrm rot="10800000">
                  <a:off x="11299454"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p:cNvGrpSpPr/>
              <p:nvPr/>
            </p:nvGrpSpPr>
            <p:grpSpPr>
              <a:xfrm>
                <a:off x="2128100" y="3429439"/>
                <a:ext cx="7697670" cy="185830"/>
                <a:chOff x="2128100" y="3429439"/>
                <a:chExt cx="7697670" cy="185830"/>
              </a:xfrm>
            </p:grpSpPr>
            <p:sp>
              <p:nvSpPr>
                <p:cNvPr id="22" name="Rectangle 21"/>
                <p:cNvSpPr/>
                <p:nvPr/>
              </p:nvSpPr>
              <p:spPr>
                <a:xfrm>
                  <a:off x="2128100" y="3429439"/>
                  <a:ext cx="7697670" cy="45719"/>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Can 24"/>
                <p:cNvSpPr/>
                <p:nvPr/>
              </p:nvSpPr>
              <p:spPr>
                <a:xfrm rot="10800000">
                  <a:off x="2155741"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Can 57"/>
                <p:cNvSpPr/>
                <p:nvPr/>
              </p:nvSpPr>
              <p:spPr>
                <a:xfrm rot="10800000">
                  <a:off x="2252105"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Can 58"/>
                <p:cNvSpPr/>
                <p:nvPr/>
              </p:nvSpPr>
              <p:spPr>
                <a:xfrm rot="10800000">
                  <a:off x="2348470"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Can 59"/>
                <p:cNvSpPr/>
                <p:nvPr/>
              </p:nvSpPr>
              <p:spPr>
                <a:xfrm rot="10800000">
                  <a:off x="2444834"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Can 60"/>
                <p:cNvSpPr/>
                <p:nvPr/>
              </p:nvSpPr>
              <p:spPr>
                <a:xfrm rot="10800000">
                  <a:off x="2541199"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Can 61"/>
                <p:cNvSpPr/>
                <p:nvPr/>
              </p:nvSpPr>
              <p:spPr>
                <a:xfrm rot="10800000">
                  <a:off x="2637563"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Can 62"/>
                <p:cNvSpPr/>
                <p:nvPr/>
              </p:nvSpPr>
              <p:spPr>
                <a:xfrm rot="10800000">
                  <a:off x="2733928"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Can 63"/>
                <p:cNvSpPr/>
                <p:nvPr/>
              </p:nvSpPr>
              <p:spPr>
                <a:xfrm rot="10800000">
                  <a:off x="2830292"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Can 64"/>
                <p:cNvSpPr/>
                <p:nvPr/>
              </p:nvSpPr>
              <p:spPr>
                <a:xfrm rot="10800000">
                  <a:off x="2926656"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Can 65"/>
                <p:cNvSpPr/>
                <p:nvPr/>
              </p:nvSpPr>
              <p:spPr>
                <a:xfrm rot="10800000">
                  <a:off x="3023021"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Can 66"/>
                <p:cNvSpPr/>
                <p:nvPr/>
              </p:nvSpPr>
              <p:spPr>
                <a:xfrm rot="10800000">
                  <a:off x="3119385"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Can 67"/>
                <p:cNvSpPr/>
                <p:nvPr/>
              </p:nvSpPr>
              <p:spPr>
                <a:xfrm rot="10800000">
                  <a:off x="3215750"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Can 68"/>
                <p:cNvSpPr/>
                <p:nvPr/>
              </p:nvSpPr>
              <p:spPr>
                <a:xfrm rot="10800000">
                  <a:off x="3312114"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Can 69"/>
                <p:cNvSpPr/>
                <p:nvPr/>
              </p:nvSpPr>
              <p:spPr>
                <a:xfrm rot="10800000">
                  <a:off x="3408478"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Can 70"/>
                <p:cNvSpPr/>
                <p:nvPr/>
              </p:nvSpPr>
              <p:spPr>
                <a:xfrm rot="10800000">
                  <a:off x="3504843"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Can 71"/>
                <p:cNvSpPr/>
                <p:nvPr/>
              </p:nvSpPr>
              <p:spPr>
                <a:xfrm rot="10800000">
                  <a:off x="3601207"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Can 74"/>
                <p:cNvSpPr/>
                <p:nvPr/>
              </p:nvSpPr>
              <p:spPr>
                <a:xfrm rot="10800000">
                  <a:off x="3693122"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Can 75"/>
                <p:cNvSpPr/>
                <p:nvPr/>
              </p:nvSpPr>
              <p:spPr>
                <a:xfrm rot="10800000">
                  <a:off x="3789486"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Can 76"/>
                <p:cNvSpPr/>
                <p:nvPr/>
              </p:nvSpPr>
              <p:spPr>
                <a:xfrm rot="10800000">
                  <a:off x="3885851"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Can 77"/>
                <p:cNvSpPr/>
                <p:nvPr/>
              </p:nvSpPr>
              <p:spPr>
                <a:xfrm rot="10800000">
                  <a:off x="3982215"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Can 78"/>
                <p:cNvSpPr/>
                <p:nvPr/>
              </p:nvSpPr>
              <p:spPr>
                <a:xfrm rot="10800000">
                  <a:off x="4078580"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Can 79"/>
                <p:cNvSpPr/>
                <p:nvPr/>
              </p:nvSpPr>
              <p:spPr>
                <a:xfrm rot="10800000">
                  <a:off x="4174944"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Can 80"/>
                <p:cNvSpPr/>
                <p:nvPr/>
              </p:nvSpPr>
              <p:spPr>
                <a:xfrm rot="10800000">
                  <a:off x="4271309"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Can 81"/>
                <p:cNvSpPr/>
                <p:nvPr/>
              </p:nvSpPr>
              <p:spPr>
                <a:xfrm rot="10800000">
                  <a:off x="4367673"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Can 82"/>
                <p:cNvSpPr/>
                <p:nvPr/>
              </p:nvSpPr>
              <p:spPr>
                <a:xfrm rot="10800000">
                  <a:off x="4464037"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Can 83"/>
                <p:cNvSpPr/>
                <p:nvPr/>
              </p:nvSpPr>
              <p:spPr>
                <a:xfrm rot="10800000">
                  <a:off x="4560402"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Can 84"/>
                <p:cNvSpPr/>
                <p:nvPr/>
              </p:nvSpPr>
              <p:spPr>
                <a:xfrm rot="10800000">
                  <a:off x="4656766"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Can 85"/>
                <p:cNvSpPr/>
                <p:nvPr/>
              </p:nvSpPr>
              <p:spPr>
                <a:xfrm rot="10800000">
                  <a:off x="4753131"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Can 86"/>
                <p:cNvSpPr/>
                <p:nvPr/>
              </p:nvSpPr>
              <p:spPr>
                <a:xfrm rot="10800000">
                  <a:off x="4849495"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Can 87"/>
                <p:cNvSpPr/>
                <p:nvPr/>
              </p:nvSpPr>
              <p:spPr>
                <a:xfrm rot="10800000">
                  <a:off x="4945859"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Can 88"/>
                <p:cNvSpPr/>
                <p:nvPr/>
              </p:nvSpPr>
              <p:spPr>
                <a:xfrm rot="10800000">
                  <a:off x="5042224"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Can 89"/>
                <p:cNvSpPr/>
                <p:nvPr/>
              </p:nvSpPr>
              <p:spPr>
                <a:xfrm rot="10800000">
                  <a:off x="5138588"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Can 92"/>
                <p:cNvSpPr/>
                <p:nvPr/>
              </p:nvSpPr>
              <p:spPr>
                <a:xfrm rot="10800000">
                  <a:off x="5232198"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Can 93"/>
                <p:cNvSpPr/>
                <p:nvPr/>
              </p:nvSpPr>
              <p:spPr>
                <a:xfrm rot="10800000">
                  <a:off x="5328562"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Can 94"/>
                <p:cNvSpPr/>
                <p:nvPr/>
              </p:nvSpPr>
              <p:spPr>
                <a:xfrm rot="10800000">
                  <a:off x="5424927"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Can 95"/>
                <p:cNvSpPr/>
                <p:nvPr/>
              </p:nvSpPr>
              <p:spPr>
                <a:xfrm rot="10800000">
                  <a:off x="5521291"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Can 96"/>
                <p:cNvSpPr/>
                <p:nvPr/>
              </p:nvSpPr>
              <p:spPr>
                <a:xfrm rot="10800000">
                  <a:off x="5617656"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Can 97"/>
                <p:cNvSpPr/>
                <p:nvPr/>
              </p:nvSpPr>
              <p:spPr>
                <a:xfrm rot="10800000">
                  <a:off x="5714020"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Can 98"/>
                <p:cNvSpPr/>
                <p:nvPr/>
              </p:nvSpPr>
              <p:spPr>
                <a:xfrm rot="10800000">
                  <a:off x="5810385"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Can 99"/>
                <p:cNvSpPr/>
                <p:nvPr/>
              </p:nvSpPr>
              <p:spPr>
                <a:xfrm rot="10800000">
                  <a:off x="5906749"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Can 100"/>
                <p:cNvSpPr/>
                <p:nvPr/>
              </p:nvSpPr>
              <p:spPr>
                <a:xfrm rot="10800000">
                  <a:off x="6003113"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Can 101"/>
                <p:cNvSpPr/>
                <p:nvPr/>
              </p:nvSpPr>
              <p:spPr>
                <a:xfrm rot="10800000">
                  <a:off x="6099478"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Can 102"/>
                <p:cNvSpPr/>
                <p:nvPr/>
              </p:nvSpPr>
              <p:spPr>
                <a:xfrm rot="10800000">
                  <a:off x="6195842"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Can 103"/>
                <p:cNvSpPr/>
                <p:nvPr/>
              </p:nvSpPr>
              <p:spPr>
                <a:xfrm rot="10800000">
                  <a:off x="6292207"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Can 104"/>
                <p:cNvSpPr/>
                <p:nvPr/>
              </p:nvSpPr>
              <p:spPr>
                <a:xfrm rot="10800000">
                  <a:off x="6388571"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Can 105"/>
                <p:cNvSpPr/>
                <p:nvPr/>
              </p:nvSpPr>
              <p:spPr>
                <a:xfrm rot="10800000">
                  <a:off x="6484935"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Can 106"/>
                <p:cNvSpPr/>
                <p:nvPr/>
              </p:nvSpPr>
              <p:spPr>
                <a:xfrm rot="10800000">
                  <a:off x="6581300"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Can 107"/>
                <p:cNvSpPr/>
                <p:nvPr/>
              </p:nvSpPr>
              <p:spPr>
                <a:xfrm rot="10800000">
                  <a:off x="6677664"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Can 110"/>
                <p:cNvSpPr/>
                <p:nvPr/>
              </p:nvSpPr>
              <p:spPr>
                <a:xfrm rot="10800000">
                  <a:off x="6767188"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Can 111"/>
                <p:cNvSpPr/>
                <p:nvPr/>
              </p:nvSpPr>
              <p:spPr>
                <a:xfrm rot="10800000">
                  <a:off x="6863552"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Can 112"/>
                <p:cNvSpPr/>
                <p:nvPr/>
              </p:nvSpPr>
              <p:spPr>
                <a:xfrm rot="10800000">
                  <a:off x="6959917"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Can 113"/>
                <p:cNvSpPr/>
                <p:nvPr/>
              </p:nvSpPr>
              <p:spPr>
                <a:xfrm rot="10800000">
                  <a:off x="7056281"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Can 114"/>
                <p:cNvSpPr/>
                <p:nvPr/>
              </p:nvSpPr>
              <p:spPr>
                <a:xfrm rot="10800000">
                  <a:off x="7152646"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Can 115"/>
                <p:cNvSpPr/>
                <p:nvPr/>
              </p:nvSpPr>
              <p:spPr>
                <a:xfrm rot="10800000">
                  <a:off x="7249010"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Can 116"/>
                <p:cNvSpPr/>
                <p:nvPr/>
              </p:nvSpPr>
              <p:spPr>
                <a:xfrm rot="10800000">
                  <a:off x="7345375"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Can 117"/>
                <p:cNvSpPr/>
                <p:nvPr/>
              </p:nvSpPr>
              <p:spPr>
                <a:xfrm rot="10800000">
                  <a:off x="7441739"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Can 118"/>
                <p:cNvSpPr/>
                <p:nvPr/>
              </p:nvSpPr>
              <p:spPr>
                <a:xfrm rot="10800000">
                  <a:off x="7538103"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Can 119"/>
                <p:cNvSpPr/>
                <p:nvPr/>
              </p:nvSpPr>
              <p:spPr>
                <a:xfrm rot="10800000">
                  <a:off x="7634468"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Can 120"/>
                <p:cNvSpPr/>
                <p:nvPr/>
              </p:nvSpPr>
              <p:spPr>
                <a:xfrm rot="10800000">
                  <a:off x="7730832"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2" name="Can 121"/>
                <p:cNvSpPr/>
                <p:nvPr/>
              </p:nvSpPr>
              <p:spPr>
                <a:xfrm rot="10800000">
                  <a:off x="7827197"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Can 122"/>
                <p:cNvSpPr/>
                <p:nvPr/>
              </p:nvSpPr>
              <p:spPr>
                <a:xfrm rot="10800000">
                  <a:off x="7923561"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4" name="Can 123"/>
                <p:cNvSpPr/>
                <p:nvPr/>
              </p:nvSpPr>
              <p:spPr>
                <a:xfrm rot="10800000">
                  <a:off x="8019925"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Can 124"/>
                <p:cNvSpPr/>
                <p:nvPr/>
              </p:nvSpPr>
              <p:spPr>
                <a:xfrm rot="10800000">
                  <a:off x="8116290"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6" name="Can 125"/>
                <p:cNvSpPr/>
                <p:nvPr/>
              </p:nvSpPr>
              <p:spPr>
                <a:xfrm rot="10800000">
                  <a:off x="8212654"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Can 128"/>
                <p:cNvSpPr/>
                <p:nvPr/>
              </p:nvSpPr>
              <p:spPr>
                <a:xfrm rot="10800000">
                  <a:off x="8307113"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0" name="Can 129"/>
                <p:cNvSpPr/>
                <p:nvPr/>
              </p:nvSpPr>
              <p:spPr>
                <a:xfrm rot="10800000">
                  <a:off x="8403477"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1" name="Can 130"/>
                <p:cNvSpPr/>
                <p:nvPr/>
              </p:nvSpPr>
              <p:spPr>
                <a:xfrm rot="10800000">
                  <a:off x="8499842"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Can 131"/>
                <p:cNvSpPr/>
                <p:nvPr/>
              </p:nvSpPr>
              <p:spPr>
                <a:xfrm rot="10800000">
                  <a:off x="8596206"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3" name="Can 132"/>
                <p:cNvSpPr/>
                <p:nvPr/>
              </p:nvSpPr>
              <p:spPr>
                <a:xfrm rot="10800000">
                  <a:off x="8692571"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4" name="Can 133"/>
                <p:cNvSpPr/>
                <p:nvPr/>
              </p:nvSpPr>
              <p:spPr>
                <a:xfrm rot="10800000">
                  <a:off x="8788935"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Can 134"/>
                <p:cNvSpPr/>
                <p:nvPr/>
              </p:nvSpPr>
              <p:spPr>
                <a:xfrm rot="10800000">
                  <a:off x="8885300"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Can 135"/>
                <p:cNvSpPr/>
                <p:nvPr/>
              </p:nvSpPr>
              <p:spPr>
                <a:xfrm rot="10800000">
                  <a:off x="8981664"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7" name="Can 136"/>
                <p:cNvSpPr/>
                <p:nvPr/>
              </p:nvSpPr>
              <p:spPr>
                <a:xfrm rot="10800000">
                  <a:off x="9078028"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Can 137"/>
                <p:cNvSpPr/>
                <p:nvPr/>
              </p:nvSpPr>
              <p:spPr>
                <a:xfrm rot="10800000">
                  <a:off x="9174393"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9" name="Can 138"/>
                <p:cNvSpPr/>
                <p:nvPr/>
              </p:nvSpPr>
              <p:spPr>
                <a:xfrm rot="10800000">
                  <a:off x="9270757"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0" name="Can 139"/>
                <p:cNvSpPr/>
                <p:nvPr/>
              </p:nvSpPr>
              <p:spPr>
                <a:xfrm rot="10800000">
                  <a:off x="9367122"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Can 140"/>
                <p:cNvSpPr/>
                <p:nvPr/>
              </p:nvSpPr>
              <p:spPr>
                <a:xfrm rot="10800000">
                  <a:off x="9463486"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Can 141"/>
                <p:cNvSpPr/>
                <p:nvPr/>
              </p:nvSpPr>
              <p:spPr>
                <a:xfrm rot="10800000">
                  <a:off x="9559850"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3" name="Can 142"/>
                <p:cNvSpPr/>
                <p:nvPr/>
              </p:nvSpPr>
              <p:spPr>
                <a:xfrm rot="10800000">
                  <a:off x="9656215"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Can 143"/>
                <p:cNvSpPr/>
                <p:nvPr/>
              </p:nvSpPr>
              <p:spPr>
                <a:xfrm rot="10800000">
                  <a:off x="9752579"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148" name="Group 147"/>
            <p:cNvGrpSpPr/>
            <p:nvPr/>
          </p:nvGrpSpPr>
          <p:grpSpPr>
            <a:xfrm rot="10800000">
              <a:off x="856312" y="4562680"/>
              <a:ext cx="10801428" cy="186603"/>
              <a:chOff x="575138" y="3428666"/>
              <a:chExt cx="10801428" cy="186603"/>
            </a:xfrm>
          </p:grpSpPr>
          <p:grpSp>
            <p:nvGrpSpPr>
              <p:cNvPr id="149" name="Group 148"/>
              <p:cNvGrpSpPr/>
              <p:nvPr/>
            </p:nvGrpSpPr>
            <p:grpSpPr>
              <a:xfrm>
                <a:off x="575138" y="3429439"/>
                <a:ext cx="1539076" cy="185828"/>
                <a:chOff x="582953" y="3429439"/>
                <a:chExt cx="1539076" cy="185828"/>
              </a:xfrm>
            </p:grpSpPr>
            <p:sp>
              <p:nvSpPr>
                <p:cNvPr id="250" name="Rectangle 249"/>
                <p:cNvSpPr/>
                <p:nvPr/>
              </p:nvSpPr>
              <p:spPr>
                <a:xfrm>
                  <a:off x="582953" y="3429439"/>
                  <a:ext cx="1539076" cy="45802"/>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Can 250"/>
                <p:cNvSpPr/>
                <p:nvPr/>
              </p:nvSpPr>
              <p:spPr>
                <a:xfrm rot="10800000">
                  <a:off x="613910"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Can 251"/>
                <p:cNvSpPr/>
                <p:nvPr/>
              </p:nvSpPr>
              <p:spPr>
                <a:xfrm rot="10800000">
                  <a:off x="710275"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Can 252"/>
                <p:cNvSpPr/>
                <p:nvPr/>
              </p:nvSpPr>
              <p:spPr>
                <a:xfrm rot="10800000">
                  <a:off x="806639"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Can 253"/>
                <p:cNvSpPr/>
                <p:nvPr/>
              </p:nvSpPr>
              <p:spPr>
                <a:xfrm rot="10800000">
                  <a:off x="903004"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Can 254"/>
                <p:cNvSpPr/>
                <p:nvPr/>
              </p:nvSpPr>
              <p:spPr>
                <a:xfrm rot="10800000">
                  <a:off x="999368"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 name="Can 255"/>
                <p:cNvSpPr/>
                <p:nvPr/>
              </p:nvSpPr>
              <p:spPr>
                <a:xfrm rot="10800000">
                  <a:off x="1095732"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7" name="Can 256"/>
                <p:cNvSpPr/>
                <p:nvPr/>
              </p:nvSpPr>
              <p:spPr>
                <a:xfrm rot="10800000">
                  <a:off x="1192097"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Can 257"/>
                <p:cNvSpPr/>
                <p:nvPr/>
              </p:nvSpPr>
              <p:spPr>
                <a:xfrm rot="10800000">
                  <a:off x="1288461"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Can 258"/>
                <p:cNvSpPr/>
                <p:nvPr/>
              </p:nvSpPr>
              <p:spPr>
                <a:xfrm rot="10800000">
                  <a:off x="1384826"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Can 259"/>
                <p:cNvSpPr/>
                <p:nvPr/>
              </p:nvSpPr>
              <p:spPr>
                <a:xfrm rot="10800000">
                  <a:off x="1481190"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Can 260"/>
                <p:cNvSpPr/>
                <p:nvPr/>
              </p:nvSpPr>
              <p:spPr>
                <a:xfrm rot="10800000">
                  <a:off x="1577554"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Can 261"/>
                <p:cNvSpPr/>
                <p:nvPr/>
              </p:nvSpPr>
              <p:spPr>
                <a:xfrm rot="10800000">
                  <a:off x="1673919"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Can 262"/>
                <p:cNvSpPr/>
                <p:nvPr/>
              </p:nvSpPr>
              <p:spPr>
                <a:xfrm rot="10800000">
                  <a:off x="1770283"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Can 263"/>
                <p:cNvSpPr/>
                <p:nvPr/>
              </p:nvSpPr>
              <p:spPr>
                <a:xfrm rot="10800000">
                  <a:off x="1866648"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Can 264"/>
                <p:cNvSpPr/>
                <p:nvPr/>
              </p:nvSpPr>
              <p:spPr>
                <a:xfrm rot="10800000">
                  <a:off x="1963012"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Can 265"/>
                <p:cNvSpPr/>
                <p:nvPr/>
              </p:nvSpPr>
              <p:spPr>
                <a:xfrm rot="10800000">
                  <a:off x="2059377" y="3450006"/>
                  <a:ext cx="34398" cy="16526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0" name="Group 149"/>
              <p:cNvGrpSpPr/>
              <p:nvPr/>
            </p:nvGrpSpPr>
            <p:grpSpPr>
              <a:xfrm>
                <a:off x="9837490" y="3428666"/>
                <a:ext cx="1539076" cy="183996"/>
                <a:chOff x="9829675" y="3428666"/>
                <a:chExt cx="1539076" cy="183996"/>
              </a:xfrm>
            </p:grpSpPr>
            <p:sp>
              <p:nvSpPr>
                <p:cNvPr id="233" name="Rectangle 232"/>
                <p:cNvSpPr/>
                <p:nvPr/>
              </p:nvSpPr>
              <p:spPr>
                <a:xfrm>
                  <a:off x="9829675" y="3428666"/>
                  <a:ext cx="1539076" cy="45719"/>
                </a:xfrm>
                <a:prstGeom prst="rect">
                  <a:avLst/>
                </a:prstGeom>
                <a:solidFill>
                  <a:schemeClr val="tx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Can 233"/>
                <p:cNvSpPr/>
                <p:nvPr/>
              </p:nvSpPr>
              <p:spPr>
                <a:xfrm rot="10800000">
                  <a:off x="9853999"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Can 234"/>
                <p:cNvSpPr/>
                <p:nvPr/>
              </p:nvSpPr>
              <p:spPr>
                <a:xfrm rot="10800000">
                  <a:off x="9950363"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Can 235"/>
                <p:cNvSpPr/>
                <p:nvPr/>
              </p:nvSpPr>
              <p:spPr>
                <a:xfrm rot="10800000">
                  <a:off x="10046728"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Can 236"/>
                <p:cNvSpPr/>
                <p:nvPr/>
              </p:nvSpPr>
              <p:spPr>
                <a:xfrm rot="10800000">
                  <a:off x="10143092"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Can 237"/>
                <p:cNvSpPr/>
                <p:nvPr/>
              </p:nvSpPr>
              <p:spPr>
                <a:xfrm rot="10800000">
                  <a:off x="10239456"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Can 238"/>
                <p:cNvSpPr/>
                <p:nvPr/>
              </p:nvSpPr>
              <p:spPr>
                <a:xfrm rot="10800000">
                  <a:off x="10335821"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Can 239"/>
                <p:cNvSpPr/>
                <p:nvPr/>
              </p:nvSpPr>
              <p:spPr>
                <a:xfrm rot="10800000">
                  <a:off x="10432185"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Can 240"/>
                <p:cNvSpPr/>
                <p:nvPr/>
              </p:nvSpPr>
              <p:spPr>
                <a:xfrm rot="10800000">
                  <a:off x="10528550"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Can 241"/>
                <p:cNvSpPr/>
                <p:nvPr/>
              </p:nvSpPr>
              <p:spPr>
                <a:xfrm rot="10800000">
                  <a:off x="10624914"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Can 242"/>
                <p:cNvSpPr/>
                <p:nvPr/>
              </p:nvSpPr>
              <p:spPr>
                <a:xfrm rot="10800000">
                  <a:off x="10721278"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Can 243"/>
                <p:cNvSpPr/>
                <p:nvPr/>
              </p:nvSpPr>
              <p:spPr>
                <a:xfrm rot="10800000">
                  <a:off x="10817643"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Can 244"/>
                <p:cNvSpPr/>
                <p:nvPr/>
              </p:nvSpPr>
              <p:spPr>
                <a:xfrm rot="10800000">
                  <a:off x="10914007"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Can 245"/>
                <p:cNvSpPr/>
                <p:nvPr/>
              </p:nvSpPr>
              <p:spPr>
                <a:xfrm rot="10800000">
                  <a:off x="11010372"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Can 246"/>
                <p:cNvSpPr/>
                <p:nvPr/>
              </p:nvSpPr>
              <p:spPr>
                <a:xfrm rot="10800000">
                  <a:off x="11106736"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Can 247"/>
                <p:cNvSpPr/>
                <p:nvPr/>
              </p:nvSpPr>
              <p:spPr>
                <a:xfrm rot="10800000">
                  <a:off x="11203101"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Can 248"/>
                <p:cNvSpPr/>
                <p:nvPr/>
              </p:nvSpPr>
              <p:spPr>
                <a:xfrm rot="10800000">
                  <a:off x="11299454" y="3449031"/>
                  <a:ext cx="34398" cy="163631"/>
                </a:xfrm>
                <a:prstGeom prst="can">
                  <a:avLst>
                    <a:gd name="adj" fmla="val 30529"/>
                  </a:avLst>
                </a:prstGeom>
                <a:gradFill flip="none" rotWithShape="1">
                  <a:gsLst>
                    <a:gs pos="0">
                      <a:schemeClr val="tx2">
                        <a:lumMod val="75000"/>
                      </a:schemeClr>
                    </a:gs>
                    <a:gs pos="57300">
                      <a:schemeClr val="tx2">
                        <a:lumMod val="75000"/>
                      </a:schemeClr>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1" name="Group 150"/>
              <p:cNvGrpSpPr/>
              <p:nvPr/>
            </p:nvGrpSpPr>
            <p:grpSpPr>
              <a:xfrm>
                <a:off x="2128100" y="3429439"/>
                <a:ext cx="7697670" cy="185830"/>
                <a:chOff x="2128100" y="3429439"/>
                <a:chExt cx="7697670" cy="185830"/>
              </a:xfrm>
            </p:grpSpPr>
            <p:sp>
              <p:nvSpPr>
                <p:cNvPr id="152" name="Rectangle 151"/>
                <p:cNvSpPr/>
                <p:nvPr/>
              </p:nvSpPr>
              <p:spPr>
                <a:xfrm>
                  <a:off x="2128100" y="3429439"/>
                  <a:ext cx="7697670" cy="45719"/>
                </a:xfrm>
                <a:prstGeom prst="rect">
                  <a:avLst/>
                </a:prstGeom>
                <a:solidFill>
                  <a:schemeClr val="bg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Can 152"/>
                <p:cNvSpPr/>
                <p:nvPr/>
              </p:nvSpPr>
              <p:spPr>
                <a:xfrm rot="10800000">
                  <a:off x="2155741"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Can 153"/>
                <p:cNvSpPr/>
                <p:nvPr/>
              </p:nvSpPr>
              <p:spPr>
                <a:xfrm rot="10800000">
                  <a:off x="2252105"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Can 154"/>
                <p:cNvSpPr/>
                <p:nvPr/>
              </p:nvSpPr>
              <p:spPr>
                <a:xfrm rot="10800000">
                  <a:off x="2348470"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Can 155"/>
                <p:cNvSpPr/>
                <p:nvPr/>
              </p:nvSpPr>
              <p:spPr>
                <a:xfrm rot="10800000">
                  <a:off x="2444834"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Can 156"/>
                <p:cNvSpPr/>
                <p:nvPr/>
              </p:nvSpPr>
              <p:spPr>
                <a:xfrm rot="10800000">
                  <a:off x="2541199"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Can 157"/>
                <p:cNvSpPr/>
                <p:nvPr/>
              </p:nvSpPr>
              <p:spPr>
                <a:xfrm rot="10800000">
                  <a:off x="2637563"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Can 158"/>
                <p:cNvSpPr/>
                <p:nvPr/>
              </p:nvSpPr>
              <p:spPr>
                <a:xfrm rot="10800000">
                  <a:off x="2733928"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Can 159"/>
                <p:cNvSpPr/>
                <p:nvPr/>
              </p:nvSpPr>
              <p:spPr>
                <a:xfrm rot="10800000">
                  <a:off x="2830292"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 name="Can 160"/>
                <p:cNvSpPr/>
                <p:nvPr/>
              </p:nvSpPr>
              <p:spPr>
                <a:xfrm rot="10800000">
                  <a:off x="2926656"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2" name="Can 161"/>
                <p:cNvSpPr/>
                <p:nvPr/>
              </p:nvSpPr>
              <p:spPr>
                <a:xfrm rot="10800000">
                  <a:off x="3023021"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Can 162"/>
                <p:cNvSpPr/>
                <p:nvPr/>
              </p:nvSpPr>
              <p:spPr>
                <a:xfrm rot="10800000">
                  <a:off x="3119385"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Can 163"/>
                <p:cNvSpPr/>
                <p:nvPr/>
              </p:nvSpPr>
              <p:spPr>
                <a:xfrm rot="10800000">
                  <a:off x="3215750"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5" name="Can 164"/>
                <p:cNvSpPr/>
                <p:nvPr/>
              </p:nvSpPr>
              <p:spPr>
                <a:xfrm rot="10800000">
                  <a:off x="3312114"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6" name="Can 165"/>
                <p:cNvSpPr/>
                <p:nvPr/>
              </p:nvSpPr>
              <p:spPr>
                <a:xfrm rot="10800000">
                  <a:off x="3408478"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7" name="Can 166"/>
                <p:cNvSpPr/>
                <p:nvPr/>
              </p:nvSpPr>
              <p:spPr>
                <a:xfrm rot="10800000">
                  <a:off x="3504843"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8" name="Can 167"/>
                <p:cNvSpPr/>
                <p:nvPr/>
              </p:nvSpPr>
              <p:spPr>
                <a:xfrm rot="10800000">
                  <a:off x="3601207"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9" name="Can 168"/>
                <p:cNvSpPr/>
                <p:nvPr/>
              </p:nvSpPr>
              <p:spPr>
                <a:xfrm rot="10800000">
                  <a:off x="3693122"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Can 169"/>
                <p:cNvSpPr/>
                <p:nvPr/>
              </p:nvSpPr>
              <p:spPr>
                <a:xfrm rot="10800000">
                  <a:off x="3789486"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1" name="Can 170"/>
                <p:cNvSpPr/>
                <p:nvPr/>
              </p:nvSpPr>
              <p:spPr>
                <a:xfrm rot="10800000">
                  <a:off x="3885851"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2" name="Can 171"/>
                <p:cNvSpPr/>
                <p:nvPr/>
              </p:nvSpPr>
              <p:spPr>
                <a:xfrm rot="10800000">
                  <a:off x="3982215"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3" name="Can 172"/>
                <p:cNvSpPr/>
                <p:nvPr/>
              </p:nvSpPr>
              <p:spPr>
                <a:xfrm rot="10800000">
                  <a:off x="4078580"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4" name="Can 173"/>
                <p:cNvSpPr/>
                <p:nvPr/>
              </p:nvSpPr>
              <p:spPr>
                <a:xfrm rot="10800000">
                  <a:off x="4174944"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5" name="Can 174"/>
                <p:cNvSpPr/>
                <p:nvPr/>
              </p:nvSpPr>
              <p:spPr>
                <a:xfrm rot="10800000">
                  <a:off x="4271309"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6" name="Can 175"/>
                <p:cNvSpPr/>
                <p:nvPr/>
              </p:nvSpPr>
              <p:spPr>
                <a:xfrm rot="10800000">
                  <a:off x="4367673"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7" name="Can 176"/>
                <p:cNvSpPr/>
                <p:nvPr/>
              </p:nvSpPr>
              <p:spPr>
                <a:xfrm rot="10800000">
                  <a:off x="4464037"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8" name="Can 177"/>
                <p:cNvSpPr/>
                <p:nvPr/>
              </p:nvSpPr>
              <p:spPr>
                <a:xfrm rot="10800000">
                  <a:off x="4560402"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Can 178"/>
                <p:cNvSpPr/>
                <p:nvPr/>
              </p:nvSpPr>
              <p:spPr>
                <a:xfrm rot="10800000">
                  <a:off x="4656766"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0" name="Can 179"/>
                <p:cNvSpPr/>
                <p:nvPr/>
              </p:nvSpPr>
              <p:spPr>
                <a:xfrm rot="10800000">
                  <a:off x="4753131"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1" name="Can 180"/>
                <p:cNvSpPr/>
                <p:nvPr/>
              </p:nvSpPr>
              <p:spPr>
                <a:xfrm rot="10800000">
                  <a:off x="4849495"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Can 181"/>
                <p:cNvSpPr/>
                <p:nvPr/>
              </p:nvSpPr>
              <p:spPr>
                <a:xfrm rot="10800000">
                  <a:off x="4945859"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Can 182"/>
                <p:cNvSpPr/>
                <p:nvPr/>
              </p:nvSpPr>
              <p:spPr>
                <a:xfrm rot="10800000">
                  <a:off x="5042224"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Can 183"/>
                <p:cNvSpPr/>
                <p:nvPr/>
              </p:nvSpPr>
              <p:spPr>
                <a:xfrm rot="10800000">
                  <a:off x="5138588" y="3450007"/>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5" name="Can 184"/>
                <p:cNvSpPr/>
                <p:nvPr/>
              </p:nvSpPr>
              <p:spPr>
                <a:xfrm rot="10800000">
                  <a:off x="5232198"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6" name="Can 185"/>
                <p:cNvSpPr/>
                <p:nvPr/>
              </p:nvSpPr>
              <p:spPr>
                <a:xfrm rot="10800000">
                  <a:off x="5328562"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7" name="Can 186"/>
                <p:cNvSpPr/>
                <p:nvPr/>
              </p:nvSpPr>
              <p:spPr>
                <a:xfrm rot="10800000">
                  <a:off x="5424927"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8" name="Can 187"/>
                <p:cNvSpPr/>
                <p:nvPr/>
              </p:nvSpPr>
              <p:spPr>
                <a:xfrm rot="10800000">
                  <a:off x="5521291"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9" name="Can 188"/>
                <p:cNvSpPr/>
                <p:nvPr/>
              </p:nvSpPr>
              <p:spPr>
                <a:xfrm rot="10800000">
                  <a:off x="5617656"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0" name="Can 189"/>
                <p:cNvSpPr/>
                <p:nvPr/>
              </p:nvSpPr>
              <p:spPr>
                <a:xfrm rot="10800000">
                  <a:off x="5714020"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1" name="Can 190"/>
                <p:cNvSpPr/>
                <p:nvPr/>
              </p:nvSpPr>
              <p:spPr>
                <a:xfrm rot="10800000">
                  <a:off x="5810385"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2" name="Can 191"/>
                <p:cNvSpPr/>
                <p:nvPr/>
              </p:nvSpPr>
              <p:spPr>
                <a:xfrm rot="10800000">
                  <a:off x="5906749"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3" name="Can 192"/>
                <p:cNvSpPr/>
                <p:nvPr/>
              </p:nvSpPr>
              <p:spPr>
                <a:xfrm rot="10800000">
                  <a:off x="6003113"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4" name="Can 193"/>
                <p:cNvSpPr/>
                <p:nvPr/>
              </p:nvSpPr>
              <p:spPr>
                <a:xfrm rot="10800000">
                  <a:off x="6099478"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5" name="Can 194"/>
                <p:cNvSpPr/>
                <p:nvPr/>
              </p:nvSpPr>
              <p:spPr>
                <a:xfrm rot="10800000">
                  <a:off x="6195842"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6" name="Can 195"/>
                <p:cNvSpPr/>
                <p:nvPr/>
              </p:nvSpPr>
              <p:spPr>
                <a:xfrm rot="10800000">
                  <a:off x="6292207"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7" name="Can 196"/>
                <p:cNvSpPr/>
                <p:nvPr/>
              </p:nvSpPr>
              <p:spPr>
                <a:xfrm rot="10800000">
                  <a:off x="6388571"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8" name="Can 197"/>
                <p:cNvSpPr/>
                <p:nvPr/>
              </p:nvSpPr>
              <p:spPr>
                <a:xfrm rot="10800000">
                  <a:off x="6484935"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Can 198"/>
                <p:cNvSpPr/>
                <p:nvPr/>
              </p:nvSpPr>
              <p:spPr>
                <a:xfrm rot="10800000">
                  <a:off x="6581300"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0" name="Can 199"/>
                <p:cNvSpPr/>
                <p:nvPr/>
              </p:nvSpPr>
              <p:spPr>
                <a:xfrm rot="10800000">
                  <a:off x="6677664" y="3450006"/>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1" name="Can 200"/>
                <p:cNvSpPr/>
                <p:nvPr/>
              </p:nvSpPr>
              <p:spPr>
                <a:xfrm rot="10800000">
                  <a:off x="6767188"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Can 201"/>
                <p:cNvSpPr/>
                <p:nvPr/>
              </p:nvSpPr>
              <p:spPr>
                <a:xfrm rot="10800000">
                  <a:off x="6863552"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Can 202"/>
                <p:cNvSpPr/>
                <p:nvPr/>
              </p:nvSpPr>
              <p:spPr>
                <a:xfrm rot="10800000">
                  <a:off x="6959917"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Can 203"/>
                <p:cNvSpPr/>
                <p:nvPr/>
              </p:nvSpPr>
              <p:spPr>
                <a:xfrm rot="10800000">
                  <a:off x="7056281"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Can 204"/>
                <p:cNvSpPr/>
                <p:nvPr/>
              </p:nvSpPr>
              <p:spPr>
                <a:xfrm rot="10800000">
                  <a:off x="7152646"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Can 205"/>
                <p:cNvSpPr/>
                <p:nvPr/>
              </p:nvSpPr>
              <p:spPr>
                <a:xfrm rot="10800000">
                  <a:off x="7249010"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Can 206"/>
                <p:cNvSpPr/>
                <p:nvPr/>
              </p:nvSpPr>
              <p:spPr>
                <a:xfrm rot="10800000">
                  <a:off x="7345375"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Can 207"/>
                <p:cNvSpPr/>
                <p:nvPr/>
              </p:nvSpPr>
              <p:spPr>
                <a:xfrm rot="10800000">
                  <a:off x="7441739"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Can 208"/>
                <p:cNvSpPr/>
                <p:nvPr/>
              </p:nvSpPr>
              <p:spPr>
                <a:xfrm rot="10800000">
                  <a:off x="7538103"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Can 209"/>
                <p:cNvSpPr/>
                <p:nvPr/>
              </p:nvSpPr>
              <p:spPr>
                <a:xfrm rot="10800000">
                  <a:off x="7634468"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Can 210"/>
                <p:cNvSpPr/>
                <p:nvPr/>
              </p:nvSpPr>
              <p:spPr>
                <a:xfrm rot="10800000">
                  <a:off x="7730832"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Can 211"/>
                <p:cNvSpPr/>
                <p:nvPr/>
              </p:nvSpPr>
              <p:spPr>
                <a:xfrm rot="10800000">
                  <a:off x="7827197"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Can 212"/>
                <p:cNvSpPr/>
                <p:nvPr/>
              </p:nvSpPr>
              <p:spPr>
                <a:xfrm rot="10800000">
                  <a:off x="7923561"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Can 213"/>
                <p:cNvSpPr/>
                <p:nvPr/>
              </p:nvSpPr>
              <p:spPr>
                <a:xfrm rot="10800000">
                  <a:off x="8019925"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Can 214"/>
                <p:cNvSpPr/>
                <p:nvPr/>
              </p:nvSpPr>
              <p:spPr>
                <a:xfrm rot="10800000">
                  <a:off x="8116290"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Can 215"/>
                <p:cNvSpPr/>
                <p:nvPr/>
              </p:nvSpPr>
              <p:spPr>
                <a:xfrm rot="10800000">
                  <a:off x="8212654" y="3450008"/>
                  <a:ext cx="34398" cy="16526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Can 216"/>
                <p:cNvSpPr/>
                <p:nvPr/>
              </p:nvSpPr>
              <p:spPr>
                <a:xfrm rot="10800000">
                  <a:off x="8307113"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Can 217"/>
                <p:cNvSpPr/>
                <p:nvPr/>
              </p:nvSpPr>
              <p:spPr>
                <a:xfrm rot="10800000">
                  <a:off x="8403477"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Can 218"/>
                <p:cNvSpPr/>
                <p:nvPr/>
              </p:nvSpPr>
              <p:spPr>
                <a:xfrm rot="10800000">
                  <a:off x="8499842"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Can 219"/>
                <p:cNvSpPr/>
                <p:nvPr/>
              </p:nvSpPr>
              <p:spPr>
                <a:xfrm rot="10800000">
                  <a:off x="8596206"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Can 220"/>
                <p:cNvSpPr/>
                <p:nvPr/>
              </p:nvSpPr>
              <p:spPr>
                <a:xfrm rot="10800000">
                  <a:off x="8692571"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Can 221"/>
                <p:cNvSpPr/>
                <p:nvPr/>
              </p:nvSpPr>
              <p:spPr>
                <a:xfrm rot="10800000">
                  <a:off x="8788935"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Can 222"/>
                <p:cNvSpPr/>
                <p:nvPr/>
              </p:nvSpPr>
              <p:spPr>
                <a:xfrm rot="10800000">
                  <a:off x="8885300"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Can 223"/>
                <p:cNvSpPr/>
                <p:nvPr/>
              </p:nvSpPr>
              <p:spPr>
                <a:xfrm rot="10800000">
                  <a:off x="8981664"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Can 224"/>
                <p:cNvSpPr/>
                <p:nvPr/>
              </p:nvSpPr>
              <p:spPr>
                <a:xfrm rot="10800000">
                  <a:off x="9078028"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Can 225"/>
                <p:cNvSpPr/>
                <p:nvPr/>
              </p:nvSpPr>
              <p:spPr>
                <a:xfrm rot="10800000">
                  <a:off x="9174393"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Can 226"/>
                <p:cNvSpPr/>
                <p:nvPr/>
              </p:nvSpPr>
              <p:spPr>
                <a:xfrm rot="10800000">
                  <a:off x="9270757"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8" name="Can 227"/>
                <p:cNvSpPr/>
                <p:nvPr/>
              </p:nvSpPr>
              <p:spPr>
                <a:xfrm rot="10800000">
                  <a:off x="9367122"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Can 228"/>
                <p:cNvSpPr/>
                <p:nvPr/>
              </p:nvSpPr>
              <p:spPr>
                <a:xfrm rot="10800000">
                  <a:off x="9463486"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Can 229"/>
                <p:cNvSpPr/>
                <p:nvPr/>
              </p:nvSpPr>
              <p:spPr>
                <a:xfrm rot="10800000">
                  <a:off x="9559850"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Can 230"/>
                <p:cNvSpPr/>
                <p:nvPr/>
              </p:nvSpPr>
              <p:spPr>
                <a:xfrm rot="10800000">
                  <a:off x="9656215"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Can 231"/>
                <p:cNvSpPr/>
                <p:nvPr/>
              </p:nvSpPr>
              <p:spPr>
                <a:xfrm rot="10800000">
                  <a:off x="9752579" y="3451636"/>
                  <a:ext cx="34398" cy="163631"/>
                </a:xfrm>
                <a:prstGeom prst="can">
                  <a:avLst>
                    <a:gd name="adj" fmla="val 30529"/>
                  </a:avLst>
                </a:prstGeom>
                <a:gradFill>
                  <a:gsLst>
                    <a:gs pos="0">
                      <a:schemeClr val="bg2">
                        <a:lumMod val="60000"/>
                        <a:lumOff val="40000"/>
                      </a:schemeClr>
                    </a:gs>
                    <a:gs pos="57300">
                      <a:schemeClr val="bg2">
                        <a:lumMod val="60000"/>
                        <a:lumOff val="40000"/>
                      </a:schemeClr>
                    </a:gs>
                    <a:gs pos="100000">
                      <a:schemeClr val="bg1"/>
                    </a:gs>
                  </a:gsLst>
                  <a:lin ang="10800000" scaled="1"/>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276" name="Group 275"/>
            <p:cNvGrpSpPr/>
            <p:nvPr/>
          </p:nvGrpSpPr>
          <p:grpSpPr>
            <a:xfrm>
              <a:off x="6410154" y="4309896"/>
              <a:ext cx="713805" cy="268289"/>
              <a:chOff x="2297858" y="3880011"/>
              <a:chExt cx="713805" cy="268289"/>
            </a:xfrm>
          </p:grpSpPr>
          <p:sp>
            <p:nvSpPr>
              <p:cNvPr id="268" name="Can 267"/>
              <p:cNvSpPr/>
              <p:nvPr/>
            </p:nvSpPr>
            <p:spPr>
              <a:xfrm flipV="1">
                <a:off x="2949834" y="3976974"/>
                <a:ext cx="34546" cy="171326"/>
              </a:xfrm>
              <a:prstGeom prst="can">
                <a:avLst>
                  <a:gd name="adj" fmla="val 30529"/>
                </a:avLst>
              </a:prstGeom>
              <a:gradFill flip="none" rotWithShape="1">
                <a:gsLst>
                  <a:gs pos="0">
                    <a:schemeClr val="bg2">
                      <a:lumMod val="60000"/>
                      <a:lumOff val="40000"/>
                    </a:schemeClr>
                  </a:gs>
                  <a:gs pos="63000">
                    <a:schemeClr val="bg2">
                      <a:lumMod val="60000"/>
                      <a:lumOff val="40000"/>
                    </a:schemeClr>
                  </a:gs>
                  <a:gs pos="100000">
                    <a:schemeClr val="bg1"/>
                  </a:gs>
                </a:gsLst>
                <a:lin ang="0" scaled="1"/>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Can 268"/>
              <p:cNvSpPr/>
              <p:nvPr/>
            </p:nvSpPr>
            <p:spPr>
              <a:xfrm flipV="1">
                <a:off x="2853056" y="3976974"/>
                <a:ext cx="34546" cy="171326"/>
              </a:xfrm>
              <a:prstGeom prst="can">
                <a:avLst>
                  <a:gd name="adj" fmla="val 30529"/>
                </a:avLst>
              </a:prstGeom>
              <a:gradFill flip="none" rotWithShape="1">
                <a:gsLst>
                  <a:gs pos="0">
                    <a:schemeClr val="bg2">
                      <a:lumMod val="60000"/>
                      <a:lumOff val="40000"/>
                    </a:schemeClr>
                  </a:gs>
                  <a:gs pos="63000">
                    <a:schemeClr val="bg2">
                      <a:lumMod val="60000"/>
                      <a:lumOff val="40000"/>
                    </a:schemeClr>
                  </a:gs>
                  <a:gs pos="100000">
                    <a:schemeClr val="bg1"/>
                  </a:gs>
                </a:gsLst>
                <a:lin ang="0" scaled="1"/>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0" name="Can 269"/>
              <p:cNvSpPr/>
              <p:nvPr/>
            </p:nvSpPr>
            <p:spPr>
              <a:xfrm flipV="1">
                <a:off x="2756279" y="3976974"/>
                <a:ext cx="34546" cy="171326"/>
              </a:xfrm>
              <a:prstGeom prst="can">
                <a:avLst>
                  <a:gd name="adj" fmla="val 30529"/>
                </a:avLst>
              </a:prstGeom>
              <a:gradFill flip="none" rotWithShape="1">
                <a:gsLst>
                  <a:gs pos="0">
                    <a:schemeClr val="bg2">
                      <a:lumMod val="60000"/>
                      <a:lumOff val="40000"/>
                    </a:schemeClr>
                  </a:gs>
                  <a:gs pos="63000">
                    <a:schemeClr val="bg2">
                      <a:lumMod val="60000"/>
                      <a:lumOff val="40000"/>
                    </a:schemeClr>
                  </a:gs>
                  <a:gs pos="100000">
                    <a:schemeClr val="bg1"/>
                  </a:gs>
                </a:gsLst>
                <a:lin ang="0" scaled="1"/>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1" name="Can 270"/>
              <p:cNvSpPr/>
              <p:nvPr/>
            </p:nvSpPr>
            <p:spPr>
              <a:xfrm flipV="1">
                <a:off x="2660330" y="3976973"/>
                <a:ext cx="34733" cy="171326"/>
              </a:xfrm>
              <a:prstGeom prst="can">
                <a:avLst>
                  <a:gd name="adj" fmla="val 30529"/>
                </a:avLst>
              </a:prstGeom>
              <a:gradFill flip="none" rotWithShape="1">
                <a:gsLst>
                  <a:gs pos="0">
                    <a:schemeClr val="bg2">
                      <a:lumMod val="60000"/>
                      <a:lumOff val="40000"/>
                    </a:schemeClr>
                  </a:gs>
                  <a:gs pos="63000">
                    <a:schemeClr val="bg2">
                      <a:lumMod val="60000"/>
                      <a:lumOff val="40000"/>
                    </a:schemeClr>
                  </a:gs>
                  <a:gs pos="100000">
                    <a:schemeClr val="bg1"/>
                  </a:gs>
                </a:gsLst>
                <a:lin ang="0" scaled="1"/>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2" name="Can 271"/>
              <p:cNvSpPr/>
              <p:nvPr/>
            </p:nvSpPr>
            <p:spPr>
              <a:xfrm flipV="1">
                <a:off x="2564025" y="3976972"/>
                <a:ext cx="34732" cy="171326"/>
              </a:xfrm>
              <a:prstGeom prst="can">
                <a:avLst>
                  <a:gd name="adj" fmla="val 30529"/>
                </a:avLst>
              </a:prstGeom>
              <a:gradFill flip="none" rotWithShape="1">
                <a:gsLst>
                  <a:gs pos="0">
                    <a:schemeClr val="bg2">
                      <a:lumMod val="60000"/>
                      <a:lumOff val="40000"/>
                    </a:schemeClr>
                  </a:gs>
                  <a:gs pos="63000">
                    <a:schemeClr val="bg2">
                      <a:lumMod val="60000"/>
                      <a:lumOff val="40000"/>
                    </a:schemeClr>
                  </a:gs>
                  <a:gs pos="100000">
                    <a:schemeClr val="bg1"/>
                  </a:gs>
                </a:gsLst>
                <a:lin ang="0" scaled="1"/>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Can 272"/>
              <p:cNvSpPr/>
              <p:nvPr/>
            </p:nvSpPr>
            <p:spPr>
              <a:xfrm flipV="1">
                <a:off x="2467720" y="3976974"/>
                <a:ext cx="32783" cy="171326"/>
              </a:xfrm>
              <a:prstGeom prst="can">
                <a:avLst>
                  <a:gd name="adj" fmla="val 30529"/>
                </a:avLst>
              </a:prstGeom>
              <a:gradFill flip="none" rotWithShape="1">
                <a:gsLst>
                  <a:gs pos="0">
                    <a:schemeClr val="bg2">
                      <a:lumMod val="60000"/>
                      <a:lumOff val="40000"/>
                    </a:schemeClr>
                  </a:gs>
                  <a:gs pos="63000">
                    <a:schemeClr val="bg2">
                      <a:lumMod val="60000"/>
                      <a:lumOff val="40000"/>
                    </a:schemeClr>
                  </a:gs>
                  <a:gs pos="100000">
                    <a:schemeClr val="bg1"/>
                  </a:gs>
                </a:gsLst>
                <a:lin ang="0" scaled="1"/>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4" name="Rectangle 273"/>
              <p:cNvSpPr/>
              <p:nvPr/>
            </p:nvSpPr>
            <p:spPr>
              <a:xfrm rot="10800000" flipV="1">
                <a:off x="2439772" y="3955938"/>
                <a:ext cx="571891" cy="45116"/>
              </a:xfrm>
              <a:prstGeom prst="rect">
                <a:avLst/>
              </a:prstGeom>
              <a:solidFill>
                <a:schemeClr val="bg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5" name="Isosceles Triangle 274"/>
              <p:cNvSpPr/>
              <p:nvPr/>
            </p:nvSpPr>
            <p:spPr>
              <a:xfrm rot="5400000" flipV="1">
                <a:off x="2271852" y="3906017"/>
                <a:ext cx="193926" cy="141914"/>
              </a:xfrm>
              <a:prstGeom prst="triangle">
                <a:avLst/>
              </a:prstGeom>
              <a:solidFill>
                <a:schemeClr val="bg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7" name="TextBox 276"/>
            <p:cNvSpPr txBox="1"/>
            <p:nvPr/>
          </p:nvSpPr>
          <p:spPr>
            <a:xfrm>
              <a:off x="473656" y="3414382"/>
              <a:ext cx="385042" cy="400110"/>
            </a:xfrm>
            <a:prstGeom prst="rect">
              <a:avLst/>
            </a:prstGeom>
            <a:noFill/>
          </p:spPr>
          <p:txBody>
            <a:bodyPr wrap="none" rtlCol="0">
              <a:spAutoFit/>
            </a:bodyPr>
            <a:lstStyle/>
            <a:p>
              <a:r>
                <a:rPr lang="en-GB" sz="2000" dirty="0"/>
                <a:t>5’</a:t>
              </a:r>
            </a:p>
          </p:txBody>
        </p:sp>
        <p:sp>
          <p:nvSpPr>
            <p:cNvPr id="278" name="TextBox 277"/>
            <p:cNvSpPr txBox="1"/>
            <p:nvPr/>
          </p:nvSpPr>
          <p:spPr>
            <a:xfrm>
              <a:off x="11659175" y="3414382"/>
              <a:ext cx="385042" cy="400110"/>
            </a:xfrm>
            <a:prstGeom prst="rect">
              <a:avLst/>
            </a:prstGeom>
            <a:noFill/>
          </p:spPr>
          <p:txBody>
            <a:bodyPr wrap="none" rtlCol="0">
              <a:spAutoFit/>
            </a:bodyPr>
            <a:lstStyle/>
            <a:p>
              <a:r>
                <a:rPr lang="en-GB" sz="2000" dirty="0"/>
                <a:t>3’</a:t>
              </a:r>
            </a:p>
          </p:txBody>
        </p:sp>
        <p:sp>
          <p:nvSpPr>
            <p:cNvPr id="279" name="TextBox 278"/>
            <p:cNvSpPr txBox="1"/>
            <p:nvPr/>
          </p:nvSpPr>
          <p:spPr>
            <a:xfrm>
              <a:off x="11659175" y="4444442"/>
              <a:ext cx="385042" cy="400110"/>
            </a:xfrm>
            <a:prstGeom prst="rect">
              <a:avLst/>
            </a:prstGeom>
            <a:noFill/>
          </p:spPr>
          <p:txBody>
            <a:bodyPr wrap="none" rtlCol="0">
              <a:spAutoFit/>
            </a:bodyPr>
            <a:lstStyle/>
            <a:p>
              <a:r>
                <a:rPr lang="en-GB" sz="2000" dirty="0"/>
                <a:t>5’</a:t>
              </a:r>
            </a:p>
          </p:txBody>
        </p:sp>
        <p:sp>
          <p:nvSpPr>
            <p:cNvPr id="280" name="TextBox 279"/>
            <p:cNvSpPr txBox="1"/>
            <p:nvPr/>
          </p:nvSpPr>
          <p:spPr>
            <a:xfrm>
              <a:off x="483063" y="4444442"/>
              <a:ext cx="385042" cy="400110"/>
            </a:xfrm>
            <a:prstGeom prst="rect">
              <a:avLst/>
            </a:prstGeom>
            <a:noFill/>
          </p:spPr>
          <p:txBody>
            <a:bodyPr wrap="none" rtlCol="0">
              <a:spAutoFit/>
            </a:bodyPr>
            <a:lstStyle/>
            <a:p>
              <a:r>
                <a:rPr lang="en-GB" sz="2000" dirty="0"/>
                <a:t>3’</a:t>
              </a:r>
            </a:p>
          </p:txBody>
        </p:sp>
        <p:sp>
          <p:nvSpPr>
            <p:cNvPr id="281" name="TextBox 280"/>
            <p:cNvSpPr txBox="1"/>
            <p:nvPr/>
          </p:nvSpPr>
          <p:spPr>
            <a:xfrm>
              <a:off x="4400802" y="3115058"/>
              <a:ext cx="4044697" cy="369332"/>
            </a:xfrm>
            <a:prstGeom prst="rect">
              <a:avLst/>
            </a:prstGeom>
            <a:noFill/>
          </p:spPr>
          <p:txBody>
            <a:bodyPr wrap="none" rtlCol="0">
              <a:spAutoFit/>
            </a:bodyPr>
            <a:lstStyle/>
            <a:p>
              <a:r>
                <a:rPr lang="en-GB" dirty="0">
                  <a:solidFill>
                    <a:schemeClr val="accent2"/>
                  </a:solidFill>
                </a:rPr>
                <a:t>Cytochrome c oxidase subunit 1 gene</a:t>
              </a:r>
            </a:p>
          </p:txBody>
        </p:sp>
        <p:sp>
          <p:nvSpPr>
            <p:cNvPr id="282" name="TextBox 281"/>
            <p:cNvSpPr txBox="1"/>
            <p:nvPr/>
          </p:nvSpPr>
          <p:spPr>
            <a:xfrm>
              <a:off x="7404474" y="4073312"/>
              <a:ext cx="903700" cy="369332"/>
            </a:xfrm>
            <a:prstGeom prst="rect">
              <a:avLst/>
            </a:prstGeom>
            <a:noFill/>
          </p:spPr>
          <p:txBody>
            <a:bodyPr wrap="square" rtlCol="0">
              <a:spAutoFit/>
            </a:bodyPr>
            <a:lstStyle/>
            <a:p>
              <a:r>
                <a:rPr lang="en-GB" dirty="0"/>
                <a:t>primer</a:t>
              </a:r>
            </a:p>
          </p:txBody>
        </p:sp>
        <p:cxnSp>
          <p:nvCxnSpPr>
            <p:cNvPr id="284" name="Straight Connector 283"/>
            <p:cNvCxnSpPr>
              <a:stCxn id="274" idx="1"/>
              <a:endCxn id="282" idx="1"/>
            </p:cNvCxnSpPr>
            <p:nvPr/>
          </p:nvCxnSpPr>
          <p:spPr>
            <a:xfrm flipV="1">
              <a:off x="7123959" y="4257978"/>
              <a:ext cx="280515" cy="1504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5" name="TextBox 284"/>
            <p:cNvSpPr txBox="1"/>
            <p:nvPr/>
          </p:nvSpPr>
          <p:spPr>
            <a:xfrm>
              <a:off x="9081893" y="3938505"/>
              <a:ext cx="1773973" cy="369332"/>
            </a:xfrm>
            <a:prstGeom prst="rect">
              <a:avLst/>
            </a:prstGeom>
            <a:noFill/>
          </p:spPr>
          <p:txBody>
            <a:bodyPr wrap="square" rtlCol="0">
              <a:spAutoFit/>
            </a:bodyPr>
            <a:lstStyle/>
            <a:p>
              <a:r>
                <a:rPr lang="en-GB" dirty="0"/>
                <a:t>DNA strands</a:t>
              </a:r>
            </a:p>
          </p:txBody>
        </p:sp>
        <p:cxnSp>
          <p:nvCxnSpPr>
            <p:cNvPr id="288" name="Straight Connector 287"/>
            <p:cNvCxnSpPr>
              <a:stCxn id="285" idx="1"/>
              <a:endCxn id="131" idx="3"/>
            </p:cNvCxnSpPr>
            <p:nvPr/>
          </p:nvCxnSpPr>
          <p:spPr>
            <a:xfrm flipH="1" flipV="1">
              <a:off x="8803839" y="3527836"/>
              <a:ext cx="278054" cy="5953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a:endCxn id="166" idx="3"/>
            </p:cNvCxnSpPr>
            <p:nvPr/>
          </p:nvCxnSpPr>
          <p:spPr>
            <a:xfrm flipH="1">
              <a:off x="8807201" y="4201157"/>
              <a:ext cx="274692" cy="5267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1" name="Rectangle 290"/>
            <p:cNvSpPr/>
            <p:nvPr/>
          </p:nvSpPr>
          <p:spPr>
            <a:xfrm>
              <a:off x="1827750" y="3967411"/>
              <a:ext cx="5292468" cy="340426"/>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Amplicon: 710 </a:t>
              </a:r>
              <a:r>
                <a:rPr lang="en-GB" dirty="0" err="1"/>
                <a:t>bp</a:t>
              </a:r>
              <a:r>
                <a:rPr lang="en-GB" dirty="0"/>
                <a:t> DNA barcode amplified by PCR</a:t>
              </a:r>
            </a:p>
          </p:txBody>
        </p:sp>
      </p:grpSp>
    </p:spTree>
    <p:extLst>
      <p:ext uri="{BB962C8B-B14F-4D97-AF65-F5344CB8AC3E}">
        <p14:creationId xmlns:p14="http://schemas.microsoft.com/office/powerpoint/2010/main" val="34303807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Amplifying the DNA barcode</a:t>
            </a:r>
          </a:p>
        </p:txBody>
      </p:sp>
      <p:sp>
        <p:nvSpPr>
          <p:cNvPr id="35" name="Content Placeholder 2">
            <a:extLst>
              <a:ext uri="{FF2B5EF4-FFF2-40B4-BE49-F238E27FC236}">
                <a16:creationId xmlns:a16="http://schemas.microsoft.com/office/drawing/2014/main" id="{087A3599-34D5-6017-A266-D194FF7D2056}"/>
              </a:ext>
            </a:extLst>
          </p:cNvPr>
          <p:cNvSpPr txBox="1">
            <a:spLocks/>
          </p:cNvSpPr>
          <p:nvPr/>
        </p:nvSpPr>
        <p:spPr>
          <a:xfrm>
            <a:off x="480176" y="2021302"/>
            <a:ext cx="11428289" cy="902651"/>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a:t>
            </a:r>
            <a:r>
              <a:rPr lang="en-US" b="1" dirty="0">
                <a:solidFill>
                  <a:schemeClr val="accent5"/>
                </a:solidFill>
              </a:rPr>
              <a:t>sequence of the primers </a:t>
            </a:r>
            <a:r>
              <a:rPr lang="en-US" dirty="0"/>
              <a:t>used to amplify the 710 base pair region </a:t>
            </a:r>
            <a:r>
              <a:rPr lang="en-GB" dirty="0"/>
              <a:t>near the 5’ end of the </a:t>
            </a:r>
            <a:r>
              <a:rPr lang="en-US" dirty="0"/>
              <a:t>cytochrome c oxidase subunit 1 gene is shown. </a:t>
            </a:r>
          </a:p>
        </p:txBody>
      </p:sp>
      <p:graphicFrame>
        <p:nvGraphicFramePr>
          <p:cNvPr id="296" name="Table 295"/>
          <p:cNvGraphicFramePr>
            <a:graphicFrameLocks noGrp="1"/>
          </p:cNvGraphicFramePr>
          <p:nvPr>
            <p:extLst>
              <p:ext uri="{D42A27DB-BD31-4B8C-83A1-F6EECF244321}">
                <p14:modId xmlns:p14="http://schemas.microsoft.com/office/powerpoint/2010/main" val="124120682"/>
              </p:ext>
            </p:extLst>
          </p:nvPr>
        </p:nvGraphicFramePr>
        <p:xfrm>
          <a:off x="480175" y="3164192"/>
          <a:ext cx="10225925" cy="1304544"/>
        </p:xfrm>
        <a:graphic>
          <a:graphicData uri="http://schemas.openxmlformats.org/drawingml/2006/table">
            <a:tbl>
              <a:tblPr firstRow="1" firstCol="1" bandRow="1">
                <a:tableStyleId>{5C22544A-7EE6-4342-B048-85BDC9FD1C3A}</a:tableStyleId>
              </a:tblPr>
              <a:tblGrid>
                <a:gridCol w="2351925">
                  <a:extLst>
                    <a:ext uri="{9D8B030D-6E8A-4147-A177-3AD203B41FA5}">
                      <a16:colId xmlns:a16="http://schemas.microsoft.com/office/drawing/2014/main" val="1593172873"/>
                    </a:ext>
                  </a:extLst>
                </a:gridCol>
                <a:gridCol w="7874000">
                  <a:extLst>
                    <a:ext uri="{9D8B030D-6E8A-4147-A177-3AD203B41FA5}">
                      <a16:colId xmlns:a16="http://schemas.microsoft.com/office/drawing/2014/main" val="100122480"/>
                    </a:ext>
                  </a:extLst>
                </a:gridCol>
              </a:tblGrid>
              <a:tr h="0">
                <a:tc>
                  <a:txBody>
                    <a:bodyPr/>
                    <a:lstStyle/>
                    <a:p>
                      <a:pPr>
                        <a:lnSpc>
                          <a:spcPct val="107000"/>
                        </a:lnSpc>
                        <a:spcBef>
                          <a:spcPts val="480"/>
                        </a:spcBef>
                        <a:spcAft>
                          <a:spcPts val="480"/>
                        </a:spcAft>
                      </a:pPr>
                      <a:r>
                        <a:rPr lang="en-GB" sz="2000" b="0" dirty="0">
                          <a:solidFill>
                            <a:schemeClr val="tx1"/>
                          </a:solidFill>
                          <a:effectLst/>
                        </a:rPr>
                        <a:t>Invertebrate Forward primer</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nSpc>
                          <a:spcPct val="107000"/>
                        </a:lnSpc>
                        <a:spcBef>
                          <a:spcPts val="480"/>
                        </a:spcBef>
                        <a:spcAft>
                          <a:spcPts val="480"/>
                        </a:spcAft>
                      </a:pPr>
                      <a:r>
                        <a:rPr lang="en-GB" sz="2000" b="0" dirty="0">
                          <a:solidFill>
                            <a:schemeClr val="tx1"/>
                          </a:solidFill>
                          <a:effectLst/>
                        </a:rPr>
                        <a:t>TGTAAAACGACGGCCAGT</a:t>
                      </a:r>
                      <a:r>
                        <a:rPr lang="en-GB" sz="2000" b="0" dirty="0">
                          <a:solidFill>
                            <a:schemeClr val="accent2"/>
                          </a:solidFill>
                          <a:effectLst/>
                        </a:rPr>
                        <a:t>GGTCAACAAATCATAAAGATATTGG</a:t>
                      </a:r>
                      <a:endParaRPr lang="en-GB" sz="2000" b="0"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837269552"/>
                  </a:ext>
                </a:extLst>
              </a:tr>
              <a:tr h="0">
                <a:tc>
                  <a:txBody>
                    <a:bodyPr/>
                    <a:lstStyle/>
                    <a:p>
                      <a:pPr>
                        <a:lnSpc>
                          <a:spcPct val="107000"/>
                        </a:lnSpc>
                        <a:spcBef>
                          <a:spcPts val="480"/>
                        </a:spcBef>
                        <a:spcAft>
                          <a:spcPts val="480"/>
                        </a:spcAft>
                      </a:pPr>
                      <a:r>
                        <a:rPr lang="en-GB" sz="2000" b="0" dirty="0">
                          <a:solidFill>
                            <a:schemeClr val="tx1"/>
                          </a:solidFill>
                          <a:effectLst/>
                        </a:rPr>
                        <a:t>Invertebrate Reverse primer</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nSpc>
                          <a:spcPct val="107000"/>
                        </a:lnSpc>
                        <a:spcBef>
                          <a:spcPts val="480"/>
                        </a:spcBef>
                        <a:spcAft>
                          <a:spcPts val="480"/>
                        </a:spcAft>
                      </a:pPr>
                      <a:r>
                        <a:rPr lang="en-GB" sz="2000" b="0" dirty="0">
                          <a:solidFill>
                            <a:schemeClr val="tx1"/>
                          </a:solidFill>
                          <a:effectLst/>
                        </a:rPr>
                        <a:t>CAGGAAACAGCTATGAC</a:t>
                      </a:r>
                      <a:r>
                        <a:rPr lang="en-GB" sz="2000" b="0" dirty="0">
                          <a:solidFill>
                            <a:schemeClr val="accent2"/>
                          </a:solidFill>
                          <a:effectLst/>
                        </a:rPr>
                        <a:t>TAAACTTCAGGGTGACCAAAAAATCA</a:t>
                      </a:r>
                      <a:endParaRPr lang="en-GB" sz="2000" b="0"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748271109"/>
                  </a:ext>
                </a:extLst>
              </a:tr>
            </a:tbl>
          </a:graphicData>
        </a:graphic>
      </p:graphicFrame>
      <p:sp>
        <p:nvSpPr>
          <p:cNvPr id="4" name="Rectangle 3"/>
          <p:cNvSpPr/>
          <p:nvPr/>
        </p:nvSpPr>
        <p:spPr>
          <a:xfrm>
            <a:off x="475310" y="6339146"/>
            <a:ext cx="11241378" cy="523220"/>
          </a:xfrm>
          <a:prstGeom prst="rect">
            <a:avLst/>
          </a:prstGeom>
        </p:spPr>
        <p:txBody>
          <a:bodyPr wrap="square">
            <a:spAutoFit/>
          </a:bodyPr>
          <a:lstStyle/>
          <a:p>
            <a:r>
              <a:rPr lang="en-GB" sz="1400" dirty="0"/>
              <a:t>Primers designed by: </a:t>
            </a:r>
            <a:r>
              <a:rPr lang="en-GB" sz="1400" dirty="0" err="1"/>
              <a:t>Folmer</a:t>
            </a:r>
            <a:r>
              <a:rPr lang="en-GB" sz="1400" dirty="0"/>
              <a:t>, O., Black, M., </a:t>
            </a:r>
            <a:r>
              <a:rPr lang="en-GB" sz="1400" dirty="0" err="1"/>
              <a:t>Hoeh</a:t>
            </a:r>
            <a:r>
              <a:rPr lang="en-GB" sz="1400" dirty="0"/>
              <a:t>, W., Lutz, R. and </a:t>
            </a:r>
            <a:r>
              <a:rPr lang="en-GB" sz="1400" dirty="0" err="1"/>
              <a:t>Vrijenhoek</a:t>
            </a:r>
            <a:r>
              <a:rPr lang="en-GB" sz="1400" dirty="0"/>
              <a:t>, R. (1994) ‘DNA primers for amplification of mitochondrial cytochrome c oxidase subunit I from diverse metazoan invertebrates.’ </a:t>
            </a:r>
            <a:r>
              <a:rPr lang="en-GB" sz="1400" i="1" dirty="0"/>
              <a:t>Molecular Marine Biology and Biotechnology 3 (5)</a:t>
            </a:r>
            <a:r>
              <a:rPr lang="en-GB" sz="1400" dirty="0"/>
              <a:t>; pp 294-299. </a:t>
            </a:r>
          </a:p>
        </p:txBody>
      </p:sp>
      <p:sp>
        <p:nvSpPr>
          <p:cNvPr id="283" name="Content Placeholder 2">
            <a:extLst>
              <a:ext uri="{FF2B5EF4-FFF2-40B4-BE49-F238E27FC236}">
                <a16:creationId xmlns:a16="http://schemas.microsoft.com/office/drawing/2014/main" id="{087A3599-34D5-6017-A266-D194FF7D2056}"/>
              </a:ext>
            </a:extLst>
          </p:cNvPr>
          <p:cNvSpPr txBox="1">
            <a:spLocks/>
          </p:cNvSpPr>
          <p:nvPr/>
        </p:nvSpPr>
        <p:spPr>
          <a:xfrm>
            <a:off x="480176" y="4708975"/>
            <a:ext cx="11428289" cy="902651"/>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a:t>
            </a:r>
            <a:r>
              <a:rPr lang="en-US" dirty="0">
                <a:solidFill>
                  <a:schemeClr val="accent2"/>
                </a:solidFill>
              </a:rPr>
              <a:t>sequence complementary to the cytochrome c oxidase subunit 1 gene is shown in red</a:t>
            </a:r>
            <a:r>
              <a:rPr lang="en-US" dirty="0"/>
              <a:t>,</a:t>
            </a:r>
            <a:r>
              <a:rPr lang="en-US" dirty="0">
                <a:solidFill>
                  <a:schemeClr val="accent5"/>
                </a:solidFill>
              </a:rPr>
              <a:t> </a:t>
            </a:r>
            <a:r>
              <a:rPr lang="en-US" dirty="0"/>
              <a:t>the additional sequence added to the primer to help with DNA sequencing is shown in black.</a:t>
            </a:r>
          </a:p>
        </p:txBody>
      </p:sp>
    </p:spTree>
    <p:extLst>
      <p:ext uri="{BB962C8B-B14F-4D97-AF65-F5344CB8AC3E}">
        <p14:creationId xmlns:p14="http://schemas.microsoft.com/office/powerpoint/2010/main" val="1928490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Performing PCR</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002842" cy="707886"/>
          </a:xfrm>
          <a:prstGeom prst="rect">
            <a:avLst/>
          </a:prstGeom>
          <a:noFill/>
          <a:ln>
            <a:noFill/>
          </a:ln>
        </p:spPr>
        <p:txBody>
          <a:bodyPr wrap="square" rtlCol="0">
            <a:spAutoFit/>
          </a:bodyPr>
          <a:lstStyle/>
          <a:p>
            <a:r>
              <a:rPr lang="en-GB" sz="2000" b="1" dirty="0"/>
              <a:t>Explaining PCR</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t>Amplifying the DNA barcode</a:t>
            </a:r>
          </a:p>
        </p:txBody>
      </p:sp>
      <p:sp>
        <p:nvSpPr>
          <p:cNvPr id="14" name="TextBox 13"/>
          <p:cNvSpPr txBox="1"/>
          <p:nvPr/>
        </p:nvSpPr>
        <p:spPr>
          <a:xfrm>
            <a:off x="5714807" y="2316008"/>
            <a:ext cx="2002842" cy="707886"/>
          </a:xfrm>
          <a:prstGeom prst="rect">
            <a:avLst/>
          </a:prstGeom>
          <a:noFill/>
          <a:ln>
            <a:noFill/>
          </a:ln>
        </p:spPr>
        <p:txBody>
          <a:bodyPr wrap="square" rtlCol="0">
            <a:spAutoFit/>
          </a:bodyPr>
          <a:lstStyle/>
          <a:p>
            <a:r>
              <a:rPr lang="en-GB" sz="2000" b="1" dirty="0">
                <a:solidFill>
                  <a:schemeClr val="bg1"/>
                </a:solidFill>
              </a:rPr>
              <a:t>Performing PCR</a:t>
            </a:r>
          </a:p>
        </p:txBody>
      </p:sp>
      <p:sp>
        <p:nvSpPr>
          <p:cNvPr id="15" name="TextBox 14"/>
          <p:cNvSpPr txBox="1"/>
          <p:nvPr/>
        </p:nvSpPr>
        <p:spPr>
          <a:xfrm>
            <a:off x="8308004" y="2316008"/>
            <a:ext cx="1846649" cy="707886"/>
          </a:xfrm>
          <a:prstGeom prst="rect">
            <a:avLst/>
          </a:prstGeom>
          <a:noFill/>
          <a:ln>
            <a:noFill/>
          </a:ln>
        </p:spPr>
        <p:txBody>
          <a:bodyPr wrap="square" rtlCol="0">
            <a:spAutoFit/>
          </a:bodyPr>
          <a:lstStyle/>
          <a:p>
            <a:r>
              <a:rPr lang="en-GB" sz="2000" b="1" dirty="0"/>
              <a:t>Checking PCR</a:t>
            </a:r>
          </a:p>
        </p:txBody>
      </p:sp>
    </p:spTree>
    <p:extLst>
      <p:ext uri="{BB962C8B-B14F-4D97-AF65-F5344CB8AC3E}">
        <p14:creationId xmlns:p14="http://schemas.microsoft.com/office/powerpoint/2010/main" val="37943012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5" y="2021302"/>
            <a:ext cx="5181154" cy="4557298"/>
          </a:xfrm>
        </p:spPr>
        <p:txBody>
          <a:bodyPr>
            <a:noAutofit/>
          </a:bodyPr>
          <a:lstStyle/>
          <a:p>
            <a:pPr marL="0" indent="0">
              <a:buNone/>
            </a:pPr>
            <a:r>
              <a:rPr lang="en-GB" dirty="0"/>
              <a:t>Set up </a:t>
            </a:r>
            <a:r>
              <a:rPr lang="en-GB" b="1" dirty="0">
                <a:solidFill>
                  <a:schemeClr val="accent5"/>
                </a:solidFill>
              </a:rPr>
              <a:t>your PCR </a:t>
            </a:r>
            <a:r>
              <a:rPr lang="en-GB" dirty="0"/>
              <a:t>following the experimental procedure. </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sz="600" dirty="0"/>
          </a:p>
          <a:p>
            <a:pPr marL="0" indent="0">
              <a:buNone/>
            </a:pPr>
            <a:r>
              <a:rPr lang="en-GB" dirty="0"/>
              <a:t>The master mix contains the PCR buffer, magnesium ions, nucleotides and DNA polymerase. </a:t>
            </a:r>
          </a:p>
          <a:p>
            <a:pPr marL="0" indent="0">
              <a:buNone/>
            </a:pPr>
            <a:endParaRPr lang="en-GB" dirty="0">
              <a:solidFill>
                <a:schemeClr val="bg2"/>
              </a:solidFill>
            </a:endParaRPr>
          </a:p>
        </p:txBody>
      </p:sp>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Performing PCR</a:t>
            </a:r>
          </a:p>
        </p:txBody>
      </p:sp>
      <p:graphicFrame>
        <p:nvGraphicFramePr>
          <p:cNvPr id="4" name="Table 3"/>
          <p:cNvGraphicFramePr>
            <a:graphicFrameLocks noGrp="1"/>
          </p:cNvGraphicFramePr>
          <p:nvPr>
            <p:extLst>
              <p:ext uri="{D42A27DB-BD31-4B8C-83A1-F6EECF244321}">
                <p14:modId xmlns:p14="http://schemas.microsoft.com/office/powerpoint/2010/main" val="1217732283"/>
              </p:ext>
            </p:extLst>
          </p:nvPr>
        </p:nvGraphicFramePr>
        <p:xfrm>
          <a:off x="480175" y="2978569"/>
          <a:ext cx="5181154" cy="2283337"/>
        </p:xfrm>
        <a:graphic>
          <a:graphicData uri="http://schemas.openxmlformats.org/drawingml/2006/table">
            <a:tbl>
              <a:tblPr bandRow="1"/>
              <a:tblGrid>
                <a:gridCol w="964484">
                  <a:extLst>
                    <a:ext uri="{9D8B030D-6E8A-4147-A177-3AD203B41FA5}">
                      <a16:colId xmlns:a16="http://schemas.microsoft.com/office/drawing/2014/main" val="2422885114"/>
                    </a:ext>
                  </a:extLst>
                </a:gridCol>
                <a:gridCol w="2614726">
                  <a:extLst>
                    <a:ext uri="{9D8B030D-6E8A-4147-A177-3AD203B41FA5}">
                      <a16:colId xmlns:a16="http://schemas.microsoft.com/office/drawing/2014/main" val="2023549318"/>
                    </a:ext>
                  </a:extLst>
                </a:gridCol>
                <a:gridCol w="1601944">
                  <a:extLst>
                    <a:ext uri="{9D8B030D-6E8A-4147-A177-3AD203B41FA5}">
                      <a16:colId xmlns:a16="http://schemas.microsoft.com/office/drawing/2014/main" val="82807250"/>
                    </a:ext>
                  </a:extLst>
                </a:gridCol>
              </a:tblGrid>
              <a:tr h="326191">
                <a:tc>
                  <a:txBody>
                    <a:bodyPr/>
                    <a:lstStyle/>
                    <a:p>
                      <a:pPr>
                        <a:lnSpc>
                          <a:spcPct val="107000"/>
                        </a:lnSpc>
                        <a:spcBef>
                          <a:spcPts val="600"/>
                        </a:spcBef>
                        <a:spcAft>
                          <a:spcPts val="600"/>
                        </a:spcAft>
                      </a:pPr>
                      <a:r>
                        <a:rPr lang="en-GB" sz="1600" b="1">
                          <a:effectLst/>
                          <a:latin typeface="Arial" panose="020B0604020202020204" pitchFamily="34" charset="0"/>
                          <a:ea typeface="Arial" panose="020B0604020202020204" pitchFamily="34" charset="0"/>
                        </a:rPr>
                        <a:t>Label  </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Reagent</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nSpc>
                          <a:spcPct val="107000"/>
                        </a:lnSpc>
                        <a:spcBef>
                          <a:spcPts val="600"/>
                        </a:spcBef>
                        <a:spcAft>
                          <a:spcPts val="600"/>
                        </a:spcAft>
                      </a:pPr>
                      <a:r>
                        <a:rPr lang="en-GB" sz="1600" b="1">
                          <a:effectLst/>
                          <a:latin typeface="Arial" panose="020B0604020202020204" pitchFamily="34" charset="0"/>
                          <a:ea typeface="Arial" panose="020B0604020202020204" pitchFamily="34" charset="0"/>
                        </a:rPr>
                        <a:t>Volume in PCR</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166663056"/>
                  </a:ext>
                </a:extLst>
              </a:tr>
              <a:tr h="326191">
                <a:tc>
                  <a:txBody>
                    <a:bodyPr/>
                    <a:lstStyle/>
                    <a:p>
                      <a:pPr>
                        <a:lnSpc>
                          <a:spcPct val="107000"/>
                        </a:lnSpc>
                        <a:spcBef>
                          <a:spcPts val="600"/>
                        </a:spcBef>
                        <a:spcAft>
                          <a:spcPts val="600"/>
                        </a:spcAft>
                      </a:pPr>
                      <a:r>
                        <a:rPr lang="en-GB" sz="1600" dirty="0">
                          <a:effectLst/>
                          <a:latin typeface="Arial" panose="020B0604020202020204" pitchFamily="34" charset="0"/>
                          <a:ea typeface="Arial" panose="020B0604020202020204" pitchFamily="34" charset="0"/>
                        </a:rPr>
                        <a:t>MM</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dirty="0">
                          <a:effectLst/>
                          <a:latin typeface="Arial" panose="020B0604020202020204" pitchFamily="34" charset="0"/>
                          <a:ea typeface="Arial" panose="020B0604020202020204" pitchFamily="34" charset="0"/>
                        </a:rPr>
                        <a:t>2x PCR Master mix</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12.5 µl</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650061861"/>
                  </a:ext>
                </a:extLst>
              </a:tr>
              <a:tr h="326191">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Initials </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DNA sample</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5.0 µl</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50213035"/>
                  </a:ext>
                </a:extLst>
              </a:tr>
              <a:tr h="326191">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FOR</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Forward primer</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2.0 µl</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273498579"/>
                  </a:ext>
                </a:extLst>
              </a:tr>
              <a:tr h="326191">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REV</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Reverse primer</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2.0 µl</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25420541"/>
                  </a:ext>
                </a:extLst>
              </a:tr>
              <a:tr h="326191">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H</a:t>
                      </a:r>
                      <a:r>
                        <a:rPr lang="en-GB" sz="1600" baseline="-25000">
                          <a:effectLst/>
                          <a:latin typeface="Arial" panose="020B0604020202020204" pitchFamily="34" charset="0"/>
                          <a:ea typeface="Arial" panose="020B0604020202020204" pitchFamily="34" charset="0"/>
                        </a:rPr>
                        <a:t>2</a:t>
                      </a:r>
                      <a:r>
                        <a:rPr lang="en-GB" sz="1600">
                          <a:effectLst/>
                          <a:latin typeface="Arial" panose="020B0604020202020204" pitchFamily="34" charset="0"/>
                          <a:ea typeface="Arial" panose="020B0604020202020204" pitchFamily="34" charset="0"/>
                        </a:rPr>
                        <a:t>O</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Nuclease-free water</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3.5 µl</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93499649"/>
                  </a:ext>
                </a:extLst>
              </a:tr>
              <a:tr h="326191">
                <a:tc>
                  <a:txBody>
                    <a:bodyPr/>
                    <a:lstStyle/>
                    <a:p>
                      <a:pPr algn="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 </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Total volume </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25.0</a:t>
                      </a:r>
                      <a:r>
                        <a:rPr lang="en-GB" sz="1600" dirty="0">
                          <a:effectLst/>
                          <a:latin typeface="Arial" panose="020B0604020202020204" pitchFamily="34" charset="0"/>
                          <a:ea typeface="Arial" panose="020B0604020202020204" pitchFamily="34" charset="0"/>
                        </a:rPr>
                        <a:t> µl</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0656475"/>
                  </a:ext>
                </a:extLst>
              </a:tr>
            </a:tbl>
          </a:graphicData>
        </a:graphic>
      </p:graphicFrame>
      <p:pic>
        <p:nvPicPr>
          <p:cNvPr id="5" name="Picture 4"/>
          <p:cNvPicPr>
            <a:picLocks noChangeAspect="1"/>
          </p:cNvPicPr>
          <p:nvPr/>
        </p:nvPicPr>
        <p:blipFill>
          <a:blip r:embed="rId2"/>
          <a:stretch>
            <a:fillRect/>
          </a:stretch>
        </p:blipFill>
        <p:spPr>
          <a:xfrm>
            <a:off x="6020652" y="2021302"/>
            <a:ext cx="5566130" cy="4523624"/>
          </a:xfrm>
          <a:prstGeom prst="rect">
            <a:avLst/>
          </a:prstGeom>
        </p:spPr>
      </p:pic>
    </p:spTree>
    <p:extLst>
      <p:ext uri="{BB962C8B-B14F-4D97-AF65-F5344CB8AC3E}">
        <p14:creationId xmlns:p14="http://schemas.microsoft.com/office/powerpoint/2010/main" val="8225095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5" y="2021302"/>
            <a:ext cx="5181154" cy="4557298"/>
          </a:xfrm>
        </p:spPr>
        <p:txBody>
          <a:bodyPr>
            <a:noAutofit/>
          </a:bodyPr>
          <a:lstStyle/>
          <a:p>
            <a:pPr marL="0" indent="0">
              <a:buNone/>
            </a:pPr>
            <a:r>
              <a:rPr lang="en-GB" dirty="0"/>
              <a:t>Make sure </a:t>
            </a:r>
            <a:r>
              <a:rPr lang="en-GB" b="1" dirty="0"/>
              <a:t>one</a:t>
            </a:r>
            <a:r>
              <a:rPr lang="en-GB" dirty="0"/>
              <a:t> group also sets up a </a:t>
            </a:r>
            <a:r>
              <a:rPr lang="en-GB" b="1" dirty="0">
                <a:solidFill>
                  <a:schemeClr val="accent5"/>
                </a:solidFill>
              </a:rPr>
              <a:t>negative control</a:t>
            </a:r>
            <a:r>
              <a:rPr lang="en-GB" dirty="0"/>
              <a:t>. </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en-GB" dirty="0"/>
              <a:t>The master mix contains the PCR buffer, magnesium ions, nucleotides and DNA polymerase. </a:t>
            </a:r>
          </a:p>
          <a:p>
            <a:pPr marL="0" indent="0">
              <a:buNone/>
            </a:pPr>
            <a:endParaRPr lang="en-GB" dirty="0">
              <a:solidFill>
                <a:schemeClr val="bg2"/>
              </a:solidFill>
            </a:endParaRPr>
          </a:p>
        </p:txBody>
      </p:sp>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Performing PCR</a:t>
            </a:r>
          </a:p>
        </p:txBody>
      </p:sp>
      <p:graphicFrame>
        <p:nvGraphicFramePr>
          <p:cNvPr id="4" name="Table 3"/>
          <p:cNvGraphicFramePr>
            <a:graphicFrameLocks noGrp="1"/>
          </p:cNvGraphicFramePr>
          <p:nvPr>
            <p:extLst>
              <p:ext uri="{D42A27DB-BD31-4B8C-83A1-F6EECF244321}">
                <p14:modId xmlns:p14="http://schemas.microsoft.com/office/powerpoint/2010/main" val="644414172"/>
              </p:ext>
            </p:extLst>
          </p:nvPr>
        </p:nvGraphicFramePr>
        <p:xfrm>
          <a:off x="480175" y="2978569"/>
          <a:ext cx="5181154" cy="1957146"/>
        </p:xfrm>
        <a:graphic>
          <a:graphicData uri="http://schemas.openxmlformats.org/drawingml/2006/table">
            <a:tbl>
              <a:tblPr bandRow="1"/>
              <a:tblGrid>
                <a:gridCol w="964484">
                  <a:extLst>
                    <a:ext uri="{9D8B030D-6E8A-4147-A177-3AD203B41FA5}">
                      <a16:colId xmlns:a16="http://schemas.microsoft.com/office/drawing/2014/main" val="2422885114"/>
                    </a:ext>
                  </a:extLst>
                </a:gridCol>
                <a:gridCol w="2614726">
                  <a:extLst>
                    <a:ext uri="{9D8B030D-6E8A-4147-A177-3AD203B41FA5}">
                      <a16:colId xmlns:a16="http://schemas.microsoft.com/office/drawing/2014/main" val="2023549318"/>
                    </a:ext>
                  </a:extLst>
                </a:gridCol>
                <a:gridCol w="1601944">
                  <a:extLst>
                    <a:ext uri="{9D8B030D-6E8A-4147-A177-3AD203B41FA5}">
                      <a16:colId xmlns:a16="http://schemas.microsoft.com/office/drawing/2014/main" val="82807250"/>
                    </a:ext>
                  </a:extLst>
                </a:gridCol>
              </a:tblGrid>
              <a:tr h="326191">
                <a:tc>
                  <a:txBody>
                    <a:bodyPr/>
                    <a:lstStyle/>
                    <a:p>
                      <a:pPr>
                        <a:lnSpc>
                          <a:spcPct val="107000"/>
                        </a:lnSpc>
                        <a:spcBef>
                          <a:spcPts val="600"/>
                        </a:spcBef>
                        <a:spcAft>
                          <a:spcPts val="600"/>
                        </a:spcAft>
                      </a:pPr>
                      <a:r>
                        <a:rPr lang="en-GB" sz="1600" b="1">
                          <a:effectLst/>
                          <a:latin typeface="Arial" panose="020B0604020202020204" pitchFamily="34" charset="0"/>
                          <a:ea typeface="Arial" panose="020B0604020202020204" pitchFamily="34" charset="0"/>
                        </a:rPr>
                        <a:t>Label  </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Reagent</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c>
                  <a:txBody>
                    <a:bodyPr/>
                    <a:lstStyle/>
                    <a:p>
                      <a:pPr>
                        <a:lnSpc>
                          <a:spcPct val="107000"/>
                        </a:lnSpc>
                        <a:spcBef>
                          <a:spcPts val="600"/>
                        </a:spcBef>
                        <a:spcAft>
                          <a:spcPts val="600"/>
                        </a:spcAft>
                      </a:pPr>
                      <a:r>
                        <a:rPr lang="en-GB" sz="1600" b="1">
                          <a:effectLst/>
                          <a:latin typeface="Arial" panose="020B0604020202020204" pitchFamily="34" charset="0"/>
                          <a:ea typeface="Arial" panose="020B0604020202020204" pitchFamily="34" charset="0"/>
                        </a:rPr>
                        <a:t>Volume in PCR</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166663056"/>
                  </a:ext>
                </a:extLst>
              </a:tr>
              <a:tr h="326191">
                <a:tc>
                  <a:txBody>
                    <a:bodyPr/>
                    <a:lstStyle/>
                    <a:p>
                      <a:pPr>
                        <a:lnSpc>
                          <a:spcPct val="107000"/>
                        </a:lnSpc>
                        <a:spcBef>
                          <a:spcPts val="600"/>
                        </a:spcBef>
                        <a:spcAft>
                          <a:spcPts val="600"/>
                        </a:spcAft>
                      </a:pPr>
                      <a:r>
                        <a:rPr lang="en-GB" sz="1600" dirty="0">
                          <a:effectLst/>
                          <a:latin typeface="Arial" panose="020B0604020202020204" pitchFamily="34" charset="0"/>
                          <a:ea typeface="Arial" panose="020B0604020202020204" pitchFamily="34" charset="0"/>
                        </a:rPr>
                        <a:t>MM</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dirty="0">
                          <a:effectLst/>
                          <a:latin typeface="Arial" panose="020B0604020202020204" pitchFamily="34" charset="0"/>
                          <a:ea typeface="Arial" panose="020B0604020202020204" pitchFamily="34" charset="0"/>
                        </a:rPr>
                        <a:t>2x PCR Master mix</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12.5 µl</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650061861"/>
                  </a:ext>
                </a:extLst>
              </a:tr>
              <a:tr h="326191">
                <a:tc>
                  <a:txBody>
                    <a:bodyPr/>
                    <a:lstStyle/>
                    <a:p>
                      <a:pPr>
                        <a:lnSpc>
                          <a:spcPct val="107000"/>
                        </a:lnSpc>
                        <a:spcBef>
                          <a:spcPts val="600"/>
                        </a:spcBef>
                        <a:spcAft>
                          <a:spcPts val="600"/>
                        </a:spcAft>
                      </a:pPr>
                      <a:r>
                        <a:rPr lang="en-GB" sz="1600" dirty="0">
                          <a:effectLst/>
                          <a:latin typeface="Arial" panose="020B0604020202020204" pitchFamily="34" charset="0"/>
                          <a:ea typeface="Arial" panose="020B0604020202020204" pitchFamily="34" charset="0"/>
                        </a:rPr>
                        <a:t>FOR</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Forward primer</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2.0 µl</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273498579"/>
                  </a:ext>
                </a:extLst>
              </a:tr>
              <a:tr h="326191">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REV</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Reverse primer</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2.0 µl</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25420541"/>
                  </a:ext>
                </a:extLst>
              </a:tr>
              <a:tr h="326191">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H</a:t>
                      </a:r>
                      <a:r>
                        <a:rPr lang="en-GB" sz="1600" baseline="-25000">
                          <a:effectLst/>
                          <a:latin typeface="Arial" panose="020B0604020202020204" pitchFamily="34" charset="0"/>
                          <a:ea typeface="Arial" panose="020B0604020202020204" pitchFamily="34" charset="0"/>
                        </a:rPr>
                        <a:t>2</a:t>
                      </a:r>
                      <a:r>
                        <a:rPr lang="en-GB" sz="1600">
                          <a:effectLst/>
                          <a:latin typeface="Arial" panose="020B0604020202020204" pitchFamily="34" charset="0"/>
                          <a:ea typeface="Arial" panose="020B0604020202020204" pitchFamily="34" charset="0"/>
                        </a:rPr>
                        <a:t>O</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Nuclease-free water</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a:lnSpc>
                          <a:spcPct val="107000"/>
                        </a:lnSpc>
                        <a:spcBef>
                          <a:spcPts val="600"/>
                        </a:spcBef>
                        <a:spcAft>
                          <a:spcPts val="600"/>
                        </a:spcAft>
                      </a:pPr>
                      <a:r>
                        <a:rPr lang="en-GB" sz="1600" dirty="0">
                          <a:effectLst/>
                          <a:latin typeface="Arial" panose="020B0604020202020204" pitchFamily="34" charset="0"/>
                          <a:ea typeface="Arial" panose="020B0604020202020204" pitchFamily="34" charset="0"/>
                        </a:rPr>
                        <a:t>8.5 µl</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93499649"/>
                  </a:ext>
                </a:extLst>
              </a:tr>
              <a:tr h="326191">
                <a:tc>
                  <a:txBody>
                    <a:bodyPr/>
                    <a:lstStyle/>
                    <a:p>
                      <a:pPr algn="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 </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Total volume </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25.0</a:t>
                      </a:r>
                      <a:r>
                        <a:rPr lang="en-GB" sz="1600" dirty="0">
                          <a:effectLst/>
                          <a:latin typeface="Arial" panose="020B0604020202020204" pitchFamily="34" charset="0"/>
                          <a:ea typeface="Arial" panose="020B0604020202020204" pitchFamily="34" charset="0"/>
                        </a:rPr>
                        <a:t> µl</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0656475"/>
                  </a:ext>
                </a:extLst>
              </a:tr>
            </a:tbl>
          </a:graphicData>
        </a:graphic>
      </p:graphicFrame>
      <p:pic>
        <p:nvPicPr>
          <p:cNvPr id="5" name="Picture 4"/>
          <p:cNvPicPr>
            <a:picLocks noChangeAspect="1"/>
          </p:cNvPicPr>
          <p:nvPr/>
        </p:nvPicPr>
        <p:blipFill>
          <a:blip r:embed="rId2"/>
          <a:stretch>
            <a:fillRect/>
          </a:stretch>
        </p:blipFill>
        <p:spPr>
          <a:xfrm>
            <a:off x="6020652" y="2021302"/>
            <a:ext cx="5566130" cy="4523624"/>
          </a:xfrm>
          <a:prstGeom prst="rect">
            <a:avLst/>
          </a:prstGeom>
        </p:spPr>
      </p:pic>
    </p:spTree>
    <p:extLst>
      <p:ext uri="{BB962C8B-B14F-4D97-AF65-F5344CB8AC3E}">
        <p14:creationId xmlns:p14="http://schemas.microsoft.com/office/powerpoint/2010/main" val="33250321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74685-2D7B-F27E-8616-78F009533B92}"/>
              </a:ext>
            </a:extLst>
          </p:cNvPr>
          <p:cNvSpPr>
            <a:spLocks noGrp="1"/>
          </p:cNvSpPr>
          <p:nvPr>
            <p:ph type="title"/>
          </p:nvPr>
        </p:nvSpPr>
        <p:spPr/>
        <p:txBody>
          <a:bodyPr/>
          <a:lstStyle/>
          <a:p>
            <a:r>
              <a:rPr lang="en-US" dirty="0"/>
              <a:t>Teacher notes: </a:t>
            </a:r>
            <a:r>
              <a:rPr lang="en-US" dirty="0">
                <a:solidFill>
                  <a:schemeClr val="tx2"/>
                </a:solidFill>
              </a:rPr>
              <a:t>Session contents</a:t>
            </a:r>
          </a:p>
        </p:txBody>
      </p:sp>
      <p:graphicFrame>
        <p:nvGraphicFramePr>
          <p:cNvPr id="3" name="Table 2">
            <a:extLst>
              <a:ext uri="{FF2B5EF4-FFF2-40B4-BE49-F238E27FC236}">
                <a16:creationId xmlns:a16="http://schemas.microsoft.com/office/drawing/2014/main" id="{30BEEEB6-68CA-D64F-0F96-05455B595C6B}"/>
              </a:ext>
            </a:extLst>
          </p:cNvPr>
          <p:cNvGraphicFramePr>
            <a:graphicFrameLocks noGrp="1"/>
          </p:cNvGraphicFramePr>
          <p:nvPr>
            <p:extLst>
              <p:ext uri="{D42A27DB-BD31-4B8C-83A1-F6EECF244321}">
                <p14:modId xmlns:p14="http://schemas.microsoft.com/office/powerpoint/2010/main" val="1608168428"/>
              </p:ext>
            </p:extLst>
          </p:nvPr>
        </p:nvGraphicFramePr>
        <p:xfrm>
          <a:off x="480176" y="2021302"/>
          <a:ext cx="11407023" cy="4400660"/>
        </p:xfrm>
        <a:graphic>
          <a:graphicData uri="http://schemas.openxmlformats.org/drawingml/2006/table">
            <a:tbl>
              <a:tblPr firstRow="1" bandRow="1">
                <a:tableStyleId>{5940675A-B579-460E-94D1-54222C63F5DA}</a:tableStyleId>
              </a:tblPr>
              <a:tblGrid>
                <a:gridCol w="3164724">
                  <a:extLst>
                    <a:ext uri="{9D8B030D-6E8A-4147-A177-3AD203B41FA5}">
                      <a16:colId xmlns:a16="http://schemas.microsoft.com/office/drawing/2014/main" val="2175856432"/>
                    </a:ext>
                  </a:extLst>
                </a:gridCol>
                <a:gridCol w="1231900">
                  <a:extLst>
                    <a:ext uri="{9D8B030D-6E8A-4147-A177-3AD203B41FA5}">
                      <a16:colId xmlns:a16="http://schemas.microsoft.com/office/drawing/2014/main" val="4161623922"/>
                    </a:ext>
                  </a:extLst>
                </a:gridCol>
                <a:gridCol w="7010399">
                  <a:extLst>
                    <a:ext uri="{9D8B030D-6E8A-4147-A177-3AD203B41FA5}">
                      <a16:colId xmlns:a16="http://schemas.microsoft.com/office/drawing/2014/main" val="621128730"/>
                    </a:ext>
                  </a:extLst>
                </a:gridCol>
              </a:tblGrid>
              <a:tr h="1108059">
                <a:tc>
                  <a:txBody>
                    <a:bodyPr/>
                    <a:lstStyle/>
                    <a:p>
                      <a:pPr>
                        <a:spcBef>
                          <a:spcPts val="600"/>
                        </a:spcBef>
                        <a:spcAft>
                          <a:spcPts val="600"/>
                        </a:spcAft>
                      </a:pPr>
                      <a:r>
                        <a:rPr lang="en-GB" sz="2000" b="1" dirty="0">
                          <a:solidFill>
                            <a:schemeClr val="tx2"/>
                          </a:solidFill>
                        </a:rPr>
                        <a:t>Explaining PCR</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10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Developing</a:t>
                      </a:r>
                      <a:r>
                        <a:rPr lang="en-GB" sz="2000" baseline="0" dirty="0"/>
                        <a:t> understanding of the reagents needed for, and purposes of thermal cycling involved in, PCR.</a:t>
                      </a:r>
                      <a:endParaRPr lang="en-GB" sz="2000" dirty="0"/>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0890260"/>
                  </a:ext>
                </a:extLst>
              </a:tr>
              <a:tr h="1044309">
                <a:tc>
                  <a:txBody>
                    <a:bodyPr/>
                    <a:lstStyle/>
                    <a:p>
                      <a:pPr>
                        <a:spcBef>
                          <a:spcPts val="600"/>
                        </a:spcBef>
                        <a:spcAft>
                          <a:spcPts val="600"/>
                        </a:spcAft>
                      </a:pPr>
                      <a:r>
                        <a:rPr lang="en-GB" sz="2000" b="1" dirty="0">
                          <a:solidFill>
                            <a:schemeClr val="tx2"/>
                          </a:solidFill>
                        </a:rPr>
                        <a:t>Amplifying</a:t>
                      </a:r>
                      <a:r>
                        <a:rPr lang="en-GB" sz="2000" b="1" baseline="0" dirty="0">
                          <a:solidFill>
                            <a:schemeClr val="tx2"/>
                          </a:solidFill>
                        </a:rPr>
                        <a:t> the                 DNA barcode</a:t>
                      </a:r>
                      <a:endParaRPr lang="en-GB" sz="2000" b="1" dirty="0">
                        <a:solidFill>
                          <a:schemeClr val="tx2"/>
                        </a:solidFill>
                      </a:endParaRPr>
                    </a:p>
                  </a:txBody>
                  <a:tcPr marL="137160" marR="137160" marT="137160" marB="137160">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10 min</a:t>
                      </a:r>
                    </a:p>
                  </a:txBody>
                  <a:tcPr marL="137160" marR="137160" marT="137160" marB="1371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dirty="0"/>
                        <a:t>An introduction to the DNA barcode region (cytochrome</a:t>
                      </a:r>
                      <a:r>
                        <a:rPr lang="en-GB" sz="2000" baseline="0" dirty="0"/>
                        <a:t> c oxidase subunit I gene) </a:t>
                      </a:r>
                      <a:r>
                        <a:rPr lang="en-GB" sz="2000" dirty="0"/>
                        <a:t>being amplified by PCR.</a:t>
                      </a:r>
                    </a:p>
                  </a:txBody>
                  <a:tcPr marL="137160" marR="137160" marT="137160" marB="137160">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5721345"/>
                  </a:ext>
                </a:extLst>
              </a:tr>
              <a:tr h="1059572">
                <a:tc>
                  <a:txBody>
                    <a:bodyPr/>
                    <a:lstStyle/>
                    <a:p>
                      <a:pPr>
                        <a:spcBef>
                          <a:spcPts val="600"/>
                        </a:spcBef>
                        <a:spcAft>
                          <a:spcPts val="600"/>
                        </a:spcAft>
                      </a:pPr>
                      <a:r>
                        <a:rPr lang="en-GB" sz="2000" b="1" dirty="0">
                          <a:solidFill>
                            <a:schemeClr val="tx2"/>
                          </a:solidFill>
                        </a:rPr>
                        <a:t>Performing PCR</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25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dirty="0"/>
                        <a:t>Following the laboratory procedure for setting</a:t>
                      </a:r>
                      <a:r>
                        <a:rPr lang="en-GB" sz="2000" baseline="0" dirty="0"/>
                        <a:t> up PCR, programming the </a:t>
                      </a:r>
                      <a:r>
                        <a:rPr lang="en-GB" sz="2000" baseline="0" dirty="0" err="1"/>
                        <a:t>MiniPCR</a:t>
                      </a:r>
                      <a:r>
                        <a:rPr lang="en-GB" sz="2000" baseline="0" dirty="0"/>
                        <a:t> machine and running PCR.</a:t>
                      </a:r>
                      <a:endParaRPr lang="en-GB" sz="2000" dirty="0"/>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3884372"/>
                  </a:ext>
                </a:extLst>
              </a:tr>
              <a:tr h="1108059">
                <a:tc>
                  <a:txBody>
                    <a:bodyPr/>
                    <a:lstStyle/>
                    <a:p>
                      <a:pPr>
                        <a:spcBef>
                          <a:spcPts val="600"/>
                        </a:spcBef>
                        <a:spcAft>
                          <a:spcPts val="600"/>
                        </a:spcAft>
                      </a:pPr>
                      <a:r>
                        <a:rPr lang="en-GB" sz="2000" b="1" dirty="0">
                          <a:solidFill>
                            <a:schemeClr val="tx2"/>
                          </a:solidFill>
                        </a:rPr>
                        <a:t>Checking PCR</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10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Checking students’ understanding of PCR. This will need to be adjusted to support the students</a:t>
                      </a:r>
                      <a:r>
                        <a:rPr lang="en-GB" sz="2000" baseline="0" dirty="0"/>
                        <a:t> level of study and knowledge</a:t>
                      </a:r>
                      <a:r>
                        <a:rPr lang="en-GB" sz="2000" dirty="0"/>
                        <a:t>.</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30413827"/>
                  </a:ext>
                </a:extLst>
              </a:tr>
            </a:tbl>
          </a:graphicData>
        </a:graphic>
      </p:graphicFrame>
    </p:spTree>
    <p:extLst>
      <p:ext uri="{BB962C8B-B14F-4D97-AF65-F5344CB8AC3E}">
        <p14:creationId xmlns:p14="http://schemas.microsoft.com/office/powerpoint/2010/main" val="3359506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5" y="2021302"/>
            <a:ext cx="5181154" cy="4557298"/>
          </a:xfrm>
        </p:spPr>
        <p:txBody>
          <a:bodyPr>
            <a:noAutofit/>
          </a:bodyPr>
          <a:lstStyle/>
          <a:p>
            <a:pPr marL="0" indent="0">
              <a:buNone/>
            </a:pPr>
            <a:r>
              <a:rPr lang="en-GB" b="1" dirty="0">
                <a:solidFill>
                  <a:schemeClr val="accent5"/>
                </a:solidFill>
              </a:rPr>
              <a:t>Programme the </a:t>
            </a:r>
            <a:r>
              <a:rPr lang="en-GB" b="1" dirty="0" err="1">
                <a:solidFill>
                  <a:schemeClr val="accent5"/>
                </a:solidFill>
              </a:rPr>
              <a:t>MiniPCR</a:t>
            </a:r>
            <a:r>
              <a:rPr lang="en-GB" b="1" dirty="0">
                <a:solidFill>
                  <a:schemeClr val="accent5"/>
                </a:solidFill>
              </a:rPr>
              <a:t> machine </a:t>
            </a:r>
            <a:r>
              <a:rPr lang="en-GB" dirty="0"/>
              <a:t>to carry out the thermal cycling.</a:t>
            </a:r>
          </a:p>
        </p:txBody>
      </p:sp>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Performing PCR</a:t>
            </a:r>
          </a:p>
        </p:txBody>
      </p:sp>
      <p:graphicFrame>
        <p:nvGraphicFramePr>
          <p:cNvPr id="3" name="Table 2"/>
          <p:cNvGraphicFramePr>
            <a:graphicFrameLocks noGrp="1"/>
          </p:cNvGraphicFramePr>
          <p:nvPr>
            <p:extLst>
              <p:ext uri="{D42A27DB-BD31-4B8C-83A1-F6EECF244321}">
                <p14:modId xmlns:p14="http://schemas.microsoft.com/office/powerpoint/2010/main" val="2035719164"/>
              </p:ext>
            </p:extLst>
          </p:nvPr>
        </p:nvGraphicFramePr>
        <p:xfrm>
          <a:off x="475311" y="3094401"/>
          <a:ext cx="5186018" cy="2477058"/>
        </p:xfrm>
        <a:graphic>
          <a:graphicData uri="http://schemas.openxmlformats.org/drawingml/2006/table">
            <a:tbl>
              <a:tblPr bandRow="1"/>
              <a:tblGrid>
                <a:gridCol w="1821322">
                  <a:extLst>
                    <a:ext uri="{9D8B030D-6E8A-4147-A177-3AD203B41FA5}">
                      <a16:colId xmlns:a16="http://schemas.microsoft.com/office/drawing/2014/main" val="1628020805"/>
                    </a:ext>
                  </a:extLst>
                </a:gridCol>
                <a:gridCol w="1435395">
                  <a:extLst>
                    <a:ext uri="{9D8B030D-6E8A-4147-A177-3AD203B41FA5}">
                      <a16:colId xmlns:a16="http://schemas.microsoft.com/office/drawing/2014/main" val="3693832772"/>
                    </a:ext>
                  </a:extLst>
                </a:gridCol>
                <a:gridCol w="1254642">
                  <a:extLst>
                    <a:ext uri="{9D8B030D-6E8A-4147-A177-3AD203B41FA5}">
                      <a16:colId xmlns:a16="http://schemas.microsoft.com/office/drawing/2014/main" val="3029975145"/>
                    </a:ext>
                  </a:extLst>
                </a:gridCol>
                <a:gridCol w="674659">
                  <a:extLst>
                    <a:ext uri="{9D8B030D-6E8A-4147-A177-3AD203B41FA5}">
                      <a16:colId xmlns:a16="http://schemas.microsoft.com/office/drawing/2014/main" val="261371051"/>
                    </a:ext>
                  </a:extLst>
                </a:gridCol>
              </a:tblGrid>
              <a:tr h="412843">
                <a:tc>
                  <a:txBody>
                    <a:bodyPr/>
                    <a:lstStyle/>
                    <a:p>
                      <a:pP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Phase</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Temperature</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gridSpan="2">
                  <a:txBody>
                    <a:bodyPr/>
                    <a:lstStyle/>
                    <a:p>
                      <a:pPr>
                        <a:lnSpc>
                          <a:spcPct val="107000"/>
                        </a:lnSpc>
                        <a:spcBef>
                          <a:spcPts val="600"/>
                        </a:spcBef>
                        <a:spcAft>
                          <a:spcPts val="600"/>
                        </a:spcAft>
                      </a:pPr>
                      <a:r>
                        <a:rPr lang="en-GB" sz="1600" b="1" dirty="0">
                          <a:effectLst/>
                          <a:latin typeface="Arial" panose="020B0604020202020204" pitchFamily="34" charset="0"/>
                          <a:ea typeface="Arial" panose="020B0604020202020204" pitchFamily="34" charset="0"/>
                        </a:rPr>
                        <a:t>Time</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654853127"/>
                  </a:ext>
                </a:extLst>
              </a:tr>
              <a:tr h="412843">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Initial denaturation</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dirty="0">
                          <a:solidFill>
                            <a:srgbClr val="000000"/>
                          </a:solidFill>
                          <a:effectLst/>
                          <a:latin typeface="Arial" panose="020B0604020202020204" pitchFamily="34" charset="0"/>
                          <a:ea typeface="Arial" panose="020B0604020202020204" pitchFamily="34" charset="0"/>
                        </a:rPr>
                        <a:t>94°C</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gridSpan="2">
                  <a:txBody>
                    <a:bodyPr/>
                    <a:lstStyle/>
                    <a:p>
                      <a:pPr>
                        <a:lnSpc>
                          <a:spcPct val="107000"/>
                        </a:lnSpc>
                        <a:spcBef>
                          <a:spcPts val="600"/>
                        </a:spcBef>
                        <a:spcAft>
                          <a:spcPts val="600"/>
                        </a:spcAft>
                      </a:pPr>
                      <a:r>
                        <a:rPr lang="en-GB" sz="1600">
                          <a:effectLst/>
                          <a:latin typeface="Arial" panose="020B0604020202020204" pitchFamily="34" charset="0"/>
                          <a:ea typeface="Arial" panose="020B0604020202020204" pitchFamily="34" charset="0"/>
                        </a:rPr>
                        <a:t>60 seconds</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3047687736"/>
                  </a:ext>
                </a:extLst>
              </a:tr>
              <a:tr h="412843">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Denaturation</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95°C</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30 seconds</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rowSpan="3">
                  <a:txBody>
                    <a:bodyPr/>
                    <a:lstStyle/>
                    <a:p>
                      <a:pPr marL="71755" marR="71755" algn="ctr">
                        <a:lnSpc>
                          <a:spcPct val="100000"/>
                        </a:lnSpc>
                        <a:spcBef>
                          <a:spcPts val="600"/>
                        </a:spcBef>
                        <a:spcAft>
                          <a:spcPts val="600"/>
                        </a:spcAft>
                      </a:pPr>
                      <a:r>
                        <a:rPr lang="en-GB" sz="1600" dirty="0">
                          <a:solidFill>
                            <a:srgbClr val="000000"/>
                          </a:solidFill>
                          <a:effectLst/>
                          <a:latin typeface="Arial" panose="020B0604020202020204" pitchFamily="34" charset="0"/>
                          <a:ea typeface="Arial" panose="020B0604020202020204" pitchFamily="34" charset="0"/>
                        </a:rPr>
                        <a:t>35 cycles</a:t>
                      </a:r>
                      <a:endParaRPr lang="en-GB" sz="1600" dirty="0">
                        <a:effectLst/>
                        <a:latin typeface="Calibri" panose="020F0502020204030204" pitchFamily="34" charset="0"/>
                        <a:ea typeface="Calibri" panose="020F0502020204030204" pitchFamily="34" charset="0"/>
                      </a:endParaRPr>
                    </a:p>
                  </a:txBody>
                  <a:tcPr marL="68580" marR="68580" marT="0" marB="0" vert="vert27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91846696"/>
                  </a:ext>
                </a:extLst>
              </a:tr>
              <a:tr h="412843">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Annealing </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50°C</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30 seconds</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884635211"/>
                  </a:ext>
                </a:extLst>
              </a:tr>
              <a:tr h="412843">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Extension</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72°C</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45 seconds</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980625812"/>
                  </a:ext>
                </a:extLst>
              </a:tr>
              <a:tr h="412843">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Final extension</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nSpc>
                          <a:spcPct val="107000"/>
                        </a:lnSpc>
                        <a:spcBef>
                          <a:spcPts val="600"/>
                        </a:spcBef>
                        <a:spcAft>
                          <a:spcPts val="600"/>
                        </a:spcAft>
                      </a:pPr>
                      <a:r>
                        <a:rPr lang="en-GB" sz="1600">
                          <a:solidFill>
                            <a:srgbClr val="000000"/>
                          </a:solidFill>
                          <a:effectLst/>
                          <a:latin typeface="Arial" panose="020B0604020202020204" pitchFamily="34" charset="0"/>
                          <a:ea typeface="Arial" panose="020B0604020202020204" pitchFamily="34" charset="0"/>
                        </a:rPr>
                        <a:t>72°C</a:t>
                      </a:r>
                      <a:endParaRPr lang="en-GB" sz="160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gridSpan="2">
                  <a:txBody>
                    <a:bodyPr/>
                    <a:lstStyle/>
                    <a:p>
                      <a:pPr>
                        <a:lnSpc>
                          <a:spcPct val="107000"/>
                        </a:lnSpc>
                        <a:spcBef>
                          <a:spcPts val="600"/>
                        </a:spcBef>
                        <a:spcAft>
                          <a:spcPts val="600"/>
                        </a:spcAft>
                      </a:pPr>
                      <a:r>
                        <a:rPr lang="en-GB" sz="1600" dirty="0">
                          <a:effectLst/>
                          <a:latin typeface="Arial" panose="020B0604020202020204" pitchFamily="34" charset="0"/>
                          <a:ea typeface="Arial" panose="020B0604020202020204" pitchFamily="34" charset="0"/>
                        </a:rPr>
                        <a:t>180 seconds</a:t>
                      </a:r>
                      <a:endParaRPr lang="en-GB" sz="16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667298474"/>
                  </a:ext>
                </a:extLst>
              </a:tr>
            </a:tbl>
          </a:graphicData>
        </a:graphic>
      </p:graphicFrame>
      <p:pic>
        <p:nvPicPr>
          <p:cNvPr id="5" name="Picture 4" descr="A transparent box with a black knob and a black cable&#10;&#10;Description automatically generated">
            <a:extLst>
              <a:ext uri="{FF2B5EF4-FFF2-40B4-BE49-F238E27FC236}">
                <a16:creationId xmlns:a16="http://schemas.microsoft.com/office/drawing/2014/main" id="{C98C3B43-AA1C-1D00-4717-8EF3A92EBE42}"/>
              </a:ext>
            </a:extLst>
          </p:cNvPr>
          <p:cNvPicPr>
            <a:picLocks noChangeAspect="1"/>
          </p:cNvPicPr>
          <p:nvPr/>
        </p:nvPicPr>
        <p:blipFill rotWithShape="1">
          <a:blip r:embed="rId2"/>
          <a:srcRect l="8581" t="3451" r="10012" b="3451"/>
          <a:stretch/>
        </p:blipFill>
        <p:spPr>
          <a:xfrm>
            <a:off x="6001282" y="1985441"/>
            <a:ext cx="5554224" cy="4234605"/>
          </a:xfrm>
          <a:prstGeom prst="rect">
            <a:avLst/>
          </a:prstGeom>
        </p:spPr>
      </p:pic>
    </p:spTree>
    <p:extLst>
      <p:ext uri="{BB962C8B-B14F-4D97-AF65-F5344CB8AC3E}">
        <p14:creationId xmlns:p14="http://schemas.microsoft.com/office/powerpoint/2010/main" val="33298724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5" y="2021302"/>
            <a:ext cx="3717752" cy="4557298"/>
          </a:xfrm>
        </p:spPr>
        <p:txBody>
          <a:bodyPr>
            <a:noAutofit/>
          </a:bodyPr>
          <a:lstStyle/>
          <a:p>
            <a:pPr marL="0" indent="0">
              <a:buNone/>
            </a:pPr>
            <a:r>
              <a:rPr lang="en-GB" dirty="0"/>
              <a:t>Start the PCR. </a:t>
            </a:r>
          </a:p>
          <a:p>
            <a:pPr marL="0" indent="0">
              <a:buNone/>
            </a:pPr>
            <a:r>
              <a:rPr lang="en-GB" dirty="0"/>
              <a:t>You can </a:t>
            </a:r>
            <a:r>
              <a:rPr lang="en-GB" b="1" dirty="0">
                <a:solidFill>
                  <a:schemeClr val="accent5"/>
                </a:solidFill>
              </a:rPr>
              <a:t>monitor the progress </a:t>
            </a:r>
            <a:r>
              <a:rPr lang="en-GB" dirty="0"/>
              <a:t>of thermal cycling and how many DNA copies have been made on the computer screen.</a:t>
            </a:r>
          </a:p>
          <a:p>
            <a:pPr marL="0" indent="0">
              <a:buNone/>
            </a:pPr>
            <a:r>
              <a:rPr lang="en-GB" dirty="0"/>
              <a:t>When the PCR is finished, remove tubes to the fridge (4°C) until you are ready for electrophoresis.</a:t>
            </a:r>
          </a:p>
        </p:txBody>
      </p:sp>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Performing PCR</a:t>
            </a:r>
          </a:p>
        </p:txBody>
      </p:sp>
      <p:pic>
        <p:nvPicPr>
          <p:cNvPr id="15" name="Picture 14">
            <a:extLst>
              <a:ext uri="{FF2B5EF4-FFF2-40B4-BE49-F238E27FC236}">
                <a16:creationId xmlns:a16="http://schemas.microsoft.com/office/drawing/2014/main" id="{A53333DD-BF4C-E0B5-740B-7BEF72CB156D}"/>
              </a:ext>
            </a:extLst>
          </p:cNvPr>
          <p:cNvPicPr>
            <a:picLocks noChangeAspect="1"/>
          </p:cNvPicPr>
          <p:nvPr/>
        </p:nvPicPr>
        <p:blipFill rotWithShape="1">
          <a:blip r:embed="rId2"/>
          <a:srcRect l="-134" t="2504"/>
          <a:stretch/>
        </p:blipFill>
        <p:spPr>
          <a:xfrm>
            <a:off x="4391892" y="1905777"/>
            <a:ext cx="7482270" cy="4325564"/>
          </a:xfrm>
          <a:prstGeom prst="rect">
            <a:avLst/>
          </a:prstGeom>
        </p:spPr>
      </p:pic>
    </p:spTree>
    <p:extLst>
      <p:ext uri="{BB962C8B-B14F-4D97-AF65-F5344CB8AC3E}">
        <p14:creationId xmlns:p14="http://schemas.microsoft.com/office/powerpoint/2010/main" val="32830378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Performing PCR</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002842" cy="707886"/>
          </a:xfrm>
          <a:prstGeom prst="rect">
            <a:avLst/>
          </a:prstGeom>
          <a:noFill/>
          <a:ln>
            <a:noFill/>
          </a:ln>
        </p:spPr>
        <p:txBody>
          <a:bodyPr wrap="square" rtlCol="0">
            <a:spAutoFit/>
          </a:bodyPr>
          <a:lstStyle/>
          <a:p>
            <a:r>
              <a:rPr lang="en-GB" sz="2000" b="1" dirty="0"/>
              <a:t>Explaining PCR</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t>Amplifying the DNA barcode</a:t>
            </a:r>
          </a:p>
        </p:txBody>
      </p:sp>
      <p:sp>
        <p:nvSpPr>
          <p:cNvPr id="14" name="TextBox 13"/>
          <p:cNvSpPr txBox="1"/>
          <p:nvPr/>
        </p:nvSpPr>
        <p:spPr>
          <a:xfrm>
            <a:off x="5714807" y="2316008"/>
            <a:ext cx="2002842" cy="707886"/>
          </a:xfrm>
          <a:prstGeom prst="rect">
            <a:avLst/>
          </a:prstGeom>
          <a:noFill/>
          <a:ln>
            <a:noFill/>
          </a:ln>
        </p:spPr>
        <p:txBody>
          <a:bodyPr wrap="square" rtlCol="0">
            <a:spAutoFit/>
          </a:bodyPr>
          <a:lstStyle/>
          <a:p>
            <a:r>
              <a:rPr lang="en-GB" sz="2000" b="1" dirty="0"/>
              <a:t>Performing PCR</a:t>
            </a:r>
          </a:p>
        </p:txBody>
      </p:sp>
      <p:sp>
        <p:nvSpPr>
          <p:cNvPr id="15" name="TextBox 14"/>
          <p:cNvSpPr txBox="1"/>
          <p:nvPr/>
        </p:nvSpPr>
        <p:spPr>
          <a:xfrm>
            <a:off x="8308004" y="2316008"/>
            <a:ext cx="1846649" cy="707886"/>
          </a:xfrm>
          <a:prstGeom prst="rect">
            <a:avLst/>
          </a:prstGeom>
          <a:noFill/>
          <a:ln>
            <a:noFill/>
          </a:ln>
        </p:spPr>
        <p:txBody>
          <a:bodyPr wrap="square" rtlCol="0">
            <a:spAutoFit/>
          </a:bodyPr>
          <a:lstStyle/>
          <a:p>
            <a:r>
              <a:rPr lang="en-GB" sz="2000" b="1" dirty="0">
                <a:solidFill>
                  <a:schemeClr val="bg1"/>
                </a:solidFill>
              </a:rPr>
              <a:t>Checking PCR</a:t>
            </a:r>
          </a:p>
        </p:txBody>
      </p:sp>
    </p:spTree>
    <p:extLst>
      <p:ext uri="{BB962C8B-B14F-4D97-AF65-F5344CB8AC3E}">
        <p14:creationId xmlns:p14="http://schemas.microsoft.com/office/powerpoint/2010/main" val="30429601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Checking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521106" cy="4381200"/>
          </a:xfrm>
        </p:spPr>
        <p:txBody>
          <a:bodyPr>
            <a:noAutofit/>
          </a:bodyPr>
          <a:lstStyle/>
          <a:p>
            <a:pPr marL="0" indent="0">
              <a:buNone/>
            </a:pPr>
            <a:r>
              <a:rPr lang="en-US" dirty="0"/>
              <a:t>Use your knowledge of scientific investigations and PCR to answer the questions:</a:t>
            </a:r>
          </a:p>
          <a:p>
            <a:pPr marL="0" lvl="0" indent="0">
              <a:buNone/>
            </a:pPr>
            <a:r>
              <a:rPr lang="en-GB" dirty="0">
                <a:solidFill>
                  <a:schemeClr val="accent5"/>
                </a:solidFill>
              </a:rPr>
              <a:t>A</a:t>
            </a:r>
            <a:r>
              <a:rPr lang="en-GB" dirty="0"/>
              <a:t>. The negative control reaction contains all of the same reagents as the experimental PCR, except for the DNA. Why do you think this needs to be included?</a:t>
            </a:r>
          </a:p>
        </p:txBody>
      </p:sp>
      <p:sp>
        <p:nvSpPr>
          <p:cNvPr id="21" name="Rectangle 20"/>
          <p:cNvSpPr/>
          <p:nvPr/>
        </p:nvSpPr>
        <p:spPr>
          <a:xfrm>
            <a:off x="403318" y="4403008"/>
            <a:ext cx="11383298" cy="1323439"/>
          </a:xfrm>
          <a:prstGeom prst="rect">
            <a:avLst/>
          </a:prstGeom>
        </p:spPr>
        <p:txBody>
          <a:bodyPr wrap="square">
            <a:spAutoFit/>
          </a:bodyPr>
          <a:lstStyle/>
          <a:p>
            <a:pPr marL="261938" lvl="0" indent="0">
              <a:buNone/>
            </a:pPr>
            <a:r>
              <a:rPr lang="en-GB" sz="2000" dirty="0">
                <a:solidFill>
                  <a:srgbClr val="92D050"/>
                </a:solidFill>
              </a:rPr>
              <a:t>A negative control doesn’t contain the template DNA, so there should not be any DNA amplified. It is used to detect contamination (for example from not changing pipette tips between adding different reagents to the PCR) or false positives by the appearance of amplified bands of DNA in this reaction when there should not be.</a:t>
            </a:r>
          </a:p>
        </p:txBody>
      </p:sp>
      <p:grpSp>
        <p:nvGrpSpPr>
          <p:cNvPr id="13" name="Group 12"/>
          <p:cNvGrpSpPr/>
          <p:nvPr/>
        </p:nvGrpSpPr>
        <p:grpSpPr>
          <a:xfrm>
            <a:off x="7807659" y="2069005"/>
            <a:ext cx="1308581" cy="2169530"/>
            <a:chOff x="7807659" y="2069005"/>
            <a:chExt cx="1308581" cy="2169530"/>
          </a:xfrm>
        </p:grpSpPr>
        <p:grpSp>
          <p:nvGrpSpPr>
            <p:cNvPr id="92" name="Group 91"/>
            <p:cNvGrpSpPr/>
            <p:nvPr/>
          </p:nvGrpSpPr>
          <p:grpSpPr>
            <a:xfrm>
              <a:off x="7860512" y="2069005"/>
              <a:ext cx="1255728" cy="2169530"/>
              <a:chOff x="7884110" y="504736"/>
              <a:chExt cx="708155" cy="1307615"/>
            </a:xfrm>
          </p:grpSpPr>
          <p:pic>
            <p:nvPicPr>
              <p:cNvPr id="93" name="Picture 92"/>
              <p:cNvPicPr>
                <a:picLocks noChangeAspect="1"/>
              </p:cNvPicPr>
              <p:nvPr/>
            </p:nvPicPr>
            <p:blipFill rotWithShape="1">
              <a:blip r:embed="rId2"/>
              <a:srcRect t="63751"/>
              <a:stretch/>
            </p:blipFill>
            <p:spPr>
              <a:xfrm>
                <a:off x="7886671" y="1418985"/>
                <a:ext cx="302422" cy="393366"/>
              </a:xfrm>
              <a:prstGeom prst="rect">
                <a:avLst/>
              </a:prstGeom>
            </p:spPr>
          </p:pic>
          <p:sp>
            <p:nvSpPr>
              <p:cNvPr id="94" name="Rounded Rectangle 93"/>
              <p:cNvSpPr/>
              <p:nvPr/>
            </p:nvSpPr>
            <p:spPr>
              <a:xfrm>
                <a:off x="7884110" y="679924"/>
                <a:ext cx="319345" cy="457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Freeform 94"/>
              <p:cNvSpPr/>
              <p:nvPr/>
            </p:nvSpPr>
            <p:spPr>
              <a:xfrm>
                <a:off x="7884110" y="725642"/>
                <a:ext cx="311150" cy="1086709"/>
              </a:xfrm>
              <a:custGeom>
                <a:avLst/>
                <a:gdLst>
                  <a:gd name="connsiteX0" fmla="*/ 11113 w 311150"/>
                  <a:gd name="connsiteY0" fmla="*/ 1587 h 868362"/>
                  <a:gd name="connsiteX1" fmla="*/ 311150 w 311150"/>
                  <a:gd name="connsiteY1" fmla="*/ 0 h 868362"/>
                  <a:gd name="connsiteX2" fmla="*/ 309563 w 311150"/>
                  <a:gd name="connsiteY2" fmla="*/ 484187 h 868362"/>
                  <a:gd name="connsiteX3" fmla="*/ 206375 w 311150"/>
                  <a:gd name="connsiteY3" fmla="*/ 830262 h 868362"/>
                  <a:gd name="connsiteX4" fmla="*/ 192088 w 311150"/>
                  <a:gd name="connsiteY4" fmla="*/ 854075 h 868362"/>
                  <a:gd name="connsiteX5" fmla="*/ 180975 w 311150"/>
                  <a:gd name="connsiteY5" fmla="*/ 863600 h 868362"/>
                  <a:gd name="connsiteX6" fmla="*/ 166688 w 311150"/>
                  <a:gd name="connsiteY6" fmla="*/ 868362 h 868362"/>
                  <a:gd name="connsiteX7" fmla="*/ 138113 w 311150"/>
                  <a:gd name="connsiteY7" fmla="*/ 862012 h 868362"/>
                  <a:gd name="connsiteX8" fmla="*/ 119063 w 311150"/>
                  <a:gd name="connsiteY8" fmla="*/ 836612 h 868362"/>
                  <a:gd name="connsiteX9" fmla="*/ 103188 w 311150"/>
                  <a:gd name="connsiteY9" fmla="*/ 806450 h 868362"/>
                  <a:gd name="connsiteX10" fmla="*/ 0 w 311150"/>
                  <a:gd name="connsiteY10" fmla="*/ 487362 h 868362"/>
                  <a:gd name="connsiteX11" fmla="*/ 11113 w 311150"/>
                  <a:gd name="connsiteY11" fmla="*/ 1587 h 868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150" h="868362">
                    <a:moveTo>
                      <a:pt x="11113" y="1587"/>
                    </a:moveTo>
                    <a:lnTo>
                      <a:pt x="311150" y="0"/>
                    </a:lnTo>
                    <a:lnTo>
                      <a:pt x="309563" y="484187"/>
                    </a:lnTo>
                    <a:lnTo>
                      <a:pt x="206375" y="830262"/>
                    </a:lnTo>
                    <a:lnTo>
                      <a:pt x="192088" y="854075"/>
                    </a:lnTo>
                    <a:lnTo>
                      <a:pt x="180975" y="863600"/>
                    </a:lnTo>
                    <a:lnTo>
                      <a:pt x="166688" y="868362"/>
                    </a:lnTo>
                    <a:lnTo>
                      <a:pt x="138113" y="862012"/>
                    </a:lnTo>
                    <a:lnTo>
                      <a:pt x="119063" y="836612"/>
                    </a:lnTo>
                    <a:lnTo>
                      <a:pt x="103188" y="806450"/>
                    </a:lnTo>
                    <a:lnTo>
                      <a:pt x="0" y="487362"/>
                    </a:lnTo>
                    <a:lnTo>
                      <a:pt x="11113" y="1587"/>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Rectangle 95"/>
              <p:cNvSpPr/>
              <p:nvPr/>
            </p:nvSpPr>
            <p:spPr>
              <a:xfrm rot="19660691">
                <a:off x="8293231" y="504736"/>
                <a:ext cx="244475" cy="552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Rounded Rectangle 96"/>
              <p:cNvSpPr/>
              <p:nvPr/>
            </p:nvSpPr>
            <p:spPr>
              <a:xfrm rot="19594820">
                <a:off x="8279235" y="547987"/>
                <a:ext cx="313030" cy="457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reeform 97"/>
              <p:cNvSpPr/>
              <p:nvPr/>
            </p:nvSpPr>
            <p:spPr>
              <a:xfrm>
                <a:off x="8203475" y="652327"/>
                <a:ext cx="98425" cy="74653"/>
              </a:xfrm>
              <a:custGeom>
                <a:avLst/>
                <a:gdLst>
                  <a:gd name="connsiteX0" fmla="*/ 0 w 98425"/>
                  <a:gd name="connsiteY0" fmla="*/ 73025 h 74653"/>
                  <a:gd name="connsiteX1" fmla="*/ 55562 w 98425"/>
                  <a:gd name="connsiteY1" fmla="*/ 65087 h 74653"/>
                  <a:gd name="connsiteX2" fmla="*/ 98425 w 98425"/>
                  <a:gd name="connsiteY2" fmla="*/ 0 h 74653"/>
                </a:gdLst>
                <a:ahLst/>
                <a:cxnLst>
                  <a:cxn ang="0">
                    <a:pos x="connsiteX0" y="connsiteY0"/>
                  </a:cxn>
                  <a:cxn ang="0">
                    <a:pos x="connsiteX1" y="connsiteY1"/>
                  </a:cxn>
                  <a:cxn ang="0">
                    <a:pos x="connsiteX2" y="connsiteY2"/>
                  </a:cxn>
                </a:cxnLst>
                <a:rect l="l" t="t" r="r" b="b"/>
                <a:pathLst>
                  <a:path w="98425" h="74653">
                    <a:moveTo>
                      <a:pt x="0" y="73025"/>
                    </a:moveTo>
                    <a:cubicBezTo>
                      <a:pt x="19579" y="75141"/>
                      <a:pt x="39158" y="77258"/>
                      <a:pt x="55562" y="65087"/>
                    </a:cubicBezTo>
                    <a:cubicBezTo>
                      <a:pt x="71966" y="52916"/>
                      <a:pt x="85195" y="26458"/>
                      <a:pt x="9842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7807659" y="2685456"/>
              <a:ext cx="671979" cy="369332"/>
            </a:xfrm>
            <a:prstGeom prst="rect">
              <a:avLst/>
            </a:prstGeom>
            <a:noFill/>
          </p:spPr>
          <p:txBody>
            <a:bodyPr wrap="none" rtlCol="0">
              <a:spAutoFit/>
            </a:bodyPr>
            <a:lstStyle/>
            <a:p>
              <a:r>
                <a:rPr lang="en-GB" dirty="0"/>
                <a:t>PCR</a:t>
              </a:r>
            </a:p>
          </p:txBody>
        </p:sp>
      </p:grpSp>
      <p:grpSp>
        <p:nvGrpSpPr>
          <p:cNvPr id="107" name="Group 106"/>
          <p:cNvGrpSpPr/>
          <p:nvPr/>
        </p:nvGrpSpPr>
        <p:grpSpPr>
          <a:xfrm>
            <a:off x="9442179" y="2069005"/>
            <a:ext cx="1255728" cy="2169530"/>
            <a:chOff x="9442179" y="2069005"/>
            <a:chExt cx="1255728" cy="2169530"/>
          </a:xfrm>
        </p:grpSpPr>
        <p:grpSp>
          <p:nvGrpSpPr>
            <p:cNvPr id="99" name="Group 98"/>
            <p:cNvGrpSpPr/>
            <p:nvPr/>
          </p:nvGrpSpPr>
          <p:grpSpPr>
            <a:xfrm>
              <a:off x="9442179" y="2069005"/>
              <a:ext cx="1255728" cy="2169530"/>
              <a:chOff x="7884110" y="504736"/>
              <a:chExt cx="708155" cy="1307615"/>
            </a:xfrm>
          </p:grpSpPr>
          <p:pic>
            <p:nvPicPr>
              <p:cNvPr id="100" name="Picture 99"/>
              <p:cNvPicPr>
                <a:picLocks noChangeAspect="1"/>
              </p:cNvPicPr>
              <p:nvPr/>
            </p:nvPicPr>
            <p:blipFill rotWithShape="1">
              <a:blip r:embed="rId2"/>
              <a:srcRect t="63751"/>
              <a:stretch/>
            </p:blipFill>
            <p:spPr>
              <a:xfrm>
                <a:off x="7886671" y="1418985"/>
                <a:ext cx="302422" cy="393366"/>
              </a:xfrm>
              <a:prstGeom prst="rect">
                <a:avLst/>
              </a:prstGeom>
            </p:spPr>
          </p:pic>
          <p:sp>
            <p:nvSpPr>
              <p:cNvPr id="101" name="Rounded Rectangle 100"/>
              <p:cNvSpPr/>
              <p:nvPr/>
            </p:nvSpPr>
            <p:spPr>
              <a:xfrm>
                <a:off x="7884110" y="679924"/>
                <a:ext cx="319345" cy="457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reeform 101"/>
              <p:cNvSpPr/>
              <p:nvPr/>
            </p:nvSpPr>
            <p:spPr>
              <a:xfrm>
                <a:off x="7884110" y="725642"/>
                <a:ext cx="311150" cy="1086709"/>
              </a:xfrm>
              <a:custGeom>
                <a:avLst/>
                <a:gdLst>
                  <a:gd name="connsiteX0" fmla="*/ 11113 w 311150"/>
                  <a:gd name="connsiteY0" fmla="*/ 1587 h 868362"/>
                  <a:gd name="connsiteX1" fmla="*/ 311150 w 311150"/>
                  <a:gd name="connsiteY1" fmla="*/ 0 h 868362"/>
                  <a:gd name="connsiteX2" fmla="*/ 309563 w 311150"/>
                  <a:gd name="connsiteY2" fmla="*/ 484187 h 868362"/>
                  <a:gd name="connsiteX3" fmla="*/ 206375 w 311150"/>
                  <a:gd name="connsiteY3" fmla="*/ 830262 h 868362"/>
                  <a:gd name="connsiteX4" fmla="*/ 192088 w 311150"/>
                  <a:gd name="connsiteY4" fmla="*/ 854075 h 868362"/>
                  <a:gd name="connsiteX5" fmla="*/ 180975 w 311150"/>
                  <a:gd name="connsiteY5" fmla="*/ 863600 h 868362"/>
                  <a:gd name="connsiteX6" fmla="*/ 166688 w 311150"/>
                  <a:gd name="connsiteY6" fmla="*/ 868362 h 868362"/>
                  <a:gd name="connsiteX7" fmla="*/ 138113 w 311150"/>
                  <a:gd name="connsiteY7" fmla="*/ 862012 h 868362"/>
                  <a:gd name="connsiteX8" fmla="*/ 119063 w 311150"/>
                  <a:gd name="connsiteY8" fmla="*/ 836612 h 868362"/>
                  <a:gd name="connsiteX9" fmla="*/ 103188 w 311150"/>
                  <a:gd name="connsiteY9" fmla="*/ 806450 h 868362"/>
                  <a:gd name="connsiteX10" fmla="*/ 0 w 311150"/>
                  <a:gd name="connsiteY10" fmla="*/ 487362 h 868362"/>
                  <a:gd name="connsiteX11" fmla="*/ 11113 w 311150"/>
                  <a:gd name="connsiteY11" fmla="*/ 1587 h 868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150" h="868362">
                    <a:moveTo>
                      <a:pt x="11113" y="1587"/>
                    </a:moveTo>
                    <a:lnTo>
                      <a:pt x="311150" y="0"/>
                    </a:lnTo>
                    <a:lnTo>
                      <a:pt x="309563" y="484187"/>
                    </a:lnTo>
                    <a:lnTo>
                      <a:pt x="206375" y="830262"/>
                    </a:lnTo>
                    <a:lnTo>
                      <a:pt x="192088" y="854075"/>
                    </a:lnTo>
                    <a:lnTo>
                      <a:pt x="180975" y="863600"/>
                    </a:lnTo>
                    <a:lnTo>
                      <a:pt x="166688" y="868362"/>
                    </a:lnTo>
                    <a:lnTo>
                      <a:pt x="138113" y="862012"/>
                    </a:lnTo>
                    <a:lnTo>
                      <a:pt x="119063" y="836612"/>
                    </a:lnTo>
                    <a:lnTo>
                      <a:pt x="103188" y="806450"/>
                    </a:lnTo>
                    <a:lnTo>
                      <a:pt x="0" y="487362"/>
                    </a:lnTo>
                    <a:lnTo>
                      <a:pt x="11113" y="1587"/>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Rectangle 102"/>
              <p:cNvSpPr/>
              <p:nvPr/>
            </p:nvSpPr>
            <p:spPr>
              <a:xfrm rot="19660691">
                <a:off x="8293231" y="504736"/>
                <a:ext cx="244475" cy="552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Rounded Rectangle 103"/>
              <p:cNvSpPr/>
              <p:nvPr/>
            </p:nvSpPr>
            <p:spPr>
              <a:xfrm rot="19594820">
                <a:off x="8279235" y="547987"/>
                <a:ext cx="313030" cy="457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Freeform 104"/>
              <p:cNvSpPr/>
              <p:nvPr/>
            </p:nvSpPr>
            <p:spPr>
              <a:xfrm>
                <a:off x="8203475" y="652327"/>
                <a:ext cx="98425" cy="74653"/>
              </a:xfrm>
              <a:custGeom>
                <a:avLst/>
                <a:gdLst>
                  <a:gd name="connsiteX0" fmla="*/ 0 w 98425"/>
                  <a:gd name="connsiteY0" fmla="*/ 73025 h 74653"/>
                  <a:gd name="connsiteX1" fmla="*/ 55562 w 98425"/>
                  <a:gd name="connsiteY1" fmla="*/ 65087 h 74653"/>
                  <a:gd name="connsiteX2" fmla="*/ 98425 w 98425"/>
                  <a:gd name="connsiteY2" fmla="*/ 0 h 74653"/>
                </a:gdLst>
                <a:ahLst/>
                <a:cxnLst>
                  <a:cxn ang="0">
                    <a:pos x="connsiteX0" y="connsiteY0"/>
                  </a:cxn>
                  <a:cxn ang="0">
                    <a:pos x="connsiteX1" y="connsiteY1"/>
                  </a:cxn>
                  <a:cxn ang="0">
                    <a:pos x="connsiteX2" y="connsiteY2"/>
                  </a:cxn>
                </a:cxnLst>
                <a:rect l="l" t="t" r="r" b="b"/>
                <a:pathLst>
                  <a:path w="98425" h="74653">
                    <a:moveTo>
                      <a:pt x="0" y="73025"/>
                    </a:moveTo>
                    <a:cubicBezTo>
                      <a:pt x="19579" y="75141"/>
                      <a:pt x="39158" y="77258"/>
                      <a:pt x="55562" y="65087"/>
                    </a:cubicBezTo>
                    <a:cubicBezTo>
                      <a:pt x="71966" y="52916"/>
                      <a:pt x="85195" y="26458"/>
                      <a:pt x="9842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6" name="TextBox 105"/>
            <p:cNvSpPr txBox="1"/>
            <p:nvPr/>
          </p:nvSpPr>
          <p:spPr>
            <a:xfrm>
              <a:off x="9486646" y="2681970"/>
              <a:ext cx="505267" cy="369332"/>
            </a:xfrm>
            <a:prstGeom prst="rect">
              <a:avLst/>
            </a:prstGeom>
            <a:noFill/>
          </p:spPr>
          <p:txBody>
            <a:bodyPr wrap="none" rtlCol="0">
              <a:spAutoFit/>
            </a:bodyPr>
            <a:lstStyle/>
            <a:p>
              <a:r>
                <a:rPr lang="en-GB" dirty="0"/>
                <a:t>-</a:t>
              </a:r>
              <a:r>
                <a:rPr lang="en-GB" dirty="0" err="1"/>
                <a:t>ve</a:t>
              </a:r>
              <a:endParaRPr lang="en-GB" dirty="0"/>
            </a:p>
          </p:txBody>
        </p:sp>
      </p:grpSp>
    </p:spTree>
    <p:extLst>
      <p:ext uri="{BB962C8B-B14F-4D97-AF65-F5344CB8AC3E}">
        <p14:creationId xmlns:p14="http://schemas.microsoft.com/office/powerpoint/2010/main" val="2720673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Checking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460274" cy="4381200"/>
          </a:xfrm>
        </p:spPr>
        <p:txBody>
          <a:bodyPr>
            <a:noAutofit/>
          </a:bodyPr>
          <a:lstStyle/>
          <a:p>
            <a:pPr marL="0" indent="0">
              <a:buNone/>
            </a:pPr>
            <a:r>
              <a:rPr lang="en-US" dirty="0"/>
              <a:t>Use your knowledge of scientific investigations and PCR to answer the questions:</a:t>
            </a:r>
          </a:p>
          <a:p>
            <a:pPr marL="0" lvl="0" indent="0">
              <a:buNone/>
            </a:pPr>
            <a:r>
              <a:rPr lang="en-GB" dirty="0">
                <a:solidFill>
                  <a:schemeClr val="accent5"/>
                </a:solidFill>
              </a:rPr>
              <a:t>B</a:t>
            </a:r>
            <a:r>
              <a:rPr lang="en-GB" dirty="0">
                <a:solidFill>
                  <a:srgbClr val="92D050"/>
                </a:solidFill>
              </a:rPr>
              <a:t>.</a:t>
            </a:r>
            <a:r>
              <a:rPr lang="en-GB" dirty="0"/>
              <a:t> What is a buffer?</a:t>
            </a:r>
          </a:p>
          <a:p>
            <a:pPr marL="0" lvl="0" indent="0">
              <a:buNone/>
            </a:pPr>
            <a:endParaRPr lang="en-GB" dirty="0"/>
          </a:p>
          <a:p>
            <a:pPr marL="0" indent="0">
              <a:buNone/>
            </a:pPr>
            <a:endParaRPr lang="en-GB" sz="100" dirty="0"/>
          </a:p>
          <a:p>
            <a:pPr marL="0" lvl="0" indent="0">
              <a:buNone/>
            </a:pPr>
            <a:r>
              <a:rPr lang="en-GB" dirty="0">
                <a:solidFill>
                  <a:srgbClr val="92D050"/>
                </a:solidFill>
              </a:rPr>
              <a:t>C. </a:t>
            </a:r>
            <a:r>
              <a:rPr lang="en-GB" dirty="0"/>
              <a:t>What is a nucleotide?</a:t>
            </a:r>
            <a:endParaRPr lang="en-GB" dirty="0">
              <a:solidFill>
                <a:srgbClr val="92D050"/>
              </a:solidFill>
            </a:endParaRPr>
          </a:p>
        </p:txBody>
      </p:sp>
      <p:sp>
        <p:nvSpPr>
          <p:cNvPr id="21" name="Rectangle 20"/>
          <p:cNvSpPr/>
          <p:nvPr/>
        </p:nvSpPr>
        <p:spPr>
          <a:xfrm>
            <a:off x="795489" y="3470130"/>
            <a:ext cx="4930681" cy="707886"/>
          </a:xfrm>
          <a:prstGeom prst="rect">
            <a:avLst/>
          </a:prstGeom>
        </p:spPr>
        <p:txBody>
          <a:bodyPr wrap="square">
            <a:spAutoFit/>
          </a:bodyPr>
          <a:lstStyle/>
          <a:p>
            <a:r>
              <a:rPr lang="en-GB" sz="2000" dirty="0">
                <a:solidFill>
                  <a:srgbClr val="92D050"/>
                </a:solidFill>
              </a:rPr>
              <a:t>A buffer is a solution that maintains a stable </a:t>
            </a:r>
            <a:r>
              <a:rPr lang="en-GB" sz="2000" dirty="0" err="1">
                <a:solidFill>
                  <a:srgbClr val="92D050"/>
                </a:solidFill>
              </a:rPr>
              <a:t>pH.</a:t>
            </a:r>
            <a:endParaRPr lang="en-GB" sz="2000" dirty="0">
              <a:solidFill>
                <a:srgbClr val="92D050"/>
              </a:solidFill>
            </a:endParaRPr>
          </a:p>
        </p:txBody>
      </p:sp>
      <p:sp>
        <p:nvSpPr>
          <p:cNvPr id="3" name="Rectangle 2"/>
          <p:cNvSpPr/>
          <p:nvPr/>
        </p:nvSpPr>
        <p:spPr>
          <a:xfrm>
            <a:off x="795489" y="4786517"/>
            <a:ext cx="5296441" cy="1323439"/>
          </a:xfrm>
          <a:prstGeom prst="rect">
            <a:avLst/>
          </a:prstGeom>
        </p:spPr>
        <p:txBody>
          <a:bodyPr wrap="square">
            <a:spAutoFit/>
          </a:bodyPr>
          <a:lstStyle/>
          <a:p>
            <a:r>
              <a:rPr lang="en-GB" sz="2000" dirty="0">
                <a:solidFill>
                  <a:srgbClr val="92D050"/>
                </a:solidFill>
              </a:rPr>
              <a:t>Nucleotides are the monomers that join to form the DNA polymer. Each nucleotide is composed of a pentose sugar, phosphate group and nitrogenous base.</a:t>
            </a:r>
          </a:p>
        </p:txBody>
      </p:sp>
      <p:grpSp>
        <p:nvGrpSpPr>
          <p:cNvPr id="6" name="Group 5"/>
          <p:cNvGrpSpPr/>
          <p:nvPr/>
        </p:nvGrpSpPr>
        <p:grpSpPr>
          <a:xfrm>
            <a:off x="6340119" y="2051593"/>
            <a:ext cx="5916734" cy="3396644"/>
            <a:chOff x="6340119" y="2051593"/>
            <a:chExt cx="5916734" cy="3396644"/>
          </a:xfrm>
        </p:grpSpPr>
        <p:grpSp>
          <p:nvGrpSpPr>
            <p:cNvPr id="23" name="Group 22"/>
            <p:cNvGrpSpPr/>
            <p:nvPr/>
          </p:nvGrpSpPr>
          <p:grpSpPr>
            <a:xfrm>
              <a:off x="6340119" y="2051593"/>
              <a:ext cx="2708411" cy="1467784"/>
              <a:chOff x="6010935" y="2051593"/>
              <a:chExt cx="2708411" cy="1467784"/>
            </a:xfrm>
          </p:grpSpPr>
          <p:sp>
            <p:nvSpPr>
              <p:cNvPr id="4" name="Oval 3"/>
              <p:cNvSpPr/>
              <p:nvPr/>
            </p:nvSpPr>
            <p:spPr>
              <a:xfrm>
                <a:off x="6010935" y="2051593"/>
                <a:ext cx="507419" cy="468323"/>
              </a:xfrm>
              <a:prstGeom prst="ellipse">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P</a:t>
                </a:r>
              </a:p>
            </p:txBody>
          </p:sp>
          <p:sp>
            <p:nvSpPr>
              <p:cNvPr id="5" name="Regular Pentagon 4"/>
              <p:cNvSpPr/>
              <p:nvPr/>
            </p:nvSpPr>
            <p:spPr>
              <a:xfrm>
                <a:off x="6614174" y="2625115"/>
                <a:ext cx="966835" cy="894262"/>
              </a:xfrm>
              <a:prstGeom prst="pent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a:endCxn id="5" idx="1"/>
              </p:cNvCxnSpPr>
              <p:nvPr/>
            </p:nvCxnSpPr>
            <p:spPr>
              <a:xfrm>
                <a:off x="6262573" y="2519916"/>
                <a:ext cx="351602" cy="446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684657" y="2899824"/>
                <a:ext cx="825867" cy="400110"/>
              </a:xfrm>
              <a:prstGeom prst="rect">
                <a:avLst/>
              </a:prstGeom>
              <a:noFill/>
            </p:spPr>
            <p:txBody>
              <a:bodyPr wrap="none" rtlCol="0">
                <a:spAutoFit/>
              </a:bodyPr>
              <a:lstStyle/>
              <a:p>
                <a:r>
                  <a:rPr lang="en-GB" sz="2000" dirty="0"/>
                  <a:t>sugar</a:t>
                </a:r>
              </a:p>
            </p:txBody>
          </p:sp>
          <p:sp>
            <p:nvSpPr>
              <p:cNvPr id="10" name="Pentagon 9"/>
              <p:cNvSpPr/>
              <p:nvPr/>
            </p:nvSpPr>
            <p:spPr>
              <a:xfrm>
                <a:off x="7899524" y="2456992"/>
                <a:ext cx="819822" cy="484632"/>
              </a:xfrm>
              <a:prstGeom prst="homePlat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a:t>
                </a:r>
              </a:p>
            </p:txBody>
          </p:sp>
          <p:cxnSp>
            <p:nvCxnSpPr>
              <p:cNvPr id="14" name="Straight Connector 13"/>
              <p:cNvCxnSpPr>
                <a:stCxn id="5" idx="5"/>
                <a:endCxn id="10" idx="1"/>
              </p:cNvCxnSpPr>
              <p:nvPr/>
            </p:nvCxnSpPr>
            <p:spPr>
              <a:xfrm flipV="1">
                <a:off x="7581008" y="2699308"/>
                <a:ext cx="318516" cy="2673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6343373" y="3980453"/>
              <a:ext cx="2705157" cy="1467784"/>
              <a:chOff x="6014189" y="3980453"/>
              <a:chExt cx="2705157" cy="1467784"/>
            </a:xfrm>
          </p:grpSpPr>
          <p:sp>
            <p:nvSpPr>
              <p:cNvPr id="64" name="Oval 63"/>
              <p:cNvSpPr/>
              <p:nvPr/>
            </p:nvSpPr>
            <p:spPr>
              <a:xfrm>
                <a:off x="6014189" y="3980453"/>
                <a:ext cx="507419" cy="468323"/>
              </a:xfrm>
              <a:prstGeom prst="ellipse">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P</a:t>
                </a:r>
              </a:p>
            </p:txBody>
          </p:sp>
          <p:sp>
            <p:nvSpPr>
              <p:cNvPr id="65" name="Regular Pentagon 64"/>
              <p:cNvSpPr/>
              <p:nvPr/>
            </p:nvSpPr>
            <p:spPr>
              <a:xfrm>
                <a:off x="6617428" y="4553975"/>
                <a:ext cx="966835" cy="894262"/>
              </a:xfrm>
              <a:prstGeom prst="pent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6" name="Straight Connector 65"/>
              <p:cNvCxnSpPr>
                <a:endCxn id="65" idx="1"/>
              </p:cNvCxnSpPr>
              <p:nvPr/>
            </p:nvCxnSpPr>
            <p:spPr>
              <a:xfrm>
                <a:off x="6265827" y="4448776"/>
                <a:ext cx="351602" cy="446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6687911" y="4828684"/>
                <a:ext cx="825867" cy="400110"/>
              </a:xfrm>
              <a:prstGeom prst="rect">
                <a:avLst/>
              </a:prstGeom>
              <a:noFill/>
            </p:spPr>
            <p:txBody>
              <a:bodyPr wrap="none" rtlCol="0">
                <a:spAutoFit/>
              </a:bodyPr>
              <a:lstStyle/>
              <a:p>
                <a:r>
                  <a:rPr lang="en-GB" sz="2000" dirty="0"/>
                  <a:t>sugar</a:t>
                </a:r>
              </a:p>
            </p:txBody>
          </p:sp>
          <p:cxnSp>
            <p:nvCxnSpPr>
              <p:cNvPr id="69" name="Straight Connector 68"/>
              <p:cNvCxnSpPr>
                <a:stCxn id="65" idx="5"/>
              </p:cNvCxnSpPr>
              <p:nvPr/>
            </p:nvCxnSpPr>
            <p:spPr>
              <a:xfrm flipV="1">
                <a:off x="7584262" y="4628168"/>
                <a:ext cx="318516" cy="2673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9" name="Flowchart: Delay 78"/>
              <p:cNvSpPr/>
              <p:nvPr/>
            </p:nvSpPr>
            <p:spPr>
              <a:xfrm>
                <a:off x="7905446" y="4388458"/>
                <a:ext cx="813900" cy="482027"/>
              </a:xfrm>
              <a:prstGeom prst="flowChartDelay">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G</a:t>
                </a:r>
              </a:p>
            </p:txBody>
          </p:sp>
        </p:grpSp>
        <p:grpSp>
          <p:nvGrpSpPr>
            <p:cNvPr id="22" name="Group 21"/>
            <p:cNvGrpSpPr/>
            <p:nvPr/>
          </p:nvGrpSpPr>
          <p:grpSpPr>
            <a:xfrm>
              <a:off x="9507946" y="2051593"/>
              <a:ext cx="2468064" cy="1467784"/>
              <a:chOff x="9178762" y="2051593"/>
              <a:chExt cx="2468064" cy="1467784"/>
            </a:xfrm>
          </p:grpSpPr>
          <p:sp>
            <p:nvSpPr>
              <p:cNvPr id="55" name="Oval 54"/>
              <p:cNvSpPr/>
              <p:nvPr/>
            </p:nvSpPr>
            <p:spPr>
              <a:xfrm>
                <a:off x="9178762" y="2051593"/>
                <a:ext cx="507419" cy="468323"/>
              </a:xfrm>
              <a:prstGeom prst="ellipse">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P</a:t>
                </a:r>
              </a:p>
            </p:txBody>
          </p:sp>
          <p:sp>
            <p:nvSpPr>
              <p:cNvPr id="56" name="Regular Pentagon 55"/>
              <p:cNvSpPr/>
              <p:nvPr/>
            </p:nvSpPr>
            <p:spPr>
              <a:xfrm>
                <a:off x="9782001" y="2625115"/>
                <a:ext cx="966835" cy="894262"/>
              </a:xfrm>
              <a:prstGeom prst="pent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7" name="Straight Connector 56"/>
              <p:cNvCxnSpPr>
                <a:endCxn id="56" idx="1"/>
              </p:cNvCxnSpPr>
              <p:nvPr/>
            </p:nvCxnSpPr>
            <p:spPr>
              <a:xfrm>
                <a:off x="9430400" y="2519916"/>
                <a:ext cx="351602" cy="446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9852484" y="2899824"/>
                <a:ext cx="825867" cy="400110"/>
              </a:xfrm>
              <a:prstGeom prst="rect">
                <a:avLst/>
              </a:prstGeom>
              <a:noFill/>
            </p:spPr>
            <p:txBody>
              <a:bodyPr wrap="none" rtlCol="0">
                <a:spAutoFit/>
              </a:bodyPr>
              <a:lstStyle/>
              <a:p>
                <a:r>
                  <a:rPr lang="en-GB" sz="2000" dirty="0"/>
                  <a:t>sugar</a:t>
                </a:r>
              </a:p>
            </p:txBody>
          </p:sp>
          <p:cxnSp>
            <p:nvCxnSpPr>
              <p:cNvPr id="60" name="Straight Connector 59"/>
              <p:cNvCxnSpPr>
                <a:stCxn id="56" idx="5"/>
              </p:cNvCxnSpPr>
              <p:nvPr/>
            </p:nvCxnSpPr>
            <p:spPr>
              <a:xfrm flipV="1">
                <a:off x="10748835" y="2699308"/>
                <a:ext cx="318516" cy="2673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1067351" y="2456992"/>
                <a:ext cx="561892" cy="484632"/>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  </a:t>
                </a:r>
                <a:r>
                  <a:rPr lang="en-GB" sz="200" dirty="0">
                    <a:solidFill>
                      <a:schemeClr val="tx1"/>
                    </a:solidFill>
                  </a:rPr>
                  <a:t>n</a:t>
                </a:r>
              </a:p>
            </p:txBody>
          </p:sp>
          <p:sp>
            <p:nvSpPr>
              <p:cNvPr id="80" name="Isosceles Triangle 79"/>
              <p:cNvSpPr/>
              <p:nvPr/>
            </p:nvSpPr>
            <p:spPr>
              <a:xfrm rot="16200000">
                <a:off x="11264684" y="2559482"/>
                <a:ext cx="482952" cy="28133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 name="Group 19"/>
            <p:cNvGrpSpPr/>
            <p:nvPr/>
          </p:nvGrpSpPr>
          <p:grpSpPr>
            <a:xfrm>
              <a:off x="9511200" y="3980453"/>
              <a:ext cx="2745653" cy="1467784"/>
              <a:chOff x="9182016" y="3980453"/>
              <a:chExt cx="2745653" cy="1467784"/>
            </a:xfrm>
          </p:grpSpPr>
          <p:sp>
            <p:nvSpPr>
              <p:cNvPr id="70" name="Oval 69"/>
              <p:cNvSpPr/>
              <p:nvPr/>
            </p:nvSpPr>
            <p:spPr>
              <a:xfrm>
                <a:off x="9182016" y="3980453"/>
                <a:ext cx="507419" cy="468323"/>
              </a:xfrm>
              <a:prstGeom prst="ellipse">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P</a:t>
                </a:r>
              </a:p>
            </p:txBody>
          </p:sp>
          <p:sp>
            <p:nvSpPr>
              <p:cNvPr id="71" name="Regular Pentagon 70"/>
              <p:cNvSpPr/>
              <p:nvPr/>
            </p:nvSpPr>
            <p:spPr>
              <a:xfrm>
                <a:off x="9785255" y="4553975"/>
                <a:ext cx="966835" cy="894262"/>
              </a:xfrm>
              <a:prstGeom prst="pent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2" name="Straight Connector 71"/>
              <p:cNvCxnSpPr>
                <a:endCxn id="71" idx="1"/>
              </p:cNvCxnSpPr>
              <p:nvPr/>
            </p:nvCxnSpPr>
            <p:spPr>
              <a:xfrm>
                <a:off x="9433654" y="4448776"/>
                <a:ext cx="351602" cy="446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9855738" y="4828684"/>
                <a:ext cx="825867" cy="400110"/>
              </a:xfrm>
              <a:prstGeom prst="rect">
                <a:avLst/>
              </a:prstGeom>
              <a:noFill/>
            </p:spPr>
            <p:txBody>
              <a:bodyPr wrap="none" rtlCol="0">
                <a:spAutoFit/>
              </a:bodyPr>
              <a:lstStyle/>
              <a:p>
                <a:r>
                  <a:rPr lang="en-GB" sz="2000" dirty="0"/>
                  <a:t>sugar</a:t>
                </a:r>
              </a:p>
            </p:txBody>
          </p:sp>
          <p:sp>
            <p:nvSpPr>
              <p:cNvPr id="74" name="Pentagon 73"/>
              <p:cNvSpPr/>
              <p:nvPr/>
            </p:nvSpPr>
            <p:spPr>
              <a:xfrm>
                <a:off x="11070605" y="4385852"/>
                <a:ext cx="839972" cy="484632"/>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a:t>
                </a:r>
              </a:p>
            </p:txBody>
          </p:sp>
          <p:cxnSp>
            <p:nvCxnSpPr>
              <p:cNvPr id="75" name="Straight Connector 74"/>
              <p:cNvCxnSpPr>
                <a:stCxn id="71" idx="5"/>
                <a:endCxn id="74" idx="1"/>
              </p:cNvCxnSpPr>
              <p:nvPr/>
            </p:nvCxnSpPr>
            <p:spPr>
              <a:xfrm flipV="1">
                <a:off x="10752089" y="4628168"/>
                <a:ext cx="318516" cy="2673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11070605" y="4385852"/>
                <a:ext cx="839972" cy="484632"/>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a:t>
                </a:r>
                <a:r>
                  <a:rPr lang="en-GB" dirty="0"/>
                  <a:t>     n</a:t>
                </a:r>
                <a:endParaRPr lang="en-GB" sz="100" dirty="0">
                  <a:solidFill>
                    <a:srgbClr val="FF0000"/>
                  </a:solidFill>
                </a:endParaRPr>
              </a:p>
            </p:txBody>
          </p:sp>
          <p:sp>
            <p:nvSpPr>
              <p:cNvPr id="77" name="Isosceles Triangle 76"/>
              <p:cNvSpPr/>
              <p:nvPr/>
            </p:nvSpPr>
            <p:spPr>
              <a:xfrm rot="16200000">
                <a:off x="11528434" y="4488342"/>
                <a:ext cx="482952" cy="28133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Flowchart: Delay 81"/>
              <p:cNvSpPr/>
              <p:nvPr/>
            </p:nvSpPr>
            <p:spPr>
              <a:xfrm rot="10800000">
                <a:off x="11407797" y="4382037"/>
                <a:ext cx="519872" cy="487674"/>
              </a:xfrm>
              <a:prstGeom prst="flowChartDelay">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grpSp>
      </p:grpSp>
    </p:spTree>
    <p:extLst>
      <p:ext uri="{BB962C8B-B14F-4D97-AF65-F5344CB8AC3E}">
        <p14:creationId xmlns:p14="http://schemas.microsoft.com/office/powerpoint/2010/main" val="264584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Checking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460274" cy="4381200"/>
          </a:xfrm>
        </p:spPr>
        <p:txBody>
          <a:bodyPr>
            <a:noAutofit/>
          </a:bodyPr>
          <a:lstStyle/>
          <a:p>
            <a:pPr marL="0" indent="0">
              <a:buNone/>
            </a:pPr>
            <a:r>
              <a:rPr lang="en-US" dirty="0"/>
              <a:t>Use your knowledge of scientific investigations and PCR to answer the questions:</a:t>
            </a:r>
          </a:p>
          <a:p>
            <a:pPr marL="0" lvl="0" indent="0">
              <a:buNone/>
            </a:pPr>
            <a:r>
              <a:rPr lang="en-GB" dirty="0">
                <a:solidFill>
                  <a:schemeClr val="accent5"/>
                </a:solidFill>
              </a:rPr>
              <a:t>D.</a:t>
            </a:r>
            <a:r>
              <a:rPr lang="en-GB" dirty="0"/>
              <a:t> What type of bonds form between complementary base pairs?</a:t>
            </a:r>
          </a:p>
          <a:p>
            <a:pPr marL="0" lvl="0" indent="0">
              <a:buNone/>
            </a:pPr>
            <a:r>
              <a:rPr lang="en-GB" dirty="0"/>
              <a:t> </a:t>
            </a:r>
          </a:p>
          <a:p>
            <a:pPr marL="0" lvl="0" indent="0">
              <a:buNone/>
            </a:pPr>
            <a:r>
              <a:rPr lang="en-GB" dirty="0">
                <a:solidFill>
                  <a:srgbClr val="92D050"/>
                </a:solidFill>
              </a:rPr>
              <a:t>E. </a:t>
            </a:r>
            <a:r>
              <a:rPr lang="en-GB" dirty="0"/>
              <a:t>What type of bonds form between adjacent nucleotides as part of the sugar-phosphate backbone?</a:t>
            </a:r>
          </a:p>
        </p:txBody>
      </p:sp>
      <p:sp>
        <p:nvSpPr>
          <p:cNvPr id="21" name="Rectangle 20"/>
          <p:cNvSpPr/>
          <p:nvPr/>
        </p:nvSpPr>
        <p:spPr>
          <a:xfrm>
            <a:off x="666372" y="3789542"/>
            <a:ext cx="4930681" cy="400110"/>
          </a:xfrm>
          <a:prstGeom prst="rect">
            <a:avLst/>
          </a:prstGeom>
        </p:spPr>
        <p:txBody>
          <a:bodyPr wrap="square">
            <a:spAutoFit/>
          </a:bodyPr>
          <a:lstStyle/>
          <a:p>
            <a:r>
              <a:rPr lang="en-GB" sz="2000" dirty="0">
                <a:solidFill>
                  <a:srgbClr val="92D050"/>
                </a:solidFill>
              </a:rPr>
              <a:t>Hydrogen bonds</a:t>
            </a:r>
          </a:p>
        </p:txBody>
      </p:sp>
      <p:sp>
        <p:nvSpPr>
          <p:cNvPr id="3" name="Rectangle 2"/>
          <p:cNvSpPr/>
          <p:nvPr/>
        </p:nvSpPr>
        <p:spPr>
          <a:xfrm>
            <a:off x="666372" y="5518714"/>
            <a:ext cx="5296441" cy="707886"/>
          </a:xfrm>
          <a:prstGeom prst="rect">
            <a:avLst/>
          </a:prstGeom>
        </p:spPr>
        <p:txBody>
          <a:bodyPr wrap="square">
            <a:spAutoFit/>
          </a:bodyPr>
          <a:lstStyle/>
          <a:p>
            <a:r>
              <a:rPr lang="en-GB" sz="2000" dirty="0">
                <a:solidFill>
                  <a:srgbClr val="92D050"/>
                </a:solidFill>
              </a:rPr>
              <a:t>Phosphodiester bonds, a type of covalent bond</a:t>
            </a:r>
          </a:p>
        </p:txBody>
      </p:sp>
      <p:grpSp>
        <p:nvGrpSpPr>
          <p:cNvPr id="23" name="Group 22"/>
          <p:cNvGrpSpPr/>
          <p:nvPr/>
        </p:nvGrpSpPr>
        <p:grpSpPr>
          <a:xfrm>
            <a:off x="6340119" y="2051593"/>
            <a:ext cx="2708411" cy="1467784"/>
            <a:chOff x="6010935" y="2051593"/>
            <a:chExt cx="2708411" cy="1467784"/>
          </a:xfrm>
        </p:grpSpPr>
        <p:sp>
          <p:nvSpPr>
            <p:cNvPr id="4" name="Oval 3"/>
            <p:cNvSpPr/>
            <p:nvPr/>
          </p:nvSpPr>
          <p:spPr>
            <a:xfrm>
              <a:off x="6010935" y="2051593"/>
              <a:ext cx="507419" cy="468323"/>
            </a:xfrm>
            <a:prstGeom prst="ellipse">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P</a:t>
              </a:r>
            </a:p>
          </p:txBody>
        </p:sp>
        <p:sp>
          <p:nvSpPr>
            <p:cNvPr id="5" name="Regular Pentagon 4"/>
            <p:cNvSpPr/>
            <p:nvPr/>
          </p:nvSpPr>
          <p:spPr>
            <a:xfrm>
              <a:off x="6614174" y="2625115"/>
              <a:ext cx="966835" cy="894262"/>
            </a:xfrm>
            <a:prstGeom prst="pent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a:endCxn id="5" idx="1"/>
            </p:cNvCxnSpPr>
            <p:nvPr/>
          </p:nvCxnSpPr>
          <p:spPr>
            <a:xfrm>
              <a:off x="6262573" y="2519916"/>
              <a:ext cx="351602" cy="446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684657" y="2899824"/>
              <a:ext cx="825867" cy="400110"/>
            </a:xfrm>
            <a:prstGeom prst="rect">
              <a:avLst/>
            </a:prstGeom>
            <a:noFill/>
          </p:spPr>
          <p:txBody>
            <a:bodyPr wrap="none" rtlCol="0">
              <a:spAutoFit/>
            </a:bodyPr>
            <a:lstStyle/>
            <a:p>
              <a:r>
                <a:rPr lang="en-GB" sz="2000" dirty="0"/>
                <a:t>sugar</a:t>
              </a:r>
            </a:p>
          </p:txBody>
        </p:sp>
        <p:sp>
          <p:nvSpPr>
            <p:cNvPr id="10" name="Pentagon 9"/>
            <p:cNvSpPr/>
            <p:nvPr/>
          </p:nvSpPr>
          <p:spPr>
            <a:xfrm>
              <a:off x="7899524" y="2456992"/>
              <a:ext cx="819822" cy="484632"/>
            </a:xfrm>
            <a:prstGeom prst="homePlat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a:t>
              </a:r>
            </a:p>
          </p:txBody>
        </p:sp>
        <p:cxnSp>
          <p:nvCxnSpPr>
            <p:cNvPr id="14" name="Straight Connector 13"/>
            <p:cNvCxnSpPr>
              <a:stCxn id="5" idx="5"/>
              <a:endCxn id="10" idx="1"/>
            </p:cNvCxnSpPr>
            <p:nvPr/>
          </p:nvCxnSpPr>
          <p:spPr>
            <a:xfrm flipV="1">
              <a:off x="7581008" y="2699308"/>
              <a:ext cx="318516" cy="2673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6343373" y="3980453"/>
            <a:ext cx="2705157" cy="1467784"/>
            <a:chOff x="6014189" y="3980453"/>
            <a:chExt cx="2705157" cy="1467784"/>
          </a:xfrm>
        </p:grpSpPr>
        <p:sp>
          <p:nvSpPr>
            <p:cNvPr id="64" name="Oval 63"/>
            <p:cNvSpPr/>
            <p:nvPr/>
          </p:nvSpPr>
          <p:spPr>
            <a:xfrm>
              <a:off x="6014189" y="3980453"/>
              <a:ext cx="507419" cy="468323"/>
            </a:xfrm>
            <a:prstGeom prst="ellipse">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P</a:t>
              </a:r>
            </a:p>
          </p:txBody>
        </p:sp>
        <p:sp>
          <p:nvSpPr>
            <p:cNvPr id="65" name="Regular Pentagon 64"/>
            <p:cNvSpPr/>
            <p:nvPr/>
          </p:nvSpPr>
          <p:spPr>
            <a:xfrm>
              <a:off x="6617428" y="4553975"/>
              <a:ext cx="966835" cy="894262"/>
            </a:xfrm>
            <a:prstGeom prst="pent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6" name="Straight Connector 65"/>
            <p:cNvCxnSpPr>
              <a:endCxn id="65" idx="1"/>
            </p:cNvCxnSpPr>
            <p:nvPr/>
          </p:nvCxnSpPr>
          <p:spPr>
            <a:xfrm>
              <a:off x="6265827" y="4448776"/>
              <a:ext cx="351602" cy="446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6687911" y="4828684"/>
              <a:ext cx="825867" cy="400110"/>
            </a:xfrm>
            <a:prstGeom prst="rect">
              <a:avLst/>
            </a:prstGeom>
            <a:noFill/>
          </p:spPr>
          <p:txBody>
            <a:bodyPr wrap="none" rtlCol="0">
              <a:spAutoFit/>
            </a:bodyPr>
            <a:lstStyle/>
            <a:p>
              <a:r>
                <a:rPr lang="en-GB" sz="2000" dirty="0"/>
                <a:t>sugar</a:t>
              </a:r>
            </a:p>
          </p:txBody>
        </p:sp>
        <p:cxnSp>
          <p:nvCxnSpPr>
            <p:cNvPr id="69" name="Straight Connector 68"/>
            <p:cNvCxnSpPr>
              <a:stCxn id="65" idx="5"/>
            </p:cNvCxnSpPr>
            <p:nvPr/>
          </p:nvCxnSpPr>
          <p:spPr>
            <a:xfrm flipV="1">
              <a:off x="7584262" y="4628168"/>
              <a:ext cx="318516" cy="2673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9" name="Flowchart: Delay 78"/>
            <p:cNvSpPr/>
            <p:nvPr/>
          </p:nvSpPr>
          <p:spPr>
            <a:xfrm>
              <a:off x="7905446" y="4388458"/>
              <a:ext cx="813900" cy="482027"/>
            </a:xfrm>
            <a:prstGeom prst="flowChartDelay">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G</a:t>
              </a:r>
            </a:p>
          </p:txBody>
        </p:sp>
      </p:grpSp>
      <p:pic>
        <p:nvPicPr>
          <p:cNvPr id="12" name="Picture 11"/>
          <p:cNvPicPr>
            <a:picLocks noChangeAspect="1"/>
          </p:cNvPicPr>
          <p:nvPr/>
        </p:nvPicPr>
        <p:blipFill>
          <a:blip r:embed="rId2"/>
          <a:stretch>
            <a:fillRect/>
          </a:stretch>
        </p:blipFill>
        <p:spPr>
          <a:xfrm>
            <a:off x="9213958" y="1905840"/>
            <a:ext cx="2481287" cy="1560711"/>
          </a:xfrm>
          <a:prstGeom prst="rect">
            <a:avLst/>
          </a:prstGeom>
        </p:spPr>
      </p:pic>
      <p:pic>
        <p:nvPicPr>
          <p:cNvPr id="13" name="Picture 12"/>
          <p:cNvPicPr>
            <a:picLocks noChangeAspect="1"/>
          </p:cNvPicPr>
          <p:nvPr/>
        </p:nvPicPr>
        <p:blipFill>
          <a:blip r:embed="rId3">
            <a:clrChange>
              <a:clrFrom>
                <a:srgbClr val="FFFFFF"/>
              </a:clrFrom>
              <a:clrTo>
                <a:srgbClr val="FFFFFF">
                  <a:alpha val="0"/>
                </a:srgbClr>
              </a:clrTo>
            </a:clrChange>
          </a:blip>
          <a:stretch>
            <a:fillRect/>
          </a:stretch>
        </p:blipFill>
        <p:spPr>
          <a:xfrm>
            <a:off x="8935525" y="3806121"/>
            <a:ext cx="2761727" cy="1554615"/>
          </a:xfrm>
          <a:prstGeom prst="rect">
            <a:avLst/>
          </a:prstGeom>
        </p:spPr>
      </p:pic>
      <p:cxnSp>
        <p:nvCxnSpPr>
          <p:cNvPr id="17" name="Straight Connector 16"/>
          <p:cNvCxnSpPr/>
          <p:nvPr/>
        </p:nvCxnSpPr>
        <p:spPr>
          <a:xfrm>
            <a:off x="8970380" y="2621666"/>
            <a:ext cx="416688" cy="289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8970380" y="2779579"/>
            <a:ext cx="474562" cy="289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10909300" y="3382433"/>
            <a:ext cx="539750" cy="4233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6597503" y="3515193"/>
            <a:ext cx="530320" cy="46138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9016759" y="4495345"/>
            <a:ext cx="41668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9048530" y="4628168"/>
            <a:ext cx="41879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9016759" y="4759300"/>
            <a:ext cx="41668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223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Checking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460274" cy="4381200"/>
          </a:xfrm>
        </p:spPr>
        <p:txBody>
          <a:bodyPr>
            <a:noAutofit/>
          </a:bodyPr>
          <a:lstStyle/>
          <a:p>
            <a:pPr marL="0" indent="0">
              <a:buNone/>
            </a:pPr>
            <a:r>
              <a:rPr lang="en-US" dirty="0"/>
              <a:t>Use your knowledge of scientific investigations and PCR to answer the questions:</a:t>
            </a:r>
          </a:p>
          <a:p>
            <a:pPr marL="0" indent="0">
              <a:buNone/>
            </a:pPr>
            <a:r>
              <a:rPr lang="en-GB" dirty="0">
                <a:solidFill>
                  <a:schemeClr val="accent5"/>
                </a:solidFill>
              </a:rPr>
              <a:t>F.</a:t>
            </a:r>
            <a:r>
              <a:rPr lang="en-GB" dirty="0"/>
              <a:t> What are the 3 stages of a PCR and what happens in each stage?</a:t>
            </a:r>
          </a:p>
        </p:txBody>
      </p:sp>
      <p:sp>
        <p:nvSpPr>
          <p:cNvPr id="21" name="Rectangle 20"/>
          <p:cNvSpPr/>
          <p:nvPr/>
        </p:nvSpPr>
        <p:spPr>
          <a:xfrm>
            <a:off x="666372" y="3789542"/>
            <a:ext cx="5823328" cy="923330"/>
          </a:xfrm>
          <a:prstGeom prst="rect">
            <a:avLst/>
          </a:prstGeom>
        </p:spPr>
        <p:txBody>
          <a:bodyPr wrap="square">
            <a:spAutoFit/>
          </a:bodyPr>
          <a:lstStyle/>
          <a:p>
            <a:pPr>
              <a:spcAft>
                <a:spcPts val="2000"/>
              </a:spcAft>
            </a:pPr>
            <a:r>
              <a:rPr lang="en-GB" b="1" dirty="0">
                <a:solidFill>
                  <a:srgbClr val="92D050"/>
                </a:solidFill>
              </a:rPr>
              <a:t>Denaturation</a:t>
            </a:r>
            <a:r>
              <a:rPr lang="en-GB" dirty="0">
                <a:solidFill>
                  <a:srgbClr val="92D050"/>
                </a:solidFill>
              </a:rPr>
              <a:t> – the hydrogen bonds holding the DNA strands together are broken at high temperature, so the double-stranded template becomes single-stranded.</a:t>
            </a:r>
          </a:p>
        </p:txBody>
      </p:sp>
      <p:pic>
        <p:nvPicPr>
          <p:cNvPr id="6" name="Picture 5"/>
          <p:cNvPicPr>
            <a:picLocks noChangeAspect="1"/>
          </p:cNvPicPr>
          <p:nvPr/>
        </p:nvPicPr>
        <p:blipFill>
          <a:blip r:embed="rId2"/>
          <a:stretch>
            <a:fillRect/>
          </a:stretch>
        </p:blipFill>
        <p:spPr>
          <a:xfrm>
            <a:off x="7540387" y="1005673"/>
            <a:ext cx="3584503" cy="3574995"/>
          </a:xfrm>
          <a:prstGeom prst="rect">
            <a:avLst/>
          </a:prstGeom>
        </p:spPr>
      </p:pic>
      <p:sp>
        <p:nvSpPr>
          <p:cNvPr id="34" name="Rectangle 33"/>
          <p:cNvSpPr/>
          <p:nvPr/>
        </p:nvSpPr>
        <p:spPr>
          <a:xfrm>
            <a:off x="666372" y="4851619"/>
            <a:ext cx="11050316" cy="1733808"/>
          </a:xfrm>
          <a:prstGeom prst="rect">
            <a:avLst/>
          </a:prstGeom>
        </p:spPr>
        <p:txBody>
          <a:bodyPr wrap="square">
            <a:spAutoFit/>
          </a:bodyPr>
          <a:lstStyle/>
          <a:p>
            <a:pPr>
              <a:spcAft>
                <a:spcPts val="2000"/>
              </a:spcAft>
            </a:pPr>
            <a:r>
              <a:rPr lang="en-GB" b="1" dirty="0">
                <a:solidFill>
                  <a:srgbClr val="92D050"/>
                </a:solidFill>
              </a:rPr>
              <a:t>Annealing</a:t>
            </a:r>
            <a:r>
              <a:rPr lang="en-GB" dirty="0">
                <a:solidFill>
                  <a:srgbClr val="92D050"/>
                </a:solidFill>
              </a:rPr>
              <a:t> – the single-stranded primers will form hydrogen bonds with complementary DNA sequences in the DNA template, making short double-stranded regions.</a:t>
            </a:r>
          </a:p>
          <a:p>
            <a:pPr>
              <a:spcAft>
                <a:spcPts val="2000"/>
              </a:spcAft>
            </a:pPr>
            <a:r>
              <a:rPr lang="en-GB" b="1" dirty="0">
                <a:solidFill>
                  <a:srgbClr val="92D050"/>
                </a:solidFill>
              </a:rPr>
              <a:t>Extension</a:t>
            </a:r>
            <a:r>
              <a:rPr lang="en-GB" dirty="0">
                <a:solidFill>
                  <a:srgbClr val="92D050"/>
                </a:solidFill>
              </a:rPr>
              <a:t> – a thermostable DNA polymerase enzyme catalyses the addition of complementary nucleotides to the end of the short double-stranded region made by the primer, extending the DNA and, after many cycles amplifying the region of DNA bracketed by the primers.</a:t>
            </a:r>
          </a:p>
        </p:txBody>
      </p:sp>
    </p:spTree>
    <p:extLst>
      <p:ext uri="{BB962C8B-B14F-4D97-AF65-F5344CB8AC3E}">
        <p14:creationId xmlns:p14="http://schemas.microsoft.com/office/powerpoint/2010/main" val="22471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Checking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460274" cy="4381200"/>
          </a:xfrm>
        </p:spPr>
        <p:txBody>
          <a:bodyPr>
            <a:noAutofit/>
          </a:bodyPr>
          <a:lstStyle/>
          <a:p>
            <a:pPr marL="0" indent="0">
              <a:buNone/>
            </a:pPr>
            <a:r>
              <a:rPr lang="en-US" dirty="0"/>
              <a:t>Use your knowledge of scientific investigations and PCR to answer the questions:</a:t>
            </a:r>
          </a:p>
          <a:p>
            <a:pPr marL="0" lvl="0" indent="0">
              <a:buNone/>
            </a:pPr>
            <a:r>
              <a:rPr lang="en-GB" dirty="0">
                <a:solidFill>
                  <a:schemeClr val="accent5"/>
                </a:solidFill>
              </a:rPr>
              <a:t>G.</a:t>
            </a:r>
            <a:r>
              <a:rPr lang="en-GB" dirty="0"/>
              <a:t> A region of which gene is amplified in this PCR and used as the barcode for animals? Where is this gene found? What does this gene encode?</a:t>
            </a:r>
          </a:p>
        </p:txBody>
      </p:sp>
      <p:sp>
        <p:nvSpPr>
          <p:cNvPr id="34" name="Rectangle 33"/>
          <p:cNvSpPr/>
          <p:nvPr/>
        </p:nvSpPr>
        <p:spPr>
          <a:xfrm>
            <a:off x="666372" y="4407119"/>
            <a:ext cx="11050316" cy="2267287"/>
          </a:xfrm>
          <a:prstGeom prst="rect">
            <a:avLst/>
          </a:prstGeom>
        </p:spPr>
        <p:txBody>
          <a:bodyPr wrap="square">
            <a:spAutoFit/>
          </a:bodyPr>
          <a:lstStyle/>
          <a:p>
            <a:pPr>
              <a:spcAft>
                <a:spcPts val="2000"/>
              </a:spcAft>
            </a:pPr>
            <a:r>
              <a:rPr lang="en-GB" dirty="0">
                <a:solidFill>
                  <a:srgbClr val="92D050"/>
                </a:solidFill>
              </a:rPr>
              <a:t>A region of the cytochrome c oxidase subunit I is the gene amplified in this project and used for barcoding animals. </a:t>
            </a:r>
          </a:p>
          <a:p>
            <a:pPr>
              <a:spcAft>
                <a:spcPts val="2000"/>
              </a:spcAft>
            </a:pPr>
            <a:r>
              <a:rPr lang="en-GB" dirty="0">
                <a:solidFill>
                  <a:srgbClr val="92D050"/>
                </a:solidFill>
              </a:rPr>
              <a:t>This gene is part of the DNA in the mitochondrion, rather than the nucleus. Since there are thousands of copies of the mitochondrion per cell (and only one nucleus), it makes it easy to amplify by PCR from small samples. </a:t>
            </a:r>
          </a:p>
          <a:p>
            <a:pPr>
              <a:spcAft>
                <a:spcPts val="2000"/>
              </a:spcAft>
            </a:pPr>
            <a:r>
              <a:rPr lang="en-GB" dirty="0">
                <a:solidFill>
                  <a:srgbClr val="92D050"/>
                </a:solidFill>
              </a:rPr>
              <a:t>Cytochrome c oxidase subunit I produces a protein that is involved in electron transport during respiration. </a:t>
            </a:r>
          </a:p>
        </p:txBody>
      </p:sp>
      <p:pic>
        <p:nvPicPr>
          <p:cNvPr id="8" name="Picture 7"/>
          <p:cNvPicPr>
            <a:picLocks noChangeAspect="1"/>
          </p:cNvPicPr>
          <p:nvPr/>
        </p:nvPicPr>
        <p:blipFill>
          <a:blip r:embed="rId2"/>
          <a:stretch>
            <a:fillRect/>
          </a:stretch>
        </p:blipFill>
        <p:spPr>
          <a:xfrm>
            <a:off x="7169161" y="855361"/>
            <a:ext cx="4106079" cy="3551758"/>
          </a:xfrm>
          <a:prstGeom prst="rect">
            <a:avLst/>
          </a:prstGeom>
        </p:spPr>
      </p:pic>
    </p:spTree>
    <p:extLst>
      <p:ext uri="{BB962C8B-B14F-4D97-AF65-F5344CB8AC3E}">
        <p14:creationId xmlns:p14="http://schemas.microsoft.com/office/powerpoint/2010/main" val="331912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Performing PCR</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002842" cy="707886"/>
          </a:xfrm>
          <a:prstGeom prst="rect">
            <a:avLst/>
          </a:prstGeom>
          <a:noFill/>
          <a:ln>
            <a:noFill/>
          </a:ln>
        </p:spPr>
        <p:txBody>
          <a:bodyPr wrap="square" rtlCol="0">
            <a:spAutoFit/>
          </a:bodyPr>
          <a:lstStyle/>
          <a:p>
            <a:r>
              <a:rPr lang="en-GB" sz="2000" b="1" dirty="0"/>
              <a:t>Explaining PCR</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t>Amplifying the DNA barcode</a:t>
            </a:r>
          </a:p>
        </p:txBody>
      </p:sp>
      <p:sp>
        <p:nvSpPr>
          <p:cNvPr id="14" name="TextBox 13"/>
          <p:cNvSpPr txBox="1"/>
          <p:nvPr/>
        </p:nvSpPr>
        <p:spPr>
          <a:xfrm>
            <a:off x="5714807" y="2316008"/>
            <a:ext cx="2002842" cy="707886"/>
          </a:xfrm>
          <a:prstGeom prst="rect">
            <a:avLst/>
          </a:prstGeom>
          <a:noFill/>
          <a:ln>
            <a:noFill/>
          </a:ln>
        </p:spPr>
        <p:txBody>
          <a:bodyPr wrap="square" rtlCol="0">
            <a:spAutoFit/>
          </a:bodyPr>
          <a:lstStyle/>
          <a:p>
            <a:r>
              <a:rPr lang="en-GB" sz="2000" b="1" dirty="0"/>
              <a:t>Performing PCR</a:t>
            </a:r>
          </a:p>
        </p:txBody>
      </p:sp>
      <p:sp>
        <p:nvSpPr>
          <p:cNvPr id="15" name="TextBox 14"/>
          <p:cNvSpPr txBox="1"/>
          <p:nvPr/>
        </p:nvSpPr>
        <p:spPr>
          <a:xfrm>
            <a:off x="8308004" y="2316008"/>
            <a:ext cx="1846649" cy="707886"/>
          </a:xfrm>
          <a:prstGeom prst="rect">
            <a:avLst/>
          </a:prstGeom>
          <a:noFill/>
          <a:ln>
            <a:noFill/>
          </a:ln>
        </p:spPr>
        <p:txBody>
          <a:bodyPr wrap="square" rtlCol="0">
            <a:spAutoFit/>
          </a:bodyPr>
          <a:lstStyle/>
          <a:p>
            <a:r>
              <a:rPr lang="en-GB" sz="2000" b="1" dirty="0"/>
              <a:t>Checking PCR</a:t>
            </a:r>
          </a:p>
        </p:txBody>
      </p:sp>
      <p:sp>
        <p:nvSpPr>
          <p:cNvPr id="11"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3703320"/>
            <a:ext cx="11443598" cy="2569889"/>
          </a:xfrm>
        </p:spPr>
        <p:txBody>
          <a:bodyPr>
            <a:noAutofit/>
          </a:bodyPr>
          <a:lstStyle/>
          <a:p>
            <a:pPr marL="0" indent="0">
              <a:buNone/>
            </a:pPr>
            <a:r>
              <a:rPr lang="en-GB" dirty="0">
                <a:latin typeface="Arial" panose="020B0604020202020204" pitchFamily="34" charset="0"/>
              </a:rPr>
              <a:t>Next session we be </a:t>
            </a:r>
            <a:r>
              <a:rPr lang="en-GB" b="1" dirty="0">
                <a:solidFill>
                  <a:schemeClr val="accent5"/>
                </a:solidFill>
                <a:latin typeface="Arial" panose="020B0604020202020204" pitchFamily="34" charset="0"/>
              </a:rPr>
              <a:t>performing gel electrophoresis </a:t>
            </a:r>
            <a:r>
              <a:rPr lang="en-GB" dirty="0">
                <a:latin typeface="Arial" panose="020B0604020202020204" pitchFamily="34" charset="0"/>
              </a:rPr>
              <a:t>to check the success of DNA extraction and PCR and </a:t>
            </a:r>
            <a:r>
              <a:rPr lang="en-GB" b="1" dirty="0">
                <a:solidFill>
                  <a:schemeClr val="accent5"/>
                </a:solidFill>
                <a:latin typeface="Arial" panose="020B0604020202020204" pitchFamily="34" charset="0"/>
              </a:rPr>
              <a:t>preparing samples for DNA sequencing</a:t>
            </a:r>
            <a:r>
              <a:rPr lang="en-GB" dirty="0">
                <a:latin typeface="Arial" panose="020B0604020202020204" pitchFamily="34" charset="0"/>
              </a:rPr>
              <a:t>.</a:t>
            </a:r>
          </a:p>
        </p:txBody>
      </p:sp>
    </p:spTree>
    <p:extLst>
      <p:ext uri="{BB962C8B-B14F-4D97-AF65-F5344CB8AC3E}">
        <p14:creationId xmlns:p14="http://schemas.microsoft.com/office/powerpoint/2010/main" val="35341172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23557-ED75-EB03-119C-B3CC66CC9CD2}"/>
              </a:ext>
            </a:extLst>
          </p:cNvPr>
          <p:cNvSpPr>
            <a:spLocks noGrp="1"/>
          </p:cNvSpPr>
          <p:nvPr>
            <p:ph type="title"/>
          </p:nvPr>
        </p:nvSpPr>
        <p:spPr/>
        <p:txBody>
          <a:bodyPr/>
          <a:lstStyle/>
          <a:p>
            <a:r>
              <a:rPr lang="en-US"/>
              <a:t>Thank you</a:t>
            </a:r>
          </a:p>
        </p:txBody>
      </p:sp>
      <p:sp>
        <p:nvSpPr>
          <p:cNvPr id="3" name="Content Placeholder 2">
            <a:extLst>
              <a:ext uri="{FF2B5EF4-FFF2-40B4-BE49-F238E27FC236}">
                <a16:creationId xmlns:a16="http://schemas.microsoft.com/office/drawing/2014/main" id="{19746782-CFCE-13CC-0A8B-872F49595446}"/>
              </a:ext>
            </a:extLst>
          </p:cNvPr>
          <p:cNvSpPr>
            <a:spLocks noGrp="1"/>
          </p:cNvSpPr>
          <p:nvPr>
            <p:ph idx="1"/>
          </p:nvPr>
        </p:nvSpPr>
        <p:spPr/>
        <p:txBody>
          <a:bodyPr/>
          <a:lstStyle/>
          <a:p>
            <a:r>
              <a:rPr lang="en-GB" b="1">
                <a:effectLst/>
                <a:latin typeface="Arial" panose="020B0604020202020204" pitchFamily="34" charset="0"/>
                <a:cs typeface="Arial" panose="020B0604020202020204" pitchFamily="34" charset="0"/>
              </a:rPr>
              <a:t>Barcoding for beginners is a project by Wellcome Connecting Science, funded by a Royal Society Partnership grant.</a:t>
            </a:r>
          </a:p>
          <a:p>
            <a:r>
              <a:rPr lang="en-GB">
                <a:effectLst/>
                <a:latin typeface="Arial" panose="020B0604020202020204" pitchFamily="34" charset="0"/>
                <a:cs typeface="Arial" panose="020B0604020202020204" pitchFamily="34" charset="0"/>
              </a:rPr>
              <a:t>All resources can be found on YourGenome: </a:t>
            </a:r>
            <a:r>
              <a:rPr lang="en-GB">
                <a:solidFill>
                  <a:schemeClr val="accent6"/>
                </a:solidFill>
                <a:effectLst/>
                <a:latin typeface="Arial" panose="020B0604020202020204" pitchFamily="34" charset="0"/>
                <a:cs typeface="Arial" panose="020B0604020202020204" pitchFamily="34" charset="0"/>
                <a:hlinkClick r:id="rId2">
                  <a:extLst>
                    <a:ext uri="{A12FA001-AC4F-418D-AE19-62706E023703}">
                      <ahyp:hlinkClr xmlns="" xmlns:ahyp="http://schemas.microsoft.com/office/drawing/2018/hyperlinkcolor" val="tx"/>
                    </a:ext>
                  </a:extLst>
                </a:hlinkClick>
              </a:rPr>
              <a:t>yourgenome.org/theme/barcoding-for-beginners</a:t>
            </a:r>
            <a:endParaRPr lang="en-GB">
              <a:solidFill>
                <a:schemeClr val="accent6"/>
              </a:solidFill>
              <a:latin typeface="Arial" panose="020B0604020202020204" pitchFamily="34" charset="0"/>
              <a:cs typeface="Arial" panose="020B0604020202020204" pitchFamily="34" charset="0"/>
            </a:endParaRPr>
          </a:p>
          <a:p>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Image credits</a:t>
            </a:r>
            <a:r>
              <a:rPr lang="en-GB" sz="1600">
                <a:effectLst/>
                <a:latin typeface="Arial" panose="020B0604020202020204" pitchFamily="34" charset="0"/>
                <a:cs typeface="Arial" panose="020B0604020202020204" pitchFamily="34" charset="0"/>
              </a:rPr>
              <a:t/>
            </a:r>
            <a:br>
              <a:rPr lang="en-GB" sz="1600">
                <a:effectLst/>
                <a:latin typeface="Arial" panose="020B0604020202020204" pitchFamily="34" charset="0"/>
                <a:cs typeface="Arial" panose="020B0604020202020204" pitchFamily="34" charset="0"/>
              </a:rPr>
            </a:br>
            <a:r>
              <a:rPr lang="en-GB" sz="1600">
                <a:effectLst/>
                <a:latin typeface="Arial" panose="020B0604020202020204" pitchFamily="34" charset="0"/>
                <a:cs typeface="Arial" panose="020B0604020202020204" pitchFamily="34" charset="0"/>
              </a:rPr>
              <a:t>Wellcome Connecting Science</a:t>
            </a:r>
          </a:p>
        </p:txBody>
      </p:sp>
    </p:spTree>
    <p:extLst>
      <p:ext uri="{BB962C8B-B14F-4D97-AF65-F5344CB8AC3E}">
        <p14:creationId xmlns:p14="http://schemas.microsoft.com/office/powerpoint/2010/main" val="18575581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Performing PCR</a:t>
            </a:r>
          </a:p>
        </p:txBody>
      </p:sp>
      <p:sp>
        <p:nvSpPr>
          <p:cNvPr id="4" name="Pentagon 3"/>
          <p:cNvSpPr/>
          <p:nvPr/>
        </p:nvSpPr>
        <p:spPr>
          <a:xfrm>
            <a:off x="480176" y="2021301"/>
            <a:ext cx="2591498" cy="1297301"/>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002842" cy="707886"/>
          </a:xfrm>
          <a:prstGeom prst="rect">
            <a:avLst/>
          </a:prstGeom>
          <a:noFill/>
          <a:ln>
            <a:noFill/>
          </a:ln>
        </p:spPr>
        <p:txBody>
          <a:bodyPr wrap="square" rtlCol="0">
            <a:spAutoFit/>
          </a:bodyPr>
          <a:lstStyle/>
          <a:p>
            <a:r>
              <a:rPr lang="en-GB" sz="2000" b="1" dirty="0">
                <a:solidFill>
                  <a:schemeClr val="bg1"/>
                </a:solidFill>
              </a:rPr>
              <a:t>Explaining PCR</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t>Amplifying the DNA barcode</a:t>
            </a:r>
          </a:p>
        </p:txBody>
      </p:sp>
      <p:sp>
        <p:nvSpPr>
          <p:cNvPr id="14" name="TextBox 13"/>
          <p:cNvSpPr txBox="1"/>
          <p:nvPr/>
        </p:nvSpPr>
        <p:spPr>
          <a:xfrm>
            <a:off x="5714807" y="2316008"/>
            <a:ext cx="2002842" cy="707886"/>
          </a:xfrm>
          <a:prstGeom prst="rect">
            <a:avLst/>
          </a:prstGeom>
          <a:noFill/>
          <a:ln>
            <a:noFill/>
          </a:ln>
        </p:spPr>
        <p:txBody>
          <a:bodyPr wrap="square" rtlCol="0">
            <a:spAutoFit/>
          </a:bodyPr>
          <a:lstStyle/>
          <a:p>
            <a:r>
              <a:rPr lang="en-GB" sz="2000" b="1" dirty="0"/>
              <a:t>Performing PCR</a:t>
            </a:r>
          </a:p>
        </p:txBody>
      </p:sp>
      <p:sp>
        <p:nvSpPr>
          <p:cNvPr id="15" name="TextBox 14"/>
          <p:cNvSpPr txBox="1"/>
          <p:nvPr/>
        </p:nvSpPr>
        <p:spPr>
          <a:xfrm>
            <a:off x="8308004" y="2316008"/>
            <a:ext cx="1846649" cy="707886"/>
          </a:xfrm>
          <a:prstGeom prst="rect">
            <a:avLst/>
          </a:prstGeom>
          <a:noFill/>
          <a:ln>
            <a:noFill/>
          </a:ln>
        </p:spPr>
        <p:txBody>
          <a:bodyPr wrap="square" rtlCol="0">
            <a:spAutoFit/>
          </a:bodyPr>
          <a:lstStyle/>
          <a:p>
            <a:r>
              <a:rPr lang="en-GB" sz="2000" b="1" dirty="0"/>
              <a:t>Checking PCR</a:t>
            </a:r>
          </a:p>
        </p:txBody>
      </p:sp>
    </p:spTree>
    <p:extLst>
      <p:ext uri="{BB962C8B-B14F-4D97-AF65-F5344CB8AC3E}">
        <p14:creationId xmlns:p14="http://schemas.microsoft.com/office/powerpoint/2010/main" val="11160720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pPr marL="0" indent="0">
              <a:buNone/>
            </a:pPr>
            <a:r>
              <a:rPr lang="en-GB" b="1" dirty="0">
                <a:solidFill>
                  <a:schemeClr val="accent5"/>
                </a:solidFill>
              </a:rPr>
              <a:t>PCR</a:t>
            </a:r>
            <a:r>
              <a:rPr lang="en-GB" dirty="0"/>
              <a:t> stands for </a:t>
            </a:r>
            <a:r>
              <a:rPr lang="en-GB" b="1" dirty="0">
                <a:solidFill>
                  <a:schemeClr val="accent5"/>
                </a:solidFill>
              </a:rPr>
              <a:t>P</a:t>
            </a:r>
            <a:r>
              <a:rPr lang="en-GB" dirty="0"/>
              <a:t>olymerase </a:t>
            </a:r>
            <a:r>
              <a:rPr lang="en-GB" b="1" dirty="0">
                <a:solidFill>
                  <a:schemeClr val="accent5"/>
                </a:solidFill>
              </a:rPr>
              <a:t>C</a:t>
            </a:r>
            <a:r>
              <a:rPr lang="en-GB" dirty="0"/>
              <a:t>hain </a:t>
            </a:r>
            <a:r>
              <a:rPr lang="en-GB" b="1" dirty="0">
                <a:solidFill>
                  <a:schemeClr val="accent5"/>
                </a:solidFill>
              </a:rPr>
              <a:t>R</a:t>
            </a:r>
            <a:r>
              <a:rPr lang="en-GB" dirty="0"/>
              <a:t>eaction</a:t>
            </a:r>
          </a:p>
          <a:p>
            <a:pPr marL="0" indent="0">
              <a:buNone/>
            </a:pPr>
            <a:r>
              <a:rPr lang="en-GB" dirty="0"/>
              <a:t>A PCR is able to make copies of DNA, much as a photocopier makes copies of an image.</a:t>
            </a:r>
          </a:p>
          <a:p>
            <a:pPr marL="0" indent="0">
              <a:buNone/>
            </a:pPr>
            <a:r>
              <a:rPr lang="en-GB" dirty="0"/>
              <a:t>To understand how PCR works you need to know the basic structure of DNA.</a:t>
            </a:r>
          </a:p>
        </p:txBody>
      </p:sp>
      <p:pic>
        <p:nvPicPr>
          <p:cNvPr id="38" name="Picture 37"/>
          <p:cNvPicPr>
            <a:picLocks noChangeAspect="1"/>
          </p:cNvPicPr>
          <p:nvPr/>
        </p:nvPicPr>
        <p:blipFill>
          <a:blip r:embed="rId2"/>
          <a:stretch>
            <a:fillRect/>
          </a:stretch>
        </p:blipFill>
        <p:spPr>
          <a:xfrm>
            <a:off x="7187185" y="2019724"/>
            <a:ext cx="4399234" cy="4212266"/>
          </a:xfrm>
          <a:prstGeom prst="rect">
            <a:avLst/>
          </a:prstGeom>
        </p:spPr>
      </p:pic>
    </p:spTree>
    <p:extLst>
      <p:ext uri="{BB962C8B-B14F-4D97-AF65-F5344CB8AC3E}">
        <p14:creationId xmlns:p14="http://schemas.microsoft.com/office/powerpoint/2010/main" val="16752908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r>
              <a:rPr lang="en-GB" dirty="0"/>
              <a:t>DNA is a polymer made of 2, antiparallel strands</a:t>
            </a:r>
          </a:p>
        </p:txBody>
      </p:sp>
      <p:grpSp>
        <p:nvGrpSpPr>
          <p:cNvPr id="113" name="Group 112"/>
          <p:cNvGrpSpPr/>
          <p:nvPr/>
        </p:nvGrpSpPr>
        <p:grpSpPr>
          <a:xfrm>
            <a:off x="6472525" y="2096247"/>
            <a:ext cx="5265494" cy="4425696"/>
            <a:chOff x="6472525" y="2096247"/>
            <a:chExt cx="5265494" cy="4425696"/>
          </a:xfrm>
        </p:grpSpPr>
        <p:cxnSp>
          <p:nvCxnSpPr>
            <p:cNvPr id="110" name="Straight Connector 109"/>
            <p:cNvCxnSpPr/>
            <p:nvPr/>
          </p:nvCxnSpPr>
          <p:spPr>
            <a:xfrm>
              <a:off x="9541336" y="3869009"/>
              <a:ext cx="30834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8355595" y="3879975"/>
              <a:ext cx="30834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9089712" y="4855710"/>
              <a:ext cx="404734" cy="244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reeform 3"/>
            <p:cNvSpPr/>
            <p:nvPr/>
          </p:nvSpPr>
          <p:spPr>
            <a:xfrm>
              <a:off x="8663937" y="2096247"/>
              <a:ext cx="886975" cy="4425696"/>
            </a:xfrm>
            <a:custGeom>
              <a:avLst/>
              <a:gdLst>
                <a:gd name="connsiteX0" fmla="*/ 7 w 886975"/>
                <a:gd name="connsiteY0" fmla="*/ 0 h 4425696"/>
                <a:gd name="connsiteX1" fmla="*/ 886975 w 886975"/>
                <a:gd name="connsiteY1" fmla="*/ 886968 h 4425696"/>
                <a:gd name="connsiteX2" fmla="*/ 7 w 886975"/>
                <a:gd name="connsiteY2" fmla="*/ 1764792 h 4425696"/>
                <a:gd name="connsiteX3" fmla="*/ 868687 w 886975"/>
                <a:gd name="connsiteY3" fmla="*/ 2642616 h 4425696"/>
                <a:gd name="connsiteX4" fmla="*/ 9151 w 886975"/>
                <a:gd name="connsiteY4" fmla="*/ 3538728 h 4425696"/>
                <a:gd name="connsiteX5" fmla="*/ 859543 w 886975"/>
                <a:gd name="connsiteY5" fmla="*/ 4425696 h 4425696"/>
                <a:gd name="connsiteX6" fmla="*/ 859543 w 886975"/>
                <a:gd name="connsiteY6" fmla="*/ 4425696 h 442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6975" h="4425696">
                  <a:moveTo>
                    <a:pt x="7" y="0"/>
                  </a:moveTo>
                  <a:cubicBezTo>
                    <a:pt x="443491" y="296418"/>
                    <a:pt x="886975" y="592836"/>
                    <a:pt x="886975" y="886968"/>
                  </a:cubicBezTo>
                  <a:cubicBezTo>
                    <a:pt x="886975" y="1181100"/>
                    <a:pt x="3055" y="1472184"/>
                    <a:pt x="7" y="1764792"/>
                  </a:cubicBezTo>
                  <a:cubicBezTo>
                    <a:pt x="-3041" y="2057400"/>
                    <a:pt x="867163" y="2346960"/>
                    <a:pt x="868687" y="2642616"/>
                  </a:cubicBezTo>
                  <a:cubicBezTo>
                    <a:pt x="870211" y="2938272"/>
                    <a:pt x="10675" y="3241548"/>
                    <a:pt x="9151" y="3538728"/>
                  </a:cubicBezTo>
                  <a:cubicBezTo>
                    <a:pt x="7627" y="3835908"/>
                    <a:pt x="859543" y="4425696"/>
                    <a:pt x="859543" y="4425696"/>
                  </a:cubicBezTo>
                  <a:lnTo>
                    <a:pt x="859543" y="4425696"/>
                  </a:lnTo>
                </a:path>
              </a:pathLst>
            </a:cu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p:cNvSpPr/>
            <p:nvPr/>
          </p:nvSpPr>
          <p:spPr>
            <a:xfrm>
              <a:off x="8668511" y="2096247"/>
              <a:ext cx="877828" cy="4407408"/>
            </a:xfrm>
            <a:custGeom>
              <a:avLst/>
              <a:gdLst>
                <a:gd name="connsiteX0" fmla="*/ 877825 w 877828"/>
                <a:gd name="connsiteY0" fmla="*/ 0 h 4407408"/>
                <a:gd name="connsiteX1" fmla="*/ 1 w 877828"/>
                <a:gd name="connsiteY1" fmla="*/ 877824 h 4407408"/>
                <a:gd name="connsiteX2" fmla="*/ 868681 w 877828"/>
                <a:gd name="connsiteY2" fmla="*/ 1755648 h 4407408"/>
                <a:gd name="connsiteX3" fmla="*/ 1 w 877828"/>
                <a:gd name="connsiteY3" fmla="*/ 2670048 h 4407408"/>
                <a:gd name="connsiteX4" fmla="*/ 877825 w 877828"/>
                <a:gd name="connsiteY4" fmla="*/ 3529584 h 4407408"/>
                <a:gd name="connsiteX5" fmla="*/ 9145 w 877828"/>
                <a:gd name="connsiteY5" fmla="*/ 4407408 h 440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828" h="4407408">
                  <a:moveTo>
                    <a:pt x="877825" y="0"/>
                  </a:moveTo>
                  <a:cubicBezTo>
                    <a:pt x="439675" y="292608"/>
                    <a:pt x="1525" y="585216"/>
                    <a:pt x="1" y="877824"/>
                  </a:cubicBezTo>
                  <a:cubicBezTo>
                    <a:pt x="-1523" y="1170432"/>
                    <a:pt x="868681" y="1456944"/>
                    <a:pt x="868681" y="1755648"/>
                  </a:cubicBezTo>
                  <a:cubicBezTo>
                    <a:pt x="868681" y="2054352"/>
                    <a:pt x="-1523" y="2374392"/>
                    <a:pt x="1" y="2670048"/>
                  </a:cubicBezTo>
                  <a:cubicBezTo>
                    <a:pt x="1525" y="2965704"/>
                    <a:pt x="876301" y="3240024"/>
                    <a:pt x="877825" y="3529584"/>
                  </a:cubicBezTo>
                  <a:cubicBezTo>
                    <a:pt x="879349" y="3819144"/>
                    <a:pt x="444247" y="4113276"/>
                    <a:pt x="9145" y="4407408"/>
                  </a:cubicBezTo>
                </a:path>
              </a:pathLst>
            </a:cu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a:stCxn id="4" idx="0"/>
            </p:cNvCxnSpPr>
            <p:nvPr/>
          </p:nvCxnSpPr>
          <p:spPr>
            <a:xfrm>
              <a:off x="8663944" y="2096247"/>
              <a:ext cx="425192"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890256" y="2248647"/>
              <a:ext cx="217168" cy="13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089136" y="2096247"/>
              <a:ext cx="457203"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089136" y="2246590"/>
              <a:ext cx="22860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711516" y="2822796"/>
              <a:ext cx="377620"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860535" y="2618781"/>
              <a:ext cx="22860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687730" y="3026811"/>
              <a:ext cx="401406" cy="2445"/>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855399" y="3230827"/>
              <a:ext cx="252025"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089136" y="2822796"/>
              <a:ext cx="419157"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9085776" y="2618781"/>
              <a:ext cx="275822"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089136" y="3028903"/>
              <a:ext cx="455831" cy="244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088450" y="3230827"/>
              <a:ext cx="295152"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flipV="1">
              <a:off x="9094727" y="3786559"/>
              <a:ext cx="421729" cy="773"/>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9098287" y="3602190"/>
              <a:ext cx="26331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9098287" y="3974322"/>
              <a:ext cx="401406" cy="2445"/>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9102152" y="4151418"/>
              <a:ext cx="215521" cy="423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8692030" y="3786558"/>
              <a:ext cx="402696" cy="286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8853336" y="3602190"/>
              <a:ext cx="24495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8693552" y="3974675"/>
              <a:ext cx="404734" cy="244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8900326" y="4155603"/>
              <a:ext cx="201825" cy="213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8699713" y="4667595"/>
              <a:ext cx="421729" cy="772"/>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8876540" y="4480078"/>
              <a:ext cx="241342" cy="3147"/>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8688305" y="4852796"/>
              <a:ext cx="419119" cy="2914"/>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8860535" y="5034122"/>
              <a:ext cx="240677"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9119250" y="4667593"/>
              <a:ext cx="402696" cy="286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9117883" y="4481032"/>
              <a:ext cx="24495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9101213" y="5034077"/>
              <a:ext cx="201825" cy="213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9103426" y="5576305"/>
              <a:ext cx="437472" cy="147"/>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9101234" y="5372437"/>
              <a:ext cx="2594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9103426" y="5780467"/>
              <a:ext cx="401406" cy="2445"/>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9103426" y="5984483"/>
              <a:ext cx="252025"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8683341" y="5576452"/>
              <a:ext cx="419157"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8857592" y="5372437"/>
              <a:ext cx="244906"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flipV="1">
              <a:off x="8729605" y="5782558"/>
              <a:ext cx="372894" cy="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8876540" y="5984483"/>
              <a:ext cx="228151"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9116492" y="6497283"/>
              <a:ext cx="378357" cy="663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H="1">
              <a:off x="9109613" y="6365271"/>
              <a:ext cx="208124"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8672172" y="6503840"/>
              <a:ext cx="443325" cy="7273"/>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8888433" y="6364638"/>
              <a:ext cx="221180"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6472525" y="3676737"/>
              <a:ext cx="1959865" cy="1200329"/>
            </a:xfrm>
            <a:prstGeom prst="rect">
              <a:avLst/>
            </a:prstGeom>
            <a:noFill/>
          </p:spPr>
          <p:txBody>
            <a:bodyPr wrap="square" rtlCol="0">
              <a:spAutoFit/>
            </a:bodyPr>
            <a:lstStyle/>
            <a:p>
              <a:pPr algn="r"/>
              <a:r>
                <a:rPr lang="en-GB" dirty="0">
                  <a:solidFill>
                    <a:schemeClr val="accent5"/>
                  </a:solidFill>
                </a:rPr>
                <a:t>One strand of DNA molecule </a:t>
              </a:r>
              <a:r>
                <a:rPr lang="en-GB" dirty="0"/>
                <a:t>– sequence reads top to bottom</a:t>
              </a:r>
            </a:p>
          </p:txBody>
        </p:sp>
        <p:sp>
          <p:nvSpPr>
            <p:cNvPr id="106" name="TextBox 105"/>
            <p:cNvSpPr txBox="1"/>
            <p:nvPr/>
          </p:nvSpPr>
          <p:spPr>
            <a:xfrm>
              <a:off x="9778154" y="3676736"/>
              <a:ext cx="1959865" cy="1200329"/>
            </a:xfrm>
            <a:prstGeom prst="rect">
              <a:avLst/>
            </a:prstGeom>
            <a:noFill/>
          </p:spPr>
          <p:txBody>
            <a:bodyPr wrap="square" rtlCol="0">
              <a:spAutoFit/>
            </a:bodyPr>
            <a:lstStyle/>
            <a:p>
              <a:r>
                <a:rPr lang="en-GB" dirty="0">
                  <a:solidFill>
                    <a:schemeClr val="bg2"/>
                  </a:solidFill>
                </a:rPr>
                <a:t>Other strand of DNA molecule </a:t>
              </a:r>
              <a:r>
                <a:rPr lang="en-GB" dirty="0"/>
                <a:t>– sequence reads bottom to top</a:t>
              </a:r>
            </a:p>
          </p:txBody>
        </p:sp>
      </p:grpSp>
    </p:spTree>
    <p:extLst>
      <p:ext uri="{BB962C8B-B14F-4D97-AF65-F5344CB8AC3E}">
        <p14:creationId xmlns:p14="http://schemas.microsoft.com/office/powerpoint/2010/main" val="12567329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r>
              <a:rPr lang="en-GB" dirty="0">
                <a:solidFill>
                  <a:schemeClr val="bg1">
                    <a:lumMod val="75000"/>
                  </a:schemeClr>
                </a:solidFill>
              </a:rPr>
              <a:t>DNA is a polymer made of 2, antiparallel strands</a:t>
            </a:r>
          </a:p>
          <a:p>
            <a:r>
              <a:rPr lang="en-GB" dirty="0"/>
              <a:t>Nucleotides are the monomers which make up the DNA polymer</a:t>
            </a:r>
          </a:p>
        </p:txBody>
      </p:sp>
      <p:pic>
        <p:nvPicPr>
          <p:cNvPr id="3" name="Picture 2"/>
          <p:cNvPicPr>
            <a:picLocks noChangeAspect="1"/>
          </p:cNvPicPr>
          <p:nvPr/>
        </p:nvPicPr>
        <p:blipFill>
          <a:blip r:embed="rId3"/>
          <a:stretch>
            <a:fillRect/>
          </a:stretch>
        </p:blipFill>
        <p:spPr>
          <a:xfrm>
            <a:off x="6253981" y="2021302"/>
            <a:ext cx="5938019" cy="3407959"/>
          </a:xfrm>
          <a:prstGeom prst="rect">
            <a:avLst/>
          </a:prstGeom>
        </p:spPr>
      </p:pic>
    </p:spTree>
    <p:extLst>
      <p:ext uri="{BB962C8B-B14F-4D97-AF65-F5344CB8AC3E}">
        <p14:creationId xmlns:p14="http://schemas.microsoft.com/office/powerpoint/2010/main" val="16889165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r>
              <a:rPr lang="en-GB" dirty="0">
                <a:solidFill>
                  <a:schemeClr val="bg1">
                    <a:lumMod val="75000"/>
                  </a:schemeClr>
                </a:solidFill>
              </a:rPr>
              <a:t>DNA is a polymer made of 2, antiparallel strands</a:t>
            </a:r>
          </a:p>
          <a:p>
            <a:r>
              <a:rPr lang="en-GB" dirty="0">
                <a:solidFill>
                  <a:schemeClr val="bg1">
                    <a:lumMod val="75000"/>
                  </a:schemeClr>
                </a:solidFill>
              </a:rPr>
              <a:t>Nucleotides are the monomers which make up the DNA polymer</a:t>
            </a:r>
          </a:p>
          <a:p>
            <a:r>
              <a:rPr lang="en-GB" dirty="0"/>
              <a:t>DNA has a sugar phosphate backbone, with nucleotides joined by phosphodiester bonds</a:t>
            </a:r>
          </a:p>
        </p:txBody>
      </p:sp>
      <p:pic>
        <p:nvPicPr>
          <p:cNvPr id="91" name="Picture 90"/>
          <p:cNvPicPr>
            <a:picLocks noChangeAspect="1"/>
          </p:cNvPicPr>
          <p:nvPr/>
        </p:nvPicPr>
        <p:blipFill>
          <a:blip r:embed="rId3"/>
          <a:stretch>
            <a:fillRect/>
          </a:stretch>
        </p:blipFill>
        <p:spPr>
          <a:xfrm>
            <a:off x="7017489" y="1905777"/>
            <a:ext cx="5020042" cy="4860168"/>
          </a:xfrm>
          <a:prstGeom prst="rect">
            <a:avLst/>
          </a:prstGeom>
        </p:spPr>
      </p:pic>
    </p:spTree>
    <p:extLst>
      <p:ext uri="{BB962C8B-B14F-4D97-AF65-F5344CB8AC3E}">
        <p14:creationId xmlns:p14="http://schemas.microsoft.com/office/powerpoint/2010/main" val="28499293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Explaining PCR</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387224" cy="4557298"/>
          </a:xfrm>
        </p:spPr>
        <p:txBody>
          <a:bodyPr>
            <a:noAutofit/>
          </a:bodyPr>
          <a:lstStyle/>
          <a:p>
            <a:r>
              <a:rPr lang="en-GB" dirty="0">
                <a:solidFill>
                  <a:schemeClr val="bg1">
                    <a:lumMod val="75000"/>
                  </a:schemeClr>
                </a:solidFill>
              </a:rPr>
              <a:t>DNA is a polymer made of 2, antiparallel strands</a:t>
            </a:r>
          </a:p>
          <a:p>
            <a:r>
              <a:rPr lang="en-GB" dirty="0">
                <a:solidFill>
                  <a:schemeClr val="bg1">
                    <a:lumMod val="75000"/>
                  </a:schemeClr>
                </a:solidFill>
              </a:rPr>
              <a:t>Nucleotides are the monomers which make up the DNA polymer</a:t>
            </a:r>
          </a:p>
          <a:p>
            <a:r>
              <a:rPr lang="en-GB" dirty="0">
                <a:solidFill>
                  <a:schemeClr val="bg1">
                    <a:lumMod val="75000"/>
                  </a:schemeClr>
                </a:solidFill>
              </a:rPr>
              <a:t>DNA has a sugar phosphate backbone, with nucleotides joined by phosphodiester bonds</a:t>
            </a:r>
          </a:p>
          <a:p>
            <a:r>
              <a:rPr lang="en-GB" dirty="0"/>
              <a:t>Nucleotides from antiparallel strands form complementary base pairs (Adenine with Thymine, Cytosine with Guanine), joined by hydrogen bonds</a:t>
            </a:r>
          </a:p>
        </p:txBody>
      </p:sp>
      <p:pic>
        <p:nvPicPr>
          <p:cNvPr id="62" name="Picture 61"/>
          <p:cNvPicPr>
            <a:picLocks noChangeAspect="1"/>
          </p:cNvPicPr>
          <p:nvPr/>
        </p:nvPicPr>
        <p:blipFill>
          <a:blip r:embed="rId3"/>
          <a:stretch>
            <a:fillRect/>
          </a:stretch>
        </p:blipFill>
        <p:spPr>
          <a:xfrm>
            <a:off x="7017489" y="1905777"/>
            <a:ext cx="3509525" cy="4849526"/>
          </a:xfrm>
          <a:prstGeom prst="rect">
            <a:avLst/>
          </a:prstGeom>
        </p:spPr>
      </p:pic>
    </p:spTree>
    <p:extLst>
      <p:ext uri="{BB962C8B-B14F-4D97-AF65-F5344CB8AC3E}">
        <p14:creationId xmlns:p14="http://schemas.microsoft.com/office/powerpoint/2010/main" val="773121196"/>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tent">
  <a:themeElements>
    <a:clrScheme name="WCS">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ssion">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ver">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2787</TotalTime>
  <Words>2488</Words>
  <Application>Microsoft Office PowerPoint</Application>
  <PresentationFormat>Widescreen</PresentationFormat>
  <Paragraphs>399</Paragraphs>
  <Slides>39</Slides>
  <Notes>18</Notes>
  <HiddenSlides>1</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39</vt:i4>
      </vt:variant>
    </vt:vector>
  </HeadingPairs>
  <TitlesOfParts>
    <vt:vector size="48" baseType="lpstr">
      <vt:lpstr>Arial</vt:lpstr>
      <vt:lpstr>Calibri</vt:lpstr>
      <vt:lpstr>Helvetica Neue LT Std</vt:lpstr>
      <vt:lpstr>HelveticaNeueLT Std</vt:lpstr>
      <vt:lpstr>Times New Roman</vt:lpstr>
      <vt:lpstr>Verdana</vt:lpstr>
      <vt:lpstr>Content</vt:lpstr>
      <vt:lpstr>Session</vt:lpstr>
      <vt:lpstr>Cover</vt:lpstr>
      <vt:lpstr>PowerPoint Presentation</vt:lpstr>
      <vt:lpstr>Performing PCR</vt:lpstr>
      <vt:lpstr>Teacher notes: Session contents</vt:lpstr>
      <vt:lpstr>Performing PCR</vt:lpstr>
      <vt:lpstr>Explaining PCR</vt:lpstr>
      <vt:lpstr>Explaining PCR</vt:lpstr>
      <vt:lpstr>Explaining PCR</vt:lpstr>
      <vt:lpstr>Explaining PCR</vt:lpstr>
      <vt:lpstr>Explaining PCR</vt:lpstr>
      <vt:lpstr>Explaining PCR</vt:lpstr>
      <vt:lpstr>Explaining PCR</vt:lpstr>
      <vt:lpstr>Explaining PCR</vt:lpstr>
      <vt:lpstr>Explaining PCR</vt:lpstr>
      <vt:lpstr>Explaining PCR</vt:lpstr>
      <vt:lpstr>Explaining PCR</vt:lpstr>
      <vt:lpstr>Explaining PCR</vt:lpstr>
      <vt:lpstr>PowerPoint Presentation</vt:lpstr>
      <vt:lpstr>PowerPoint Presentation</vt:lpstr>
      <vt:lpstr>Explaining PCR</vt:lpstr>
      <vt:lpstr>Performing PCR</vt:lpstr>
      <vt:lpstr>Amplifying the DNA barcode</vt:lpstr>
      <vt:lpstr>Amplifying the DNA barcode</vt:lpstr>
      <vt:lpstr>Amplifying the DNA barcode</vt:lpstr>
      <vt:lpstr>Amplifying the DNA barcode</vt:lpstr>
      <vt:lpstr>Amplifying the DNA barcode</vt:lpstr>
      <vt:lpstr>Amplifying the DNA barcode</vt:lpstr>
      <vt:lpstr>Performing PCR</vt:lpstr>
      <vt:lpstr>Performing PCR</vt:lpstr>
      <vt:lpstr>Performing PCR</vt:lpstr>
      <vt:lpstr>Performing PCR</vt:lpstr>
      <vt:lpstr>Performing PCR</vt:lpstr>
      <vt:lpstr>Performing PCR</vt:lpstr>
      <vt:lpstr>Checking PCR</vt:lpstr>
      <vt:lpstr>Checking PCR</vt:lpstr>
      <vt:lpstr>Checking PCR</vt:lpstr>
      <vt:lpstr>Checking PCR</vt:lpstr>
      <vt:lpstr>Checking PCR</vt:lpstr>
      <vt:lpstr>Performing PCR</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 Austin</dc:creator>
  <cp:lastModifiedBy>Karen Stephens</cp:lastModifiedBy>
  <cp:revision>265</cp:revision>
  <cp:lastPrinted>2024-08-28T16:13:07Z</cp:lastPrinted>
  <dcterms:created xsi:type="dcterms:W3CDTF">2020-10-06T11:47:42Z</dcterms:created>
  <dcterms:modified xsi:type="dcterms:W3CDTF">2024-09-03T15:57:56Z</dcterms:modified>
</cp:coreProperties>
</file>