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  <p:sldMasterId id="2147483678" r:id="rId2"/>
    <p:sldMasterId id="2147483682" r:id="rId3"/>
  </p:sldMasterIdLst>
  <p:notesMasterIdLst>
    <p:notesMasterId r:id="rId37"/>
  </p:notesMasterIdLst>
  <p:handoutMasterIdLst>
    <p:handoutMasterId r:id="rId38"/>
  </p:handoutMasterIdLst>
  <p:sldIdLst>
    <p:sldId id="351" r:id="rId4"/>
    <p:sldId id="342" r:id="rId5"/>
    <p:sldId id="401" r:id="rId6"/>
    <p:sldId id="353" r:id="rId7"/>
    <p:sldId id="373" r:id="rId8"/>
    <p:sldId id="374" r:id="rId9"/>
    <p:sldId id="364" r:id="rId10"/>
    <p:sldId id="367" r:id="rId11"/>
    <p:sldId id="354" r:id="rId12"/>
    <p:sldId id="375" r:id="rId13"/>
    <p:sldId id="376" r:id="rId14"/>
    <p:sldId id="379" r:id="rId15"/>
    <p:sldId id="380" r:id="rId16"/>
    <p:sldId id="356" r:id="rId17"/>
    <p:sldId id="382" r:id="rId18"/>
    <p:sldId id="383" r:id="rId19"/>
    <p:sldId id="385" r:id="rId20"/>
    <p:sldId id="386" r:id="rId21"/>
    <p:sldId id="388" r:id="rId22"/>
    <p:sldId id="389" r:id="rId23"/>
    <p:sldId id="390" r:id="rId24"/>
    <p:sldId id="391" r:id="rId25"/>
    <p:sldId id="392" r:id="rId26"/>
    <p:sldId id="394" r:id="rId27"/>
    <p:sldId id="400" r:id="rId28"/>
    <p:sldId id="395" r:id="rId29"/>
    <p:sldId id="396" r:id="rId30"/>
    <p:sldId id="397" r:id="rId31"/>
    <p:sldId id="398" r:id="rId32"/>
    <p:sldId id="399" r:id="rId33"/>
    <p:sldId id="387" r:id="rId34"/>
    <p:sldId id="357" r:id="rId35"/>
    <p:sldId id="350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BFBF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58"/>
    <p:restoredTop sz="57029" autoAdjust="0"/>
  </p:normalViewPr>
  <p:slideViewPr>
    <p:cSldViewPr snapToGrid="0" snapToObjects="1">
      <p:cViewPr varScale="1">
        <p:scale>
          <a:sx n="42" d="100"/>
          <a:sy n="42" d="100"/>
        </p:scale>
        <p:origin x="1700" y="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5248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982FA74-1866-8548-BF17-D65CEF70A0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8993BB-6969-7A40-A0F7-290471123F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519CFF-BE8F-EA49-915C-0CC56A1B0F2F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D5158B-8460-1E4E-A5F2-44ED31A778A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B85D6A-44FC-1747-8D5A-9690DD03E5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5F142D-CD5E-3347-8BDE-044378E51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531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0D539-60D7-B641-A5CC-CDC46758A6CF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C2A22-CC90-0C46-AF30-D1E9E4E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79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b="1" dirty="0" smtClean="0"/>
              <a:t>NOTE</a:t>
            </a:r>
            <a:r>
              <a:rPr lang="en-US" b="1" dirty="0"/>
              <a:t>: this diagram is NOT to scale!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The ends of</a:t>
            </a:r>
            <a:r>
              <a:rPr lang="en-US" baseline="0" dirty="0"/>
              <a:t> the strands that make up the DNA molecule are given names relating to whether they finish with the phosphate group attached to carbon 5 of the deoxyribose sugar (the 5’ end) or whether they finish with the place where a phosphodiester bond would form with carbon 3 of the deoxyribose sugar. This helps us to tell which way round the DNA molecule is.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2A22-CC90-0C46-AF30-D1E9E4E0560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88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2A22-CC90-0C46-AF30-D1E9E4E0560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8314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2A22-CC90-0C46-AF30-D1E9E4E0560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9104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2A22-CC90-0C46-AF30-D1E9E4E0560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7777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2A22-CC90-0C46-AF30-D1E9E4E0560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9781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2A22-CC90-0C46-AF30-D1E9E4E0560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6517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2A22-CC90-0C46-AF30-D1E9E4E0560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3067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2A22-CC90-0C46-AF30-D1E9E4E0560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4077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2A22-CC90-0C46-AF30-D1E9E4E0560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3463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2A22-CC90-0C46-AF30-D1E9E4E0560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440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2A22-CC90-0C46-AF30-D1E9E4E0560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764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Which </a:t>
            </a:r>
            <a:r>
              <a:rPr lang="en-US" dirty="0" err="1"/>
              <a:t>coloured</a:t>
            </a:r>
            <a:r>
              <a:rPr lang="en-US" dirty="0"/>
              <a:t> molecule is the smallest? </a:t>
            </a:r>
            <a:r>
              <a:rPr lang="en-US" b="1" dirty="0"/>
              <a:t>Red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Which </a:t>
            </a:r>
            <a:r>
              <a:rPr lang="en-US" dirty="0" err="1"/>
              <a:t>coloured</a:t>
            </a:r>
            <a:r>
              <a:rPr lang="en-US" dirty="0"/>
              <a:t> molecule</a:t>
            </a:r>
            <a:r>
              <a:rPr lang="en-US" baseline="0" dirty="0"/>
              <a:t> is the largest? </a:t>
            </a:r>
            <a:r>
              <a:rPr lang="en-US" b="1" baseline="0" dirty="0"/>
              <a:t>Blue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baseline="0" dirty="0"/>
              <a:t>Which </a:t>
            </a:r>
            <a:r>
              <a:rPr lang="en-US" baseline="0" dirty="0" err="1"/>
              <a:t>coloured</a:t>
            </a:r>
            <a:r>
              <a:rPr lang="en-US" baseline="0" dirty="0"/>
              <a:t> molecule went the furthest? </a:t>
            </a:r>
            <a:r>
              <a:rPr lang="en-US" b="1" baseline="0" dirty="0"/>
              <a:t>Red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baseline="0" dirty="0"/>
              <a:t>Which </a:t>
            </a:r>
            <a:r>
              <a:rPr lang="en-US" baseline="0" dirty="0" err="1"/>
              <a:t>coloured</a:t>
            </a:r>
            <a:r>
              <a:rPr lang="en-US" baseline="0" dirty="0"/>
              <a:t> molecule went least distance? </a:t>
            </a:r>
            <a:r>
              <a:rPr lang="en-US" b="1" baseline="0" dirty="0"/>
              <a:t>Blue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2A22-CC90-0C46-AF30-D1E9E4E0560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5132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2A22-CC90-0C46-AF30-D1E9E4E0560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7780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2A22-CC90-0C46-AF30-D1E9E4E0560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46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Image</a:t>
            </a:r>
            <a:r>
              <a:rPr lang="en-US" baseline="0" dirty="0"/>
              <a:t> from NEB </a:t>
            </a:r>
            <a:r>
              <a:rPr lang="en-US" baseline="0" dirty="0" smtClean="0"/>
              <a:t>website of 100 </a:t>
            </a:r>
            <a:r>
              <a:rPr lang="en-US" baseline="0" dirty="0" err="1" smtClean="0"/>
              <a:t>bp</a:t>
            </a:r>
            <a:r>
              <a:rPr lang="en-US" baseline="0" dirty="0" smtClean="0"/>
              <a:t> ladder</a:t>
            </a:r>
            <a:endParaRPr lang="en-US" baseline="0" dirty="0"/>
          </a:p>
          <a:p>
            <a:pPr marL="0" indent="0">
              <a:buFont typeface="Arial" panose="020B0604020202020204" pitchFamily="34" charset="0"/>
              <a:buNone/>
            </a:pPr>
            <a:endParaRPr lang="en-US" baseline="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baseline="0" dirty="0"/>
              <a:t>Note: </a:t>
            </a:r>
            <a:r>
              <a:rPr lang="en-US" baseline="0" dirty="0" err="1"/>
              <a:t>bp</a:t>
            </a:r>
            <a:r>
              <a:rPr lang="en-US" baseline="0" dirty="0"/>
              <a:t> = base pairs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2A22-CC90-0C46-AF30-D1E9E4E0560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966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Note that there </a:t>
            </a:r>
            <a:r>
              <a:rPr lang="en-US" dirty="0"/>
              <a:t>are 4 wells</a:t>
            </a:r>
            <a:r>
              <a:rPr lang="en-US" baseline="0" dirty="0"/>
              <a:t> in this representation.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baseline="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baseline="0" dirty="0"/>
              <a:t>The band at about 710 </a:t>
            </a:r>
            <a:r>
              <a:rPr lang="en-US" baseline="0" dirty="0" err="1"/>
              <a:t>bp</a:t>
            </a:r>
            <a:r>
              <a:rPr lang="en-US" baseline="0" dirty="0"/>
              <a:t> is the expected size of DNA product.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Sometimes there is a weak / fuzzy band at about 100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bp.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This is a ‘primer dimer’ – an artefact produced by primers overlapping each other and amplifying themselves.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2A22-CC90-0C46-AF30-D1E9E4E0560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605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2A22-CC90-0C46-AF30-D1E9E4E0560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1350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Note </a:t>
            </a:r>
            <a:r>
              <a:rPr lang="en-US" dirty="0"/>
              <a:t>there are 4 wells</a:t>
            </a:r>
            <a:r>
              <a:rPr lang="en-US" baseline="0" dirty="0"/>
              <a:t> in this representation.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baseline="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baseline="0" dirty="0"/>
              <a:t>The band at about 710 </a:t>
            </a:r>
            <a:r>
              <a:rPr lang="en-US" baseline="0" dirty="0" err="1"/>
              <a:t>bp</a:t>
            </a:r>
            <a:r>
              <a:rPr lang="en-US" baseline="0" dirty="0"/>
              <a:t> is the expected size of DNA product.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Sometimes there is a weak / fuzzy band at about 100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bp.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This is a ‘primer dimer’ – an artefact produced by primers overlapping each other and amplifying themselves.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2A22-CC90-0C46-AF30-D1E9E4E0560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3598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2A22-CC90-0C46-AF30-D1E9E4E0560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474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2A22-CC90-0C46-AF30-D1E9E4E0560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1814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2A22-CC90-0C46-AF30-D1E9E4E0560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466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4BB0A620-6018-9B4B-98C6-C51CC6A1CDF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5312" y="2530157"/>
            <a:ext cx="608076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80000"/>
              </a:lnSpc>
              <a:defRPr sz="4500" b="1" i="0" spc="-1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divider title</a:t>
            </a:r>
            <a:endParaRPr lang="en-GB" dirty="0">
              <a:effectLst/>
              <a:latin typeface="Helvetica Neue LT Std" panose="020B0604020202020204" pitchFamily="34" charset="0"/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ADC39AE6-3699-4D47-8CAA-F61756357C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5312" y="4926511"/>
            <a:ext cx="6080760" cy="542953"/>
          </a:xfrm>
          <a:prstGeom prst="rect">
            <a:avLst/>
          </a:prstGeom>
        </p:spPr>
        <p:txBody>
          <a:bodyPr tIns="0" bIns="9000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Copy</a:t>
            </a:r>
          </a:p>
        </p:txBody>
      </p:sp>
    </p:spTree>
    <p:extLst>
      <p:ext uri="{BB962C8B-B14F-4D97-AF65-F5344CB8AC3E}">
        <p14:creationId xmlns:p14="http://schemas.microsoft.com/office/powerpoint/2010/main" val="854304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cher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6ED6E-6AF2-D840-9CF1-CFC5D2839E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28ECA-D454-474F-8AC2-D5674DBBD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176" y="2021302"/>
            <a:ext cx="11236511" cy="4381200"/>
          </a:xfrm>
          <a:prstGeom prst="rect">
            <a:avLst/>
          </a:prstGeom>
        </p:spPr>
        <p:txBody>
          <a:bodyPr tIns="90000"/>
          <a:lstStyle>
            <a:lvl1pPr>
              <a:spcBef>
                <a:spcPts val="2000"/>
              </a:spcBef>
              <a:buClr>
                <a:schemeClr val="tx2"/>
              </a:buClr>
              <a:defRPr sz="2000"/>
            </a:lvl1pPr>
            <a:lvl2pPr>
              <a:spcBef>
                <a:spcPts val="2000"/>
              </a:spcBef>
              <a:buClr>
                <a:schemeClr val="tx2"/>
              </a:buClr>
              <a:defRPr sz="1800"/>
            </a:lvl2pPr>
            <a:lvl3pPr>
              <a:spcBef>
                <a:spcPts val="2000"/>
              </a:spcBef>
              <a:buClr>
                <a:schemeClr val="tx2"/>
              </a:buClr>
              <a:defRPr sz="1600"/>
            </a:lvl3pPr>
            <a:lvl4pPr>
              <a:spcBef>
                <a:spcPts val="2000"/>
              </a:spcBef>
              <a:buClr>
                <a:schemeClr val="tx2"/>
              </a:buClr>
              <a:defRPr sz="1400"/>
            </a:lvl4pPr>
            <a:lvl5pPr>
              <a:spcBef>
                <a:spcPts val="2000"/>
              </a:spcBef>
              <a:buClr>
                <a:schemeClr val="tx2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58129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6ED6E-6AF2-D840-9CF1-CFC5D2839E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28ECA-D454-474F-8AC2-D5674DBBD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176" y="2021302"/>
            <a:ext cx="11236511" cy="4381200"/>
          </a:xfrm>
          <a:prstGeom prst="rect">
            <a:avLst/>
          </a:prstGeom>
        </p:spPr>
        <p:txBody>
          <a:bodyPr tIns="90000"/>
          <a:lstStyle>
            <a:lvl1pPr>
              <a:spcBef>
                <a:spcPts val="2000"/>
              </a:spcBef>
              <a:buClr>
                <a:schemeClr val="accent5"/>
              </a:buClr>
              <a:defRPr sz="2000"/>
            </a:lvl1pPr>
            <a:lvl2pPr>
              <a:spcBef>
                <a:spcPts val="2000"/>
              </a:spcBef>
              <a:buClr>
                <a:schemeClr val="accent5"/>
              </a:buClr>
              <a:defRPr sz="1800"/>
            </a:lvl2pPr>
            <a:lvl3pPr>
              <a:spcBef>
                <a:spcPts val="2000"/>
              </a:spcBef>
              <a:buClr>
                <a:schemeClr val="accent5"/>
              </a:buClr>
              <a:defRPr sz="1600"/>
            </a:lvl3pPr>
            <a:lvl4pPr>
              <a:spcBef>
                <a:spcPts val="2000"/>
              </a:spcBef>
              <a:buClr>
                <a:schemeClr val="accent5"/>
              </a:buClr>
              <a:defRPr/>
            </a:lvl4pPr>
            <a:lvl5pPr>
              <a:spcBef>
                <a:spcPts val="2000"/>
              </a:spcBef>
              <a:buClr>
                <a:schemeClr val="accent5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72959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BF0B3-F8DE-7F4B-AC41-5BC6B6E7BF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0176" y="2021304"/>
            <a:ext cx="5400000" cy="4381200"/>
          </a:xfrm>
          <a:prstGeom prst="rect">
            <a:avLst/>
          </a:prstGeom>
        </p:spPr>
        <p:txBody>
          <a:bodyPr tIns="90000"/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2000"/>
              </a:spcBef>
              <a:defRPr sz="1800"/>
            </a:lvl2pPr>
            <a:lvl3pPr>
              <a:spcBef>
                <a:spcPts val="2000"/>
              </a:spcBef>
              <a:defRPr sz="1600"/>
            </a:lvl3pPr>
            <a:lvl4pPr>
              <a:spcBef>
                <a:spcPts val="2000"/>
              </a:spcBef>
              <a:defRPr/>
            </a:lvl4pPr>
            <a:lvl5pPr>
              <a:spcBef>
                <a:spcPts val="2000"/>
              </a:spcBef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F9C71AB-91D9-A741-AAF8-3120F76799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5311" y="951055"/>
            <a:ext cx="11241377" cy="954722"/>
          </a:xfrm>
        </p:spPr>
        <p:txBody>
          <a:bodyPr/>
          <a:lstStyle/>
          <a:p>
            <a:r>
              <a:rPr lang="en-US"/>
              <a:t>title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A75C259-4C64-C747-A1CA-ABE536AC6C8E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6316687" y="2021304"/>
            <a:ext cx="5400000" cy="4381200"/>
          </a:xfrm>
          <a:prstGeom prst="rect">
            <a:avLst/>
          </a:prstGeom>
        </p:spPr>
        <p:txBody>
          <a:bodyPr tIns="90000"/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2000"/>
              </a:spcBef>
              <a:defRPr sz="1800"/>
            </a:lvl2pPr>
            <a:lvl3pPr>
              <a:spcBef>
                <a:spcPts val="2000"/>
              </a:spcBef>
              <a:defRPr sz="1600"/>
            </a:lvl3pPr>
            <a:lvl4pPr>
              <a:spcBef>
                <a:spcPts val="2000"/>
              </a:spcBef>
              <a:defRPr/>
            </a:lvl4pPr>
            <a:lvl5pPr>
              <a:spcBef>
                <a:spcPts val="2000"/>
              </a:spcBef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63836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39F549FB-18B1-744E-8702-3E4C3A0314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5311" y="951055"/>
            <a:ext cx="11241377" cy="954722"/>
          </a:xfrm>
        </p:spPr>
        <p:txBody>
          <a:bodyPr/>
          <a:lstStyle/>
          <a:p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705148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8258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6ED6E-6AF2-D840-9CF1-CFC5D2839E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28ECA-D454-474F-8AC2-D5674DBBD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176" y="2021302"/>
            <a:ext cx="11236511" cy="2930922"/>
          </a:xfrm>
          <a:prstGeom prst="rect">
            <a:avLst/>
          </a:prstGeom>
        </p:spPr>
        <p:txBody>
          <a:bodyPr tIns="90000"/>
          <a:lstStyle>
            <a:lvl1pPr marL="0" indent="0">
              <a:spcBef>
                <a:spcPts val="2000"/>
              </a:spcBef>
              <a:buClr>
                <a:schemeClr val="accent5"/>
              </a:buClr>
              <a:buNone/>
              <a:defRPr sz="2000"/>
            </a:lvl1pPr>
            <a:lvl2pPr marL="7938" indent="0">
              <a:spcBef>
                <a:spcPts val="2000"/>
              </a:spcBef>
              <a:buClr>
                <a:schemeClr val="accent5"/>
              </a:buClr>
              <a:buNone/>
              <a:defRPr sz="1800"/>
            </a:lvl2pPr>
            <a:lvl3pPr marL="0" indent="0">
              <a:spcBef>
                <a:spcPts val="2000"/>
              </a:spcBef>
              <a:buClr>
                <a:schemeClr val="accent5"/>
              </a:buClr>
              <a:buNone/>
              <a:defRPr sz="1600"/>
            </a:lvl3pPr>
            <a:lvl4pPr marL="0" indent="0">
              <a:spcBef>
                <a:spcPts val="2000"/>
              </a:spcBef>
              <a:buClr>
                <a:schemeClr val="accent5"/>
              </a:buClr>
              <a:buNone/>
              <a:defRPr/>
            </a:lvl4pPr>
            <a:lvl5pPr marL="0" indent="0">
              <a:spcBef>
                <a:spcPts val="2000"/>
              </a:spcBef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8FFEBCD-1E36-23FB-8250-1C7A217A7B36}"/>
              </a:ext>
            </a:extLst>
          </p:cNvPr>
          <p:cNvGrpSpPr/>
          <p:nvPr userDrawn="1"/>
        </p:nvGrpSpPr>
        <p:grpSpPr>
          <a:xfrm>
            <a:off x="435582" y="5351227"/>
            <a:ext cx="11614978" cy="1111436"/>
            <a:chOff x="435582" y="4362596"/>
            <a:chExt cx="11614978" cy="1111436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F85CB758-5EA3-A4D3-9B03-C5011816B9F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35582" y="4544079"/>
              <a:ext cx="2691526" cy="804425"/>
            </a:xfrm>
            <a:prstGeom prst="rect">
              <a:avLst/>
            </a:prstGeom>
          </p:spPr>
        </p:pic>
        <p:pic>
          <p:nvPicPr>
            <p:cNvPr id="8" name="Picture 7" descr="A close-up of a logo&#10;&#10;Description automatically generated">
              <a:extLst>
                <a:ext uri="{FF2B5EF4-FFF2-40B4-BE49-F238E27FC236}">
                  <a16:creationId xmlns:a16="http://schemas.microsoft.com/office/drawing/2014/main" id="{A7F78AF6-4EBD-B80B-980C-BA91B008FE6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740364" y="4362596"/>
              <a:ext cx="5310196" cy="1111436"/>
            </a:xfrm>
            <a:prstGeom prst="rect">
              <a:avLst/>
            </a:prstGeom>
          </p:spPr>
        </p:pic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FFA57B2B-45E1-FD59-CCD4-85A20ABF8B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860024" y="4527569"/>
              <a:ext cx="2394193" cy="8228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09502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ss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F70482-B8CE-4942-8769-197FC3B645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5312" y="1873326"/>
            <a:ext cx="7092437" cy="204553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ct val="100000"/>
              </a:lnSpc>
              <a:defRPr sz="6200" b="1" i="0" spc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GB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Title for</a:t>
            </a:r>
            <a:br>
              <a:rPr lang="en-GB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session</a:t>
            </a:r>
            <a:endParaRPr lang="en-GB" dirty="0">
              <a:effectLst/>
              <a:latin typeface="Helvetica Neue LT Std" panose="020B0604020202020204" pitchFamily="34" charset="0"/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B24937F4-834D-AEB5-0276-3EF005EFDB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5312" y="361855"/>
            <a:ext cx="2008006" cy="1633397"/>
          </a:xfrm>
          <a:prstGeom prst="rect">
            <a:avLst/>
          </a:prstGeom>
        </p:spPr>
        <p:txBody>
          <a:bodyPr wrap="square" tIns="46800" bIns="468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0" b="1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562635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7319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67C4F3-F8CD-1E4F-9F4F-AFF0FBABDF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0176" y="2021304"/>
            <a:ext cx="11236511" cy="3471815"/>
          </a:xfrm>
          <a:prstGeom prst="rect">
            <a:avLst/>
          </a:prstGeom>
        </p:spPr>
        <p:txBody>
          <a:bodyPr vert="horz" lIns="91440" tIns="90000" rIns="91440" bIns="90000" rtlCol="0">
            <a:normAutofit/>
          </a:bodyPr>
          <a:lstStyle/>
          <a:p>
            <a:pPr lvl="0"/>
            <a:r>
              <a:rPr lang="en-US"/>
              <a:t>Copy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EE1339-DC47-AF47-A64F-7D5F2C987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311" y="951055"/>
            <a:ext cx="11241377" cy="954722"/>
          </a:xfrm>
          <a:prstGeom prst="rect">
            <a:avLst/>
          </a:prstGeom>
        </p:spPr>
        <p:txBody>
          <a:bodyPr vert="horz" lIns="91440" tIns="0" rIns="91440" bIns="45720" rtlCol="0" anchor="t">
            <a:normAutofit/>
          </a:bodyPr>
          <a:lstStyle/>
          <a:p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060658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6" r:id="rId2"/>
    <p:sldLayoutId id="2147483692" r:id="rId3"/>
    <p:sldLayoutId id="2147483688" r:id="rId4"/>
    <p:sldLayoutId id="2147483690" r:id="rId5"/>
    <p:sldLayoutId id="2147483691" r:id="rId6"/>
    <p:sldLayoutId id="2147483693" r:id="rId7"/>
  </p:sldLayoutIdLst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500" b="1" i="0" kern="1200" cap="none" spc="-1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914400" rtl="0" eaLnBrk="1" latinLnBrk="0" hangingPunct="1">
        <a:lnSpc>
          <a:spcPct val="100000"/>
        </a:lnSpc>
        <a:spcBef>
          <a:spcPts val="2000"/>
        </a:spcBef>
        <a:buFont typeface="Arial" panose="020B0604020202020204" pitchFamily="34" charset="0"/>
        <a:buChar char="•"/>
        <a:tabLst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185738" indent="-177800" algn="l" defTabSz="914400" rtl="0" eaLnBrk="1" latinLnBrk="0" hangingPunct="1">
        <a:lnSpc>
          <a:spcPct val="100000"/>
        </a:lnSpc>
        <a:spcBef>
          <a:spcPts val="2000"/>
        </a:spcBef>
        <a:buFont typeface="Arial" panose="020B0604020202020204" pitchFamily="34" charset="0"/>
        <a:buChar char="•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85738" indent="-185738" algn="l" defTabSz="914400" rtl="0" eaLnBrk="1" latinLnBrk="0" hangingPunct="1">
        <a:lnSpc>
          <a:spcPct val="100000"/>
        </a:lnSpc>
        <a:spcBef>
          <a:spcPts val="2000"/>
        </a:spcBef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85738" indent="-185738" algn="l" defTabSz="914400" rtl="0" eaLnBrk="1" latinLnBrk="0" hangingPunct="1">
        <a:lnSpc>
          <a:spcPct val="100000"/>
        </a:lnSpc>
        <a:spcBef>
          <a:spcPts val="2000"/>
        </a:spcBef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85738" indent="-185738" algn="l" defTabSz="914400" rtl="0" eaLnBrk="1" latinLnBrk="0" hangingPunct="1">
        <a:lnSpc>
          <a:spcPct val="100000"/>
        </a:lnSpc>
        <a:spcBef>
          <a:spcPts val="2000"/>
        </a:spcBef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D50090A-3BF6-2A47-5049-276561A5CF96}"/>
              </a:ext>
            </a:extLst>
          </p:cNvPr>
          <p:cNvSpPr/>
          <p:nvPr userDrawn="1"/>
        </p:nvSpPr>
        <p:spPr>
          <a:xfrm flipV="1">
            <a:off x="-4437" y="4237200"/>
            <a:ext cx="12192000" cy="262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41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4400" b="1" i="0" kern="1200" smtClean="0">
          <a:solidFill>
            <a:schemeClr val="bg1"/>
          </a:solidFill>
          <a:effectLst/>
          <a:latin typeface="HelveticaNeueLT Std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na strand i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E9632D74-A41D-7E67-45CF-AE6C05124DC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64019" y="386298"/>
            <a:ext cx="7063961" cy="6085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029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4400" b="1" i="0" kern="1200" smtClean="0">
          <a:solidFill>
            <a:schemeClr val="bg1"/>
          </a:solidFill>
          <a:effectLst/>
          <a:latin typeface="HelveticaNeueLT Std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rgenome.org/theme/barcoding-for-beginners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81566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Performing gel electrophoresis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176" y="2021302"/>
            <a:ext cx="5266199" cy="4381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2"/>
                </a:solidFill>
              </a:rPr>
              <a:t>Before performing electrophoresis, you should put on gloves and safety glasses.</a:t>
            </a:r>
          </a:p>
          <a:p>
            <a:pPr marL="0" indent="0">
              <a:buNone/>
            </a:pPr>
            <a:r>
              <a:rPr lang="en-US" dirty="0"/>
              <a:t>Prepare the PCR product for loading onto the agarose gel following the experimental procedure. </a:t>
            </a:r>
          </a:p>
          <a:p>
            <a:pPr marL="0" indent="0">
              <a:buNone/>
            </a:pPr>
            <a:r>
              <a:rPr lang="en-US" i="1" dirty="0">
                <a:solidFill>
                  <a:schemeClr val="accent5"/>
                </a:solidFill>
              </a:rPr>
              <a:t>* Pipette the reaction up and down 3 or 4 times to mix, so the </a:t>
            </a:r>
            <a:r>
              <a:rPr lang="en-GB" i="1" dirty="0" err="1">
                <a:solidFill>
                  <a:schemeClr val="accent5"/>
                </a:solidFill>
              </a:rPr>
              <a:t>GelGreen</a:t>
            </a:r>
            <a:r>
              <a:rPr lang="en-GB" i="1" dirty="0">
                <a:solidFill>
                  <a:schemeClr val="accent5"/>
                </a:solidFill>
              </a:rPr>
              <a:t>® DNA stain does not settle.</a:t>
            </a:r>
            <a:endParaRPr lang="en-US" i="1" dirty="0">
              <a:solidFill>
                <a:schemeClr val="accent5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9693" t="26331" r="32367" b="27992"/>
          <a:stretch/>
        </p:blipFill>
        <p:spPr>
          <a:xfrm flipH="1">
            <a:off x="-68896" y="2023223"/>
            <a:ext cx="549074" cy="52067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384F0D9-6660-2BAB-1899-3757B9DFC38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289307" y="1316182"/>
            <a:ext cx="5377582" cy="5377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744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Performing gel electrophoresis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176" y="2021302"/>
            <a:ext cx="5266199" cy="4381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2"/>
                </a:solidFill>
              </a:rPr>
              <a:t>Before performing electrophoresis, you should put on gloves and safety glasses.</a:t>
            </a:r>
          </a:p>
          <a:p>
            <a:r>
              <a:rPr lang="en-US" dirty="0"/>
              <a:t>Load 10 µl of prepared mixtures into a well, following the instructions</a:t>
            </a:r>
          </a:p>
          <a:p>
            <a:pPr marL="0" indent="0">
              <a:buNone/>
            </a:pPr>
            <a:r>
              <a:rPr lang="en-GB" i="1" dirty="0">
                <a:solidFill>
                  <a:schemeClr val="accent5"/>
                </a:solidFill>
              </a:rPr>
              <a:t>* Don’t put the tip into the well, t</a:t>
            </a:r>
            <a:r>
              <a:rPr lang="en-US" i="1" dirty="0">
                <a:solidFill>
                  <a:schemeClr val="accent5"/>
                </a:solidFill>
              </a:rPr>
              <a:t>he samples have greater density than the buffer, so will sink into the well </a:t>
            </a:r>
          </a:p>
          <a:p>
            <a:r>
              <a:rPr lang="en-GB" dirty="0"/>
              <a:t>When the gel is loaded, place the orange lid on and press the power button to start electrophoresis</a:t>
            </a:r>
          </a:p>
          <a:p>
            <a:r>
              <a:rPr lang="en-GB" dirty="0"/>
              <a:t>Start a timer for 20 minutes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19693" t="26331" r="32367" b="27992"/>
          <a:stretch/>
        </p:blipFill>
        <p:spPr>
          <a:xfrm flipH="1">
            <a:off x="-68896" y="2023223"/>
            <a:ext cx="549074" cy="52067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79EB2C2-5C1F-AF47-3035-9CB611A0303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410133" y="2447950"/>
            <a:ext cx="4366096" cy="44100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0468795-7D35-6FF1-0661-F82A3B49112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446456" y="716931"/>
            <a:ext cx="2252577" cy="313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910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Performing gel electrophoresis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176" y="2021302"/>
            <a:ext cx="5861976" cy="4381200"/>
          </a:xfrm>
        </p:spPr>
        <p:txBody>
          <a:bodyPr>
            <a:noAutofit/>
          </a:bodyPr>
          <a:lstStyle/>
          <a:p>
            <a:r>
              <a:rPr lang="en-US" dirty="0"/>
              <a:t>When 20 minutes have passed, unplug the electrophoresis tank at the socket</a:t>
            </a:r>
          </a:p>
          <a:p>
            <a:r>
              <a:rPr lang="en-GB" dirty="0"/>
              <a:t>Turn on the blue light and observe the gel through the window in the orange filter</a:t>
            </a:r>
          </a:p>
          <a:p>
            <a:r>
              <a:rPr lang="en-GB" dirty="0"/>
              <a:t>Place a smart device camera or digital camera lens, directly on the photo hood top</a:t>
            </a:r>
          </a:p>
          <a:p>
            <a:r>
              <a:rPr lang="en-GB" dirty="0"/>
              <a:t>Focus on the DNA bands in the gel, then take a photo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9693" t="26331" r="32367" b="27992"/>
          <a:stretch/>
        </p:blipFill>
        <p:spPr>
          <a:xfrm flipH="1">
            <a:off x="-68896" y="2023223"/>
            <a:ext cx="549074" cy="52067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522FB55-05FD-467A-B3A6-94EAB6E1152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282" r="8282"/>
          <a:stretch/>
        </p:blipFill>
        <p:spPr>
          <a:xfrm>
            <a:off x="6786722" y="1930744"/>
            <a:ext cx="4890040" cy="4208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158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Performing gel electrophoresis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176" y="2021302"/>
            <a:ext cx="5861976" cy="4381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2"/>
                </a:solidFill>
              </a:rPr>
              <a:t>One person for each tank should put on gloves and safety glasses again.</a:t>
            </a:r>
          </a:p>
          <a:p>
            <a:r>
              <a:rPr lang="en-US" dirty="0"/>
              <a:t>This person should carefully lift the gel out of the buffer and place it into the autoclave bag </a:t>
            </a:r>
          </a:p>
          <a:p>
            <a:r>
              <a:rPr lang="en-US" dirty="0"/>
              <a:t>The person in gloves and safety glasses should then empty the buffer from the gel carriage into the sink, rinsing it with plenty of water</a:t>
            </a:r>
            <a:r>
              <a:rPr lang="en-GB" dirty="0"/>
              <a:t>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9693" t="26331" r="32367" b="27992"/>
          <a:stretch/>
        </p:blipFill>
        <p:spPr>
          <a:xfrm flipH="1">
            <a:off x="-68896" y="2023223"/>
            <a:ext cx="549074" cy="52067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B8B8FD2-1A25-63DA-DD60-963B987D3BE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289307" y="1316182"/>
            <a:ext cx="5377582" cy="5377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1563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DNA for sequencing</a:t>
            </a:r>
          </a:p>
        </p:txBody>
      </p:sp>
      <p:sp>
        <p:nvSpPr>
          <p:cNvPr id="4" name="Pentagon 3"/>
          <p:cNvSpPr/>
          <p:nvPr/>
        </p:nvSpPr>
        <p:spPr>
          <a:xfrm>
            <a:off x="480176" y="2021301"/>
            <a:ext cx="2591498" cy="1297301"/>
          </a:xfrm>
          <a:prstGeom prst="homePlate">
            <a:avLst>
              <a:gd name="adj" fmla="val 38575"/>
            </a:avLst>
          </a:prstGeom>
          <a:solidFill>
            <a:schemeClr val="bg1">
              <a:lumMod val="85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Pentagon 6"/>
          <p:cNvSpPr/>
          <p:nvPr/>
        </p:nvSpPr>
        <p:spPr>
          <a:xfrm>
            <a:off x="3071674" y="2021301"/>
            <a:ext cx="2591498" cy="1297302"/>
          </a:xfrm>
          <a:prstGeom prst="homePlate">
            <a:avLst>
              <a:gd name="adj" fmla="val 38575"/>
            </a:avLst>
          </a:prstGeom>
          <a:solidFill>
            <a:schemeClr val="bg1">
              <a:lumMod val="85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Pentagon 7"/>
          <p:cNvSpPr/>
          <p:nvPr/>
        </p:nvSpPr>
        <p:spPr>
          <a:xfrm>
            <a:off x="5663172" y="2021301"/>
            <a:ext cx="2591498" cy="1297302"/>
          </a:xfrm>
          <a:prstGeom prst="homePlate">
            <a:avLst>
              <a:gd name="adj" fmla="val 38575"/>
            </a:avLst>
          </a:prstGeom>
          <a:solidFill>
            <a:schemeClr val="accent5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31810" y="2316008"/>
            <a:ext cx="2211321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/>
              <a:t>Explaining gel electrophoresis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23309" y="2316008"/>
            <a:ext cx="2211321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/>
              <a:t>Performing gel electrophoresis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14807" y="2316008"/>
            <a:ext cx="221132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Preparing for DNA sequencing </a:t>
            </a:r>
          </a:p>
        </p:txBody>
      </p:sp>
    </p:spTree>
    <p:extLst>
      <p:ext uri="{BB962C8B-B14F-4D97-AF65-F5344CB8AC3E}">
        <p14:creationId xmlns:p14="http://schemas.microsoft.com/office/powerpoint/2010/main" val="36476302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Preparing for DNA sequencing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3"/>
          <a:srcRect l="6572" t="37446" r="13151" b="5225"/>
          <a:stretch/>
        </p:blipFill>
        <p:spPr>
          <a:xfrm>
            <a:off x="780176" y="2458620"/>
            <a:ext cx="9813305" cy="437999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177" y="2021302"/>
            <a:ext cx="11711823" cy="5198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If you have a band visible on your gel at about 710 </a:t>
            </a:r>
            <a:r>
              <a:rPr lang="en-US" dirty="0" err="1"/>
              <a:t>bp</a:t>
            </a:r>
            <a:r>
              <a:rPr lang="en-US" dirty="0"/>
              <a:t> after gel electrophoresis, you have sufficient DNA present for sequencing.</a:t>
            </a:r>
          </a:p>
        </p:txBody>
      </p:sp>
    </p:spTree>
    <p:extLst>
      <p:ext uri="{BB962C8B-B14F-4D97-AF65-F5344CB8AC3E}">
        <p14:creationId xmlns:p14="http://schemas.microsoft.com/office/powerpoint/2010/main" val="20866272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Preparing for DNA sequencing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176" y="2021302"/>
            <a:ext cx="5861976" cy="4381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2"/>
                </a:solidFill>
              </a:rPr>
              <a:t>One person for each sample should put on gloves and safety glasses again.</a:t>
            </a:r>
          </a:p>
          <a:p>
            <a:r>
              <a:rPr lang="en-US" dirty="0"/>
              <a:t>This person should label a clean microfuge tube with the 7 letter code from the sample record sheet then transfer 20 µl of PCR product into this tube.</a:t>
            </a:r>
          </a:p>
          <a:p>
            <a:pPr lvl="0"/>
            <a:r>
              <a:rPr lang="en-GB" dirty="0"/>
              <a:t>Store the labelled tubes containing the student samples in the </a:t>
            </a:r>
            <a:r>
              <a:rPr lang="en-GB" dirty="0" err="1"/>
              <a:t>Isofreeze</a:t>
            </a:r>
            <a:r>
              <a:rPr lang="en-GB" dirty="0"/>
              <a:t> box at 4°C (in the fridge), until you are ready to deliver them to the Wellcome Sanger Institute for DNA sequencing.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9693" t="26331" r="32367" b="27992"/>
          <a:stretch/>
        </p:blipFill>
        <p:spPr>
          <a:xfrm flipH="1">
            <a:off x="-68896" y="2023223"/>
            <a:ext cx="549074" cy="52067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915D7BB-1BF8-54BB-3FA3-C26386E3DD6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870743" y="1447746"/>
            <a:ext cx="4905373" cy="4954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0360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Preparing for DNA sequencing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 txBox="1">
            <a:spLocks/>
          </p:cNvSpPr>
          <p:nvPr/>
        </p:nvSpPr>
        <p:spPr>
          <a:xfrm>
            <a:off x="480175" y="2021302"/>
            <a:ext cx="5518819" cy="4557298"/>
          </a:xfrm>
          <a:prstGeom prst="rect">
            <a:avLst/>
          </a:prstGeom>
        </p:spPr>
        <p:txBody>
          <a:bodyPr vert="horz" lIns="91440" tIns="90000" rIns="91440" bIns="90000" rtlCol="0">
            <a:noAutofit/>
          </a:bodyPr>
          <a:lstStyle>
            <a:lvl1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5738" indent="-177800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buNone/>
            </a:pPr>
            <a:r>
              <a:rPr lang="en-GB" dirty="0"/>
              <a:t>An overview of the stages of Sanger sequencing using capillary gel electrophoresis:</a:t>
            </a:r>
          </a:p>
          <a:p>
            <a:pPr>
              <a:spcBef>
                <a:spcPts val="1000"/>
              </a:spcBef>
            </a:pPr>
            <a:r>
              <a:rPr lang="en-GB" dirty="0"/>
              <a:t>DNA is denatured and a primer anneals to the DNA (just like in PCR) </a:t>
            </a:r>
          </a:p>
        </p:txBody>
      </p:sp>
      <p:grpSp>
        <p:nvGrpSpPr>
          <p:cNvPr id="66" name="Group 65"/>
          <p:cNvGrpSpPr/>
          <p:nvPr/>
        </p:nvGrpSpPr>
        <p:grpSpPr>
          <a:xfrm rot="5400000" flipH="1" flipV="1">
            <a:off x="6917456" y="5465581"/>
            <a:ext cx="849432" cy="236092"/>
            <a:chOff x="8085352" y="4228634"/>
            <a:chExt cx="958071" cy="233927"/>
          </a:xfrm>
        </p:grpSpPr>
        <p:sp>
          <p:nvSpPr>
            <p:cNvPr id="92" name="Can 91"/>
            <p:cNvSpPr/>
            <p:nvPr/>
          </p:nvSpPr>
          <p:spPr>
            <a:xfrm rot="10800000">
              <a:off x="8131060" y="4254216"/>
              <a:ext cx="57873" cy="208345"/>
            </a:xfrm>
            <a:prstGeom prst="can">
              <a:avLst>
                <a:gd name="adj" fmla="val 30529"/>
              </a:avLst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57300">
                  <a:schemeClr val="tx2">
                    <a:lumMod val="7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Can 92"/>
            <p:cNvSpPr/>
            <p:nvPr/>
          </p:nvSpPr>
          <p:spPr>
            <a:xfrm rot="10800000">
              <a:off x="8293188" y="4254216"/>
              <a:ext cx="57873" cy="208345"/>
            </a:xfrm>
            <a:prstGeom prst="can">
              <a:avLst>
                <a:gd name="adj" fmla="val 30529"/>
              </a:avLst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57300">
                  <a:schemeClr val="tx2">
                    <a:lumMod val="7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Can 93"/>
            <p:cNvSpPr/>
            <p:nvPr/>
          </p:nvSpPr>
          <p:spPr>
            <a:xfrm rot="10800000">
              <a:off x="8455316" y="4254216"/>
              <a:ext cx="57873" cy="208345"/>
            </a:xfrm>
            <a:prstGeom prst="can">
              <a:avLst>
                <a:gd name="adj" fmla="val 30529"/>
              </a:avLst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57300">
                  <a:schemeClr val="tx2">
                    <a:lumMod val="7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Can 94"/>
            <p:cNvSpPr/>
            <p:nvPr/>
          </p:nvSpPr>
          <p:spPr>
            <a:xfrm rot="10800000">
              <a:off x="8615742" y="4254214"/>
              <a:ext cx="58187" cy="208345"/>
            </a:xfrm>
            <a:prstGeom prst="can">
              <a:avLst>
                <a:gd name="adj" fmla="val 30529"/>
              </a:avLst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57300">
                  <a:schemeClr val="tx2">
                    <a:lumMod val="7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Can 95"/>
            <p:cNvSpPr/>
            <p:nvPr/>
          </p:nvSpPr>
          <p:spPr>
            <a:xfrm rot="10800000">
              <a:off x="8777080" y="4254213"/>
              <a:ext cx="58186" cy="208345"/>
            </a:xfrm>
            <a:prstGeom prst="can">
              <a:avLst>
                <a:gd name="adj" fmla="val 30529"/>
              </a:avLst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57300">
                  <a:schemeClr val="tx2">
                    <a:lumMod val="7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Can 96"/>
            <p:cNvSpPr/>
            <p:nvPr/>
          </p:nvSpPr>
          <p:spPr>
            <a:xfrm rot="10800000">
              <a:off x="8941681" y="4254215"/>
              <a:ext cx="54921" cy="208345"/>
            </a:xfrm>
            <a:prstGeom prst="can">
              <a:avLst>
                <a:gd name="adj" fmla="val 30529"/>
              </a:avLst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57300">
                  <a:schemeClr val="tx2">
                    <a:lumMod val="7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8085352" y="4228634"/>
              <a:ext cx="958071" cy="5486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7" name="Group 66"/>
          <p:cNvGrpSpPr/>
          <p:nvPr/>
        </p:nvGrpSpPr>
        <p:grpSpPr>
          <a:xfrm rot="16200000" flipH="1">
            <a:off x="5774775" y="3469821"/>
            <a:ext cx="3133486" cy="236448"/>
            <a:chOff x="4292467" y="916719"/>
            <a:chExt cx="3562193" cy="234279"/>
          </a:xfrm>
        </p:grpSpPr>
        <p:sp>
          <p:nvSpPr>
            <p:cNvPr id="68" name="Rectangle 67"/>
            <p:cNvSpPr/>
            <p:nvPr/>
          </p:nvSpPr>
          <p:spPr>
            <a:xfrm>
              <a:off x="4292467" y="916719"/>
              <a:ext cx="962556" cy="56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Can 68"/>
            <p:cNvSpPr/>
            <p:nvPr/>
          </p:nvSpPr>
          <p:spPr>
            <a:xfrm rot="10800000">
              <a:off x="4338971" y="942648"/>
              <a:ext cx="57873" cy="208345"/>
            </a:xfrm>
            <a:prstGeom prst="can">
              <a:avLst>
                <a:gd name="adj" fmla="val 30529"/>
              </a:avLst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57300">
                  <a:schemeClr val="tx2">
                    <a:lumMod val="7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Can 69"/>
            <p:cNvSpPr/>
            <p:nvPr/>
          </p:nvSpPr>
          <p:spPr>
            <a:xfrm rot="10800000">
              <a:off x="4501100" y="942649"/>
              <a:ext cx="57873" cy="208345"/>
            </a:xfrm>
            <a:prstGeom prst="can">
              <a:avLst>
                <a:gd name="adj" fmla="val 30529"/>
              </a:avLst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57300">
                  <a:schemeClr val="tx2">
                    <a:lumMod val="7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Can 70"/>
            <p:cNvSpPr/>
            <p:nvPr/>
          </p:nvSpPr>
          <p:spPr>
            <a:xfrm rot="10800000">
              <a:off x="4663229" y="942649"/>
              <a:ext cx="57873" cy="208345"/>
            </a:xfrm>
            <a:prstGeom prst="can">
              <a:avLst>
                <a:gd name="adj" fmla="val 30529"/>
              </a:avLst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57300">
                  <a:schemeClr val="tx2">
                    <a:lumMod val="7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Can 71"/>
            <p:cNvSpPr/>
            <p:nvPr/>
          </p:nvSpPr>
          <p:spPr>
            <a:xfrm rot="10800000">
              <a:off x="4825358" y="942650"/>
              <a:ext cx="57873" cy="208345"/>
            </a:xfrm>
            <a:prstGeom prst="can">
              <a:avLst>
                <a:gd name="adj" fmla="val 30529"/>
              </a:avLst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57300">
                  <a:schemeClr val="tx2">
                    <a:lumMod val="7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Can 72"/>
            <p:cNvSpPr/>
            <p:nvPr/>
          </p:nvSpPr>
          <p:spPr>
            <a:xfrm rot="10800000">
              <a:off x="4987487" y="942650"/>
              <a:ext cx="57873" cy="208345"/>
            </a:xfrm>
            <a:prstGeom prst="can">
              <a:avLst>
                <a:gd name="adj" fmla="val 30529"/>
              </a:avLst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57300">
                  <a:schemeClr val="tx2">
                    <a:lumMod val="7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Can 73"/>
            <p:cNvSpPr/>
            <p:nvPr/>
          </p:nvSpPr>
          <p:spPr>
            <a:xfrm rot="10800000">
              <a:off x="5149615" y="942650"/>
              <a:ext cx="57873" cy="208345"/>
            </a:xfrm>
            <a:prstGeom prst="can">
              <a:avLst>
                <a:gd name="adj" fmla="val 30529"/>
              </a:avLst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57300">
                  <a:schemeClr val="tx2">
                    <a:lumMod val="7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265239" y="916722"/>
              <a:ext cx="2589421" cy="54864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Can 75"/>
            <p:cNvSpPr/>
            <p:nvPr/>
          </p:nvSpPr>
          <p:spPr>
            <a:xfrm rot="10800000">
              <a:off x="5311743" y="942650"/>
              <a:ext cx="57873" cy="208345"/>
            </a:xfrm>
            <a:prstGeom prst="can">
              <a:avLst>
                <a:gd name="adj" fmla="val 30529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Can 76"/>
            <p:cNvSpPr/>
            <p:nvPr/>
          </p:nvSpPr>
          <p:spPr>
            <a:xfrm rot="10800000">
              <a:off x="5473872" y="942651"/>
              <a:ext cx="57873" cy="208345"/>
            </a:xfrm>
            <a:prstGeom prst="can">
              <a:avLst>
                <a:gd name="adj" fmla="val 30529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Can 77"/>
            <p:cNvSpPr/>
            <p:nvPr/>
          </p:nvSpPr>
          <p:spPr>
            <a:xfrm rot="10800000">
              <a:off x="5636001" y="942651"/>
              <a:ext cx="57873" cy="208345"/>
            </a:xfrm>
            <a:prstGeom prst="can">
              <a:avLst>
                <a:gd name="adj" fmla="val 30529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Can 78"/>
            <p:cNvSpPr/>
            <p:nvPr/>
          </p:nvSpPr>
          <p:spPr>
            <a:xfrm rot="10800000">
              <a:off x="5798130" y="942651"/>
              <a:ext cx="57873" cy="208345"/>
            </a:xfrm>
            <a:prstGeom prst="can">
              <a:avLst>
                <a:gd name="adj" fmla="val 30529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Can 79"/>
            <p:cNvSpPr/>
            <p:nvPr/>
          </p:nvSpPr>
          <p:spPr>
            <a:xfrm rot="10800000">
              <a:off x="5960260" y="942651"/>
              <a:ext cx="57873" cy="208345"/>
            </a:xfrm>
            <a:prstGeom prst="can">
              <a:avLst>
                <a:gd name="adj" fmla="val 30529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Can 80"/>
            <p:cNvSpPr/>
            <p:nvPr/>
          </p:nvSpPr>
          <p:spPr>
            <a:xfrm rot="10800000">
              <a:off x="6122390" y="942651"/>
              <a:ext cx="57873" cy="208345"/>
            </a:xfrm>
            <a:prstGeom prst="can">
              <a:avLst>
                <a:gd name="adj" fmla="val 30529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Can 81"/>
            <p:cNvSpPr/>
            <p:nvPr/>
          </p:nvSpPr>
          <p:spPr>
            <a:xfrm rot="10800000">
              <a:off x="6284521" y="942651"/>
              <a:ext cx="57873" cy="208345"/>
            </a:xfrm>
            <a:prstGeom prst="can">
              <a:avLst>
                <a:gd name="adj" fmla="val 30529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Can 82"/>
            <p:cNvSpPr/>
            <p:nvPr/>
          </p:nvSpPr>
          <p:spPr>
            <a:xfrm rot="10800000">
              <a:off x="6446651" y="942651"/>
              <a:ext cx="57873" cy="208345"/>
            </a:xfrm>
            <a:prstGeom prst="can">
              <a:avLst>
                <a:gd name="adj" fmla="val 30529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Can 83"/>
            <p:cNvSpPr/>
            <p:nvPr/>
          </p:nvSpPr>
          <p:spPr>
            <a:xfrm rot="10800000">
              <a:off x="6608781" y="942651"/>
              <a:ext cx="57873" cy="208345"/>
            </a:xfrm>
            <a:prstGeom prst="can">
              <a:avLst>
                <a:gd name="adj" fmla="val 30529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Can 84"/>
            <p:cNvSpPr/>
            <p:nvPr/>
          </p:nvSpPr>
          <p:spPr>
            <a:xfrm rot="10800000">
              <a:off x="6770909" y="942652"/>
              <a:ext cx="57873" cy="208345"/>
            </a:xfrm>
            <a:prstGeom prst="can">
              <a:avLst>
                <a:gd name="adj" fmla="val 30529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Can 85"/>
            <p:cNvSpPr/>
            <p:nvPr/>
          </p:nvSpPr>
          <p:spPr>
            <a:xfrm rot="10800000">
              <a:off x="6933034" y="942652"/>
              <a:ext cx="57873" cy="208345"/>
            </a:xfrm>
            <a:prstGeom prst="can">
              <a:avLst>
                <a:gd name="adj" fmla="val 30529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Can 86"/>
            <p:cNvSpPr/>
            <p:nvPr/>
          </p:nvSpPr>
          <p:spPr>
            <a:xfrm rot="10800000">
              <a:off x="7095159" y="942652"/>
              <a:ext cx="57873" cy="208345"/>
            </a:xfrm>
            <a:prstGeom prst="can">
              <a:avLst>
                <a:gd name="adj" fmla="val 30529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Can 87"/>
            <p:cNvSpPr/>
            <p:nvPr/>
          </p:nvSpPr>
          <p:spPr>
            <a:xfrm rot="10800000">
              <a:off x="7257284" y="942652"/>
              <a:ext cx="57873" cy="208345"/>
            </a:xfrm>
            <a:prstGeom prst="can">
              <a:avLst>
                <a:gd name="adj" fmla="val 30529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Can 88"/>
            <p:cNvSpPr/>
            <p:nvPr/>
          </p:nvSpPr>
          <p:spPr>
            <a:xfrm rot="10800000">
              <a:off x="7419410" y="942653"/>
              <a:ext cx="57873" cy="208345"/>
            </a:xfrm>
            <a:prstGeom prst="can">
              <a:avLst>
                <a:gd name="adj" fmla="val 30529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Can 89"/>
            <p:cNvSpPr/>
            <p:nvPr/>
          </p:nvSpPr>
          <p:spPr>
            <a:xfrm rot="10800000">
              <a:off x="7581546" y="942653"/>
              <a:ext cx="57873" cy="208345"/>
            </a:xfrm>
            <a:prstGeom prst="can">
              <a:avLst>
                <a:gd name="adj" fmla="val 30529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Can 90"/>
            <p:cNvSpPr/>
            <p:nvPr/>
          </p:nvSpPr>
          <p:spPr>
            <a:xfrm rot="10800000">
              <a:off x="7743650" y="942653"/>
              <a:ext cx="57873" cy="208345"/>
            </a:xfrm>
            <a:prstGeom prst="can">
              <a:avLst>
                <a:gd name="adj" fmla="val 30529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1" name="Group 100"/>
          <p:cNvGrpSpPr/>
          <p:nvPr/>
        </p:nvGrpSpPr>
        <p:grpSpPr>
          <a:xfrm rot="16200000" flipV="1">
            <a:off x="7083439" y="5314874"/>
            <a:ext cx="1066395" cy="329280"/>
            <a:chOff x="8085352" y="4136301"/>
            <a:chExt cx="1195815" cy="326260"/>
          </a:xfrm>
        </p:grpSpPr>
        <p:sp>
          <p:nvSpPr>
            <p:cNvPr id="134" name="Can 133"/>
            <p:cNvSpPr/>
            <p:nvPr/>
          </p:nvSpPr>
          <p:spPr>
            <a:xfrm rot="10800000">
              <a:off x="8131060" y="4254216"/>
              <a:ext cx="57873" cy="208345"/>
            </a:xfrm>
            <a:prstGeom prst="can">
              <a:avLst>
                <a:gd name="adj" fmla="val 30529"/>
              </a:avLst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57300">
                  <a:schemeClr val="tx2">
                    <a:lumMod val="7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" name="Can 134"/>
            <p:cNvSpPr/>
            <p:nvPr/>
          </p:nvSpPr>
          <p:spPr>
            <a:xfrm rot="10800000">
              <a:off x="8293188" y="4254216"/>
              <a:ext cx="57873" cy="208345"/>
            </a:xfrm>
            <a:prstGeom prst="can">
              <a:avLst>
                <a:gd name="adj" fmla="val 30529"/>
              </a:avLst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57300">
                  <a:schemeClr val="tx2">
                    <a:lumMod val="7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" name="Can 135"/>
            <p:cNvSpPr/>
            <p:nvPr/>
          </p:nvSpPr>
          <p:spPr>
            <a:xfrm rot="10800000">
              <a:off x="8455316" y="4254216"/>
              <a:ext cx="57873" cy="208345"/>
            </a:xfrm>
            <a:prstGeom prst="can">
              <a:avLst>
                <a:gd name="adj" fmla="val 30529"/>
              </a:avLst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57300">
                  <a:schemeClr val="tx2">
                    <a:lumMod val="7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Can 136"/>
            <p:cNvSpPr/>
            <p:nvPr/>
          </p:nvSpPr>
          <p:spPr>
            <a:xfrm rot="10800000">
              <a:off x="8615742" y="4254214"/>
              <a:ext cx="58187" cy="208345"/>
            </a:xfrm>
            <a:prstGeom prst="can">
              <a:avLst>
                <a:gd name="adj" fmla="val 30529"/>
              </a:avLst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57300">
                  <a:schemeClr val="tx2">
                    <a:lumMod val="7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" name="Can 137"/>
            <p:cNvSpPr/>
            <p:nvPr/>
          </p:nvSpPr>
          <p:spPr>
            <a:xfrm rot="10800000">
              <a:off x="8777080" y="4254213"/>
              <a:ext cx="58186" cy="208345"/>
            </a:xfrm>
            <a:prstGeom prst="can">
              <a:avLst>
                <a:gd name="adj" fmla="val 30529"/>
              </a:avLst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57300">
                  <a:schemeClr val="tx2">
                    <a:lumMod val="7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" name="Can 138"/>
            <p:cNvSpPr/>
            <p:nvPr/>
          </p:nvSpPr>
          <p:spPr>
            <a:xfrm rot="10800000">
              <a:off x="8941681" y="4254215"/>
              <a:ext cx="54921" cy="208345"/>
            </a:xfrm>
            <a:prstGeom prst="can">
              <a:avLst>
                <a:gd name="adj" fmla="val 30529"/>
              </a:avLst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57300">
                  <a:schemeClr val="tx2">
                    <a:lumMod val="7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8085352" y="4228634"/>
              <a:ext cx="958071" cy="5486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" name="Isosceles Triangle 140"/>
            <p:cNvSpPr/>
            <p:nvPr/>
          </p:nvSpPr>
          <p:spPr>
            <a:xfrm rot="5400000">
              <a:off x="9044380" y="4135344"/>
              <a:ext cx="235829" cy="237744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3237" y="4309711"/>
            <a:ext cx="2237426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546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" name="Group 194"/>
          <p:cNvGrpSpPr/>
          <p:nvPr/>
        </p:nvGrpSpPr>
        <p:grpSpPr>
          <a:xfrm rot="16200000">
            <a:off x="8137066" y="4209399"/>
            <a:ext cx="626124" cy="674545"/>
            <a:chOff x="6845718" y="5969235"/>
            <a:chExt cx="756376" cy="806936"/>
          </a:xfrm>
        </p:grpSpPr>
        <p:sp>
          <p:nvSpPr>
            <p:cNvPr id="196" name="Rectangle 195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7" name="Can 196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8" name="Group 197"/>
          <p:cNvGrpSpPr/>
          <p:nvPr/>
        </p:nvGrpSpPr>
        <p:grpSpPr>
          <a:xfrm rot="16200000">
            <a:off x="10286966" y="4609261"/>
            <a:ext cx="626124" cy="674545"/>
            <a:chOff x="6845718" y="5969235"/>
            <a:chExt cx="756376" cy="806936"/>
          </a:xfrm>
        </p:grpSpPr>
        <p:sp>
          <p:nvSpPr>
            <p:cNvPr id="199" name="Rectangle 198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0" name="Can 199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1" name="Group 200"/>
          <p:cNvGrpSpPr/>
          <p:nvPr/>
        </p:nvGrpSpPr>
        <p:grpSpPr>
          <a:xfrm rot="16200000">
            <a:off x="9606642" y="4117637"/>
            <a:ext cx="626124" cy="674545"/>
            <a:chOff x="6845718" y="5969235"/>
            <a:chExt cx="756376" cy="806936"/>
          </a:xfrm>
        </p:grpSpPr>
        <p:sp>
          <p:nvSpPr>
            <p:cNvPr id="202" name="Rectangle 201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3" name="Can 202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4" name="Group 203"/>
          <p:cNvGrpSpPr/>
          <p:nvPr/>
        </p:nvGrpSpPr>
        <p:grpSpPr>
          <a:xfrm rot="16200000">
            <a:off x="8881966" y="3735606"/>
            <a:ext cx="626124" cy="674545"/>
            <a:chOff x="6845718" y="5969235"/>
            <a:chExt cx="756376" cy="806936"/>
          </a:xfrm>
        </p:grpSpPr>
        <p:sp>
          <p:nvSpPr>
            <p:cNvPr id="205" name="Rectangle 204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6" name="Can 205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Preparing for DNA sequencing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 txBox="1">
            <a:spLocks/>
          </p:cNvSpPr>
          <p:nvPr/>
        </p:nvSpPr>
        <p:spPr>
          <a:xfrm>
            <a:off x="480175" y="2021302"/>
            <a:ext cx="5518819" cy="4557298"/>
          </a:xfrm>
          <a:prstGeom prst="rect">
            <a:avLst/>
          </a:prstGeom>
        </p:spPr>
        <p:txBody>
          <a:bodyPr vert="horz" lIns="91440" tIns="90000" rIns="91440" bIns="90000" rtlCol="0">
            <a:noAutofit/>
          </a:bodyPr>
          <a:lstStyle>
            <a:lvl1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5738" indent="-177800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buNone/>
            </a:pPr>
            <a:r>
              <a:rPr lang="en-GB" dirty="0"/>
              <a:t>An overview of the stages of Sanger sequencing using capillary gel electrophoresis:</a:t>
            </a:r>
          </a:p>
          <a:p>
            <a:pPr>
              <a:spcBef>
                <a:spcPts val="1000"/>
              </a:spcBef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DNA is denatured and a primer anneals to the DNA (just like in PCR) </a:t>
            </a:r>
          </a:p>
          <a:p>
            <a:pPr>
              <a:spcBef>
                <a:spcPts val="1000"/>
              </a:spcBef>
            </a:pPr>
            <a:r>
              <a:rPr lang="en-GB" dirty="0"/>
              <a:t>DNA polymerase extends the region of double-stranded DNA (just like in PCR) until a fluorescent terminator nucleotide is added</a:t>
            </a:r>
          </a:p>
          <a:p>
            <a:pPr marL="0" indent="0">
              <a:spcBef>
                <a:spcPts val="1000"/>
              </a:spcBef>
              <a:buNone/>
            </a:pPr>
            <a:endParaRPr lang="en-GB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0675" y="3335633"/>
            <a:ext cx="685134" cy="639459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03491" y="3211644"/>
            <a:ext cx="680059" cy="639459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>
            <a:off x="8124213" y="2004751"/>
            <a:ext cx="2252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Single-stranded DNA for sequencing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10592779" y="2293551"/>
            <a:ext cx="15992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Fluorescent terminator nucleotides</a:t>
            </a:r>
          </a:p>
        </p:txBody>
      </p:sp>
      <p:pic>
        <p:nvPicPr>
          <p:cNvPr id="104" name="Picture 10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3339" y="2739882"/>
            <a:ext cx="680059" cy="639459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42061" y="3783880"/>
            <a:ext cx="685134" cy="639459"/>
          </a:xfrm>
          <a:prstGeom prst="rect">
            <a:avLst/>
          </a:prstGeom>
        </p:spPr>
      </p:pic>
      <p:sp>
        <p:nvSpPr>
          <p:cNvPr id="148" name="TextBox 147"/>
          <p:cNvSpPr txBox="1"/>
          <p:nvPr/>
        </p:nvSpPr>
        <p:spPr>
          <a:xfrm>
            <a:off x="8637829" y="5870512"/>
            <a:ext cx="1472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Primer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9051481" y="5372762"/>
            <a:ext cx="1972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DNA polymerase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10090260" y="3059611"/>
            <a:ext cx="618252" cy="1520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0403155" y="3205074"/>
            <a:ext cx="305357" cy="44793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0708512" y="3205074"/>
            <a:ext cx="239950" cy="7194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0708512" y="3205074"/>
            <a:ext cx="618683" cy="3262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Box 175"/>
          <p:cNvSpPr txBox="1"/>
          <p:nvPr/>
        </p:nvSpPr>
        <p:spPr>
          <a:xfrm>
            <a:off x="8797585" y="4835733"/>
            <a:ext cx="1599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Nucleotides</a:t>
            </a:r>
          </a:p>
        </p:txBody>
      </p:sp>
      <p:cxnSp>
        <p:nvCxnSpPr>
          <p:cNvPr id="32" name="Straight Connector 31"/>
          <p:cNvCxnSpPr>
            <a:endCxn id="197" idx="3"/>
          </p:cNvCxnSpPr>
          <p:nvPr/>
        </p:nvCxnSpPr>
        <p:spPr>
          <a:xfrm flipH="1" flipV="1">
            <a:off x="8732503" y="4546672"/>
            <a:ext cx="529332" cy="2539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 flipV="1">
            <a:off x="9221559" y="4161739"/>
            <a:ext cx="37920" cy="64357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203" idx="0"/>
          </p:cNvCxnSpPr>
          <p:nvPr/>
        </p:nvCxnSpPr>
        <p:spPr>
          <a:xfrm flipV="1">
            <a:off x="9261835" y="4454910"/>
            <a:ext cx="406214" cy="34097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9254765" y="4795887"/>
            <a:ext cx="1093002" cy="14939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Freeform 176"/>
          <p:cNvSpPr/>
          <p:nvPr/>
        </p:nvSpPr>
        <p:spPr>
          <a:xfrm>
            <a:off x="6764812" y="4859734"/>
            <a:ext cx="2092941" cy="1445993"/>
          </a:xfrm>
          <a:custGeom>
            <a:avLst/>
            <a:gdLst>
              <a:gd name="connsiteX0" fmla="*/ 390818 w 1241321"/>
              <a:gd name="connsiteY0" fmla="*/ 25792 h 1026437"/>
              <a:gd name="connsiteX1" fmla="*/ 633599 w 1241321"/>
              <a:gd name="connsiteY1" fmla="*/ 184621 h 1026437"/>
              <a:gd name="connsiteX2" fmla="*/ 903608 w 1241321"/>
              <a:gd name="connsiteY2" fmla="*/ 34868 h 1026437"/>
              <a:gd name="connsiteX3" fmla="*/ 1103278 w 1241321"/>
              <a:gd name="connsiteY3" fmla="*/ 50751 h 1026437"/>
              <a:gd name="connsiteX4" fmla="*/ 1209920 w 1241321"/>
              <a:gd name="connsiteY4" fmla="*/ 211849 h 1026437"/>
              <a:gd name="connsiteX5" fmla="*/ 1237148 w 1241321"/>
              <a:gd name="connsiteY5" fmla="*/ 495471 h 1026437"/>
              <a:gd name="connsiteX6" fmla="*/ 1135044 w 1241321"/>
              <a:gd name="connsiteY6" fmla="*/ 763211 h 1026437"/>
              <a:gd name="connsiteX7" fmla="*/ 903608 w 1241321"/>
              <a:gd name="connsiteY7" fmla="*/ 944730 h 1026437"/>
              <a:gd name="connsiteX8" fmla="*/ 617716 w 1241321"/>
              <a:gd name="connsiteY8" fmla="*/ 1026413 h 1026437"/>
              <a:gd name="connsiteX9" fmla="*/ 243334 w 1241321"/>
              <a:gd name="connsiteY9" fmla="*/ 937923 h 1026437"/>
              <a:gd name="connsiteX10" fmla="*/ 20973 w 1241321"/>
              <a:gd name="connsiteY10" fmla="*/ 617996 h 1026437"/>
              <a:gd name="connsiteX11" fmla="*/ 25511 w 1241321"/>
              <a:gd name="connsiteY11" fmla="*/ 273111 h 1026437"/>
              <a:gd name="connsiteX12" fmla="*/ 163919 w 1241321"/>
              <a:gd name="connsiteY12" fmla="*/ 28061 h 1026437"/>
              <a:gd name="connsiteX13" fmla="*/ 390818 w 1241321"/>
              <a:gd name="connsiteY13" fmla="*/ 25792 h 1026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41321" h="1026437">
                <a:moveTo>
                  <a:pt x="390818" y="25792"/>
                </a:moveTo>
                <a:cubicBezTo>
                  <a:pt x="469098" y="51885"/>
                  <a:pt x="548134" y="183108"/>
                  <a:pt x="633599" y="184621"/>
                </a:cubicBezTo>
                <a:cubicBezTo>
                  <a:pt x="719064" y="186134"/>
                  <a:pt x="825328" y="57180"/>
                  <a:pt x="903608" y="34868"/>
                </a:cubicBezTo>
                <a:cubicBezTo>
                  <a:pt x="981888" y="12556"/>
                  <a:pt x="1052226" y="21254"/>
                  <a:pt x="1103278" y="50751"/>
                </a:cubicBezTo>
                <a:cubicBezTo>
                  <a:pt x="1154330" y="80248"/>
                  <a:pt x="1187608" y="137729"/>
                  <a:pt x="1209920" y="211849"/>
                </a:cubicBezTo>
                <a:cubicBezTo>
                  <a:pt x="1232232" y="285969"/>
                  <a:pt x="1249627" y="403577"/>
                  <a:pt x="1237148" y="495471"/>
                </a:cubicBezTo>
                <a:cubicBezTo>
                  <a:pt x="1224669" y="587365"/>
                  <a:pt x="1190634" y="688335"/>
                  <a:pt x="1135044" y="763211"/>
                </a:cubicBezTo>
                <a:cubicBezTo>
                  <a:pt x="1079454" y="838088"/>
                  <a:pt x="989829" y="900863"/>
                  <a:pt x="903608" y="944730"/>
                </a:cubicBezTo>
                <a:cubicBezTo>
                  <a:pt x="817387" y="988597"/>
                  <a:pt x="727762" y="1027547"/>
                  <a:pt x="617716" y="1026413"/>
                </a:cubicBezTo>
                <a:cubicBezTo>
                  <a:pt x="507670" y="1025279"/>
                  <a:pt x="342791" y="1005992"/>
                  <a:pt x="243334" y="937923"/>
                </a:cubicBezTo>
                <a:cubicBezTo>
                  <a:pt x="143877" y="869854"/>
                  <a:pt x="57277" y="728798"/>
                  <a:pt x="20973" y="617996"/>
                </a:cubicBezTo>
                <a:cubicBezTo>
                  <a:pt x="-15331" y="507194"/>
                  <a:pt x="1687" y="371434"/>
                  <a:pt x="25511" y="273111"/>
                </a:cubicBezTo>
                <a:cubicBezTo>
                  <a:pt x="49335" y="174789"/>
                  <a:pt x="106816" y="73063"/>
                  <a:pt x="163919" y="28061"/>
                </a:cubicBezTo>
                <a:cubicBezTo>
                  <a:pt x="221022" y="-16941"/>
                  <a:pt x="312538" y="-301"/>
                  <a:pt x="390818" y="25792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8" name="Group 177"/>
          <p:cNvGrpSpPr/>
          <p:nvPr/>
        </p:nvGrpSpPr>
        <p:grpSpPr>
          <a:xfrm>
            <a:off x="7234310" y="1981200"/>
            <a:ext cx="671475" cy="3155363"/>
            <a:chOff x="7234311" y="1981200"/>
            <a:chExt cx="560844" cy="3155363"/>
          </a:xfrm>
        </p:grpSpPr>
        <p:sp>
          <p:nvSpPr>
            <p:cNvPr id="179" name="Rectangle 178"/>
            <p:cNvSpPr/>
            <p:nvPr/>
          </p:nvSpPr>
          <p:spPr>
            <a:xfrm rot="16200000">
              <a:off x="5725649" y="3489862"/>
              <a:ext cx="3155363" cy="13804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Can 179"/>
            <p:cNvSpPr/>
            <p:nvPr/>
          </p:nvSpPr>
          <p:spPr>
            <a:xfrm rot="5400000">
              <a:off x="7332315" y="2061396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Can 180"/>
            <p:cNvSpPr/>
            <p:nvPr/>
          </p:nvSpPr>
          <p:spPr>
            <a:xfrm rot="5400000">
              <a:off x="7332315" y="2687522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Can 181"/>
            <p:cNvSpPr/>
            <p:nvPr/>
          </p:nvSpPr>
          <p:spPr>
            <a:xfrm rot="5400000">
              <a:off x="7332315" y="3313648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Can 182"/>
            <p:cNvSpPr/>
            <p:nvPr/>
          </p:nvSpPr>
          <p:spPr>
            <a:xfrm rot="5400000">
              <a:off x="7332315" y="4565900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4" name="Can 183"/>
            <p:cNvSpPr/>
            <p:nvPr/>
          </p:nvSpPr>
          <p:spPr>
            <a:xfrm rot="5400000">
              <a:off x="7332315" y="3939774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7234311" y="5136564"/>
            <a:ext cx="675826" cy="1252251"/>
            <a:chOff x="7234311" y="5136564"/>
            <a:chExt cx="560844" cy="1252251"/>
          </a:xfrm>
        </p:grpSpPr>
        <p:sp>
          <p:nvSpPr>
            <p:cNvPr id="186" name="Rectangle 185"/>
            <p:cNvSpPr/>
            <p:nvPr/>
          </p:nvSpPr>
          <p:spPr>
            <a:xfrm rot="16200000">
              <a:off x="6677206" y="5693669"/>
              <a:ext cx="1252251" cy="138042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7" name="Can 186"/>
            <p:cNvSpPr/>
            <p:nvPr/>
          </p:nvSpPr>
          <p:spPr>
            <a:xfrm rot="5400000">
              <a:off x="7332315" y="5818152"/>
              <a:ext cx="410480" cy="515201"/>
            </a:xfrm>
            <a:prstGeom prst="can">
              <a:avLst>
                <a:gd name="adj" fmla="val 20858"/>
              </a:avLst>
            </a:prstGeom>
            <a:gradFill flip="none" rotWithShape="1">
              <a:gsLst>
                <a:gs pos="64000">
                  <a:schemeClr val="accent3"/>
                </a:gs>
                <a:gs pos="0">
                  <a:schemeClr val="accent3"/>
                </a:gs>
                <a:gs pos="100000">
                  <a:prstClr val="white"/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8" name="Can 187"/>
            <p:cNvSpPr/>
            <p:nvPr/>
          </p:nvSpPr>
          <p:spPr>
            <a:xfrm rot="5400000">
              <a:off x="7332315" y="5192026"/>
              <a:ext cx="410480" cy="515201"/>
            </a:xfrm>
            <a:prstGeom prst="can">
              <a:avLst>
                <a:gd name="adj" fmla="val 20858"/>
              </a:avLst>
            </a:prstGeom>
            <a:gradFill flip="none" rotWithShape="1">
              <a:gsLst>
                <a:gs pos="0">
                  <a:schemeClr val="accent3"/>
                </a:gs>
                <a:gs pos="62000">
                  <a:schemeClr val="accent3"/>
                </a:gs>
                <a:gs pos="100000">
                  <a:schemeClr val="bg1"/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7824684" y="4998403"/>
            <a:ext cx="751277" cy="1390412"/>
            <a:chOff x="7697283" y="4998403"/>
            <a:chExt cx="648090" cy="1390412"/>
          </a:xfrm>
        </p:grpSpPr>
        <p:grpSp>
          <p:nvGrpSpPr>
            <p:cNvPr id="190" name="Group 189"/>
            <p:cNvGrpSpPr/>
            <p:nvPr/>
          </p:nvGrpSpPr>
          <p:grpSpPr>
            <a:xfrm flipH="1">
              <a:off x="7697284" y="5295314"/>
              <a:ext cx="560844" cy="1093501"/>
              <a:chOff x="7234311" y="5295314"/>
              <a:chExt cx="560844" cy="1093501"/>
            </a:xfrm>
          </p:grpSpPr>
          <p:sp>
            <p:nvSpPr>
              <p:cNvPr id="193" name="Rectangle 192"/>
              <p:cNvSpPr/>
              <p:nvPr/>
            </p:nvSpPr>
            <p:spPr>
              <a:xfrm rot="16200000">
                <a:off x="6755311" y="5774314"/>
                <a:ext cx="1093501" cy="135501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" name="Can 193"/>
              <p:cNvSpPr/>
              <p:nvPr/>
            </p:nvSpPr>
            <p:spPr>
              <a:xfrm rot="5400000">
                <a:off x="7332315" y="5818152"/>
                <a:ext cx="410480" cy="515201"/>
              </a:xfrm>
              <a:prstGeom prst="can">
                <a:avLst>
                  <a:gd name="adj" fmla="val 20858"/>
                </a:avLst>
              </a:prstGeom>
              <a:gradFill flip="none" rotWithShape="1">
                <a:gsLst>
                  <a:gs pos="64000">
                    <a:schemeClr val="accent3"/>
                  </a:gs>
                  <a:gs pos="0">
                    <a:schemeClr val="accent3"/>
                  </a:gs>
                  <a:gs pos="100000">
                    <a:prstClr val="white"/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91" name="Isosceles Triangle 190"/>
            <p:cNvSpPr/>
            <p:nvPr/>
          </p:nvSpPr>
          <p:spPr>
            <a:xfrm flipH="1">
              <a:off x="8035383" y="4998403"/>
              <a:ext cx="309990" cy="29691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2" name="Can 191"/>
            <p:cNvSpPr/>
            <p:nvPr/>
          </p:nvSpPr>
          <p:spPr>
            <a:xfrm rot="16200000" flipH="1">
              <a:off x="7749644" y="5192026"/>
              <a:ext cx="410480" cy="515201"/>
            </a:xfrm>
            <a:prstGeom prst="can">
              <a:avLst>
                <a:gd name="adj" fmla="val 20858"/>
              </a:avLst>
            </a:prstGeom>
            <a:gradFill flip="none" rotWithShape="1">
              <a:gsLst>
                <a:gs pos="0">
                  <a:schemeClr val="accent3"/>
                </a:gs>
                <a:gs pos="62000">
                  <a:schemeClr val="accent3"/>
                </a:gs>
                <a:gs pos="100000">
                  <a:schemeClr val="bg1"/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03" name="Straight Connector 102"/>
          <p:cNvCxnSpPr>
            <a:stCxn id="148" idx="1"/>
          </p:cNvCxnSpPr>
          <p:nvPr/>
        </p:nvCxnSpPr>
        <p:spPr>
          <a:xfrm flipH="1">
            <a:off x="8038769" y="6055178"/>
            <a:ext cx="59906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H="1">
            <a:off x="8637829" y="5555688"/>
            <a:ext cx="44886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H="1">
            <a:off x="7537555" y="2201066"/>
            <a:ext cx="645060" cy="12685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82185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Freeform 149"/>
          <p:cNvSpPr/>
          <p:nvPr/>
        </p:nvSpPr>
        <p:spPr>
          <a:xfrm>
            <a:off x="6764812" y="4859734"/>
            <a:ext cx="2092941" cy="1445993"/>
          </a:xfrm>
          <a:custGeom>
            <a:avLst/>
            <a:gdLst>
              <a:gd name="connsiteX0" fmla="*/ 390818 w 1241321"/>
              <a:gd name="connsiteY0" fmla="*/ 25792 h 1026437"/>
              <a:gd name="connsiteX1" fmla="*/ 633599 w 1241321"/>
              <a:gd name="connsiteY1" fmla="*/ 184621 h 1026437"/>
              <a:gd name="connsiteX2" fmla="*/ 903608 w 1241321"/>
              <a:gd name="connsiteY2" fmla="*/ 34868 h 1026437"/>
              <a:gd name="connsiteX3" fmla="*/ 1103278 w 1241321"/>
              <a:gd name="connsiteY3" fmla="*/ 50751 h 1026437"/>
              <a:gd name="connsiteX4" fmla="*/ 1209920 w 1241321"/>
              <a:gd name="connsiteY4" fmla="*/ 211849 h 1026437"/>
              <a:gd name="connsiteX5" fmla="*/ 1237148 w 1241321"/>
              <a:gd name="connsiteY5" fmla="*/ 495471 h 1026437"/>
              <a:gd name="connsiteX6" fmla="*/ 1135044 w 1241321"/>
              <a:gd name="connsiteY6" fmla="*/ 763211 h 1026437"/>
              <a:gd name="connsiteX7" fmla="*/ 903608 w 1241321"/>
              <a:gd name="connsiteY7" fmla="*/ 944730 h 1026437"/>
              <a:gd name="connsiteX8" fmla="*/ 617716 w 1241321"/>
              <a:gd name="connsiteY8" fmla="*/ 1026413 h 1026437"/>
              <a:gd name="connsiteX9" fmla="*/ 243334 w 1241321"/>
              <a:gd name="connsiteY9" fmla="*/ 937923 h 1026437"/>
              <a:gd name="connsiteX10" fmla="*/ 20973 w 1241321"/>
              <a:gd name="connsiteY10" fmla="*/ 617996 h 1026437"/>
              <a:gd name="connsiteX11" fmla="*/ 25511 w 1241321"/>
              <a:gd name="connsiteY11" fmla="*/ 273111 h 1026437"/>
              <a:gd name="connsiteX12" fmla="*/ 163919 w 1241321"/>
              <a:gd name="connsiteY12" fmla="*/ 28061 h 1026437"/>
              <a:gd name="connsiteX13" fmla="*/ 390818 w 1241321"/>
              <a:gd name="connsiteY13" fmla="*/ 25792 h 1026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41321" h="1026437">
                <a:moveTo>
                  <a:pt x="390818" y="25792"/>
                </a:moveTo>
                <a:cubicBezTo>
                  <a:pt x="469098" y="51885"/>
                  <a:pt x="548134" y="183108"/>
                  <a:pt x="633599" y="184621"/>
                </a:cubicBezTo>
                <a:cubicBezTo>
                  <a:pt x="719064" y="186134"/>
                  <a:pt x="825328" y="57180"/>
                  <a:pt x="903608" y="34868"/>
                </a:cubicBezTo>
                <a:cubicBezTo>
                  <a:pt x="981888" y="12556"/>
                  <a:pt x="1052226" y="21254"/>
                  <a:pt x="1103278" y="50751"/>
                </a:cubicBezTo>
                <a:cubicBezTo>
                  <a:pt x="1154330" y="80248"/>
                  <a:pt x="1187608" y="137729"/>
                  <a:pt x="1209920" y="211849"/>
                </a:cubicBezTo>
                <a:cubicBezTo>
                  <a:pt x="1232232" y="285969"/>
                  <a:pt x="1249627" y="403577"/>
                  <a:pt x="1237148" y="495471"/>
                </a:cubicBezTo>
                <a:cubicBezTo>
                  <a:pt x="1224669" y="587365"/>
                  <a:pt x="1190634" y="688335"/>
                  <a:pt x="1135044" y="763211"/>
                </a:cubicBezTo>
                <a:cubicBezTo>
                  <a:pt x="1079454" y="838088"/>
                  <a:pt x="989829" y="900863"/>
                  <a:pt x="903608" y="944730"/>
                </a:cubicBezTo>
                <a:cubicBezTo>
                  <a:pt x="817387" y="988597"/>
                  <a:pt x="727762" y="1027547"/>
                  <a:pt x="617716" y="1026413"/>
                </a:cubicBezTo>
                <a:cubicBezTo>
                  <a:pt x="507670" y="1025279"/>
                  <a:pt x="342791" y="1005992"/>
                  <a:pt x="243334" y="937923"/>
                </a:cubicBezTo>
                <a:cubicBezTo>
                  <a:pt x="143877" y="869854"/>
                  <a:pt x="57277" y="728798"/>
                  <a:pt x="20973" y="617996"/>
                </a:cubicBezTo>
                <a:cubicBezTo>
                  <a:pt x="-15331" y="507194"/>
                  <a:pt x="1687" y="371434"/>
                  <a:pt x="25511" y="273111"/>
                </a:cubicBezTo>
                <a:cubicBezTo>
                  <a:pt x="49335" y="174789"/>
                  <a:pt x="106816" y="73063"/>
                  <a:pt x="163919" y="28061"/>
                </a:cubicBezTo>
                <a:cubicBezTo>
                  <a:pt x="221022" y="-16941"/>
                  <a:pt x="312538" y="-301"/>
                  <a:pt x="390818" y="25792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Preparing for DNA sequencing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 txBox="1">
            <a:spLocks/>
          </p:cNvSpPr>
          <p:nvPr/>
        </p:nvSpPr>
        <p:spPr>
          <a:xfrm>
            <a:off x="480175" y="2021302"/>
            <a:ext cx="5518819" cy="4557298"/>
          </a:xfrm>
          <a:prstGeom prst="rect">
            <a:avLst/>
          </a:prstGeom>
        </p:spPr>
        <p:txBody>
          <a:bodyPr vert="horz" lIns="91440" tIns="90000" rIns="91440" bIns="90000" rtlCol="0">
            <a:noAutofit/>
          </a:bodyPr>
          <a:lstStyle>
            <a:lvl1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5738" indent="-177800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buNone/>
            </a:pPr>
            <a:r>
              <a:rPr lang="en-GB" dirty="0"/>
              <a:t>An overview of the stages of Sanger sequencing using capillary gel electrophoresis:</a:t>
            </a:r>
          </a:p>
          <a:p>
            <a:pPr>
              <a:spcBef>
                <a:spcPts val="1000"/>
              </a:spcBef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DNA is denatured and a primer anneals to the DNA (just like in PCR) </a:t>
            </a:r>
          </a:p>
          <a:p>
            <a:pPr>
              <a:spcBef>
                <a:spcPts val="1000"/>
              </a:spcBef>
            </a:pPr>
            <a:r>
              <a:rPr lang="en-GB" dirty="0"/>
              <a:t>DNA polymerase extends the region of double-stranded DNA (just like in PCR) until a fluorescent terminator nucleotide is added</a:t>
            </a: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3491" y="3211644"/>
            <a:ext cx="680059" cy="639459"/>
          </a:xfrm>
          <a:prstGeom prst="rect">
            <a:avLst/>
          </a:prstGeom>
        </p:spPr>
      </p:pic>
      <p:pic>
        <p:nvPicPr>
          <p:cNvPr id="104" name="Picture 10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3339" y="2739882"/>
            <a:ext cx="680059" cy="639459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42061" y="3783880"/>
            <a:ext cx="685134" cy="639459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234310" y="1981200"/>
            <a:ext cx="671475" cy="3155363"/>
            <a:chOff x="7234311" y="1981200"/>
            <a:chExt cx="560844" cy="3155363"/>
          </a:xfrm>
        </p:grpSpPr>
        <p:sp>
          <p:nvSpPr>
            <p:cNvPr id="149" name="Rectangle 148"/>
            <p:cNvSpPr/>
            <p:nvPr/>
          </p:nvSpPr>
          <p:spPr>
            <a:xfrm rot="16200000">
              <a:off x="5725649" y="3489862"/>
              <a:ext cx="3155363" cy="13804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Can 113"/>
            <p:cNvSpPr/>
            <p:nvPr/>
          </p:nvSpPr>
          <p:spPr>
            <a:xfrm rot="5400000">
              <a:off x="7332315" y="2061396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Can 116"/>
            <p:cNvSpPr/>
            <p:nvPr/>
          </p:nvSpPr>
          <p:spPr>
            <a:xfrm rot="5400000">
              <a:off x="7332315" y="2687522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Can 119"/>
            <p:cNvSpPr/>
            <p:nvPr/>
          </p:nvSpPr>
          <p:spPr>
            <a:xfrm rot="5400000">
              <a:off x="7332315" y="3313648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Can 122"/>
            <p:cNvSpPr/>
            <p:nvPr/>
          </p:nvSpPr>
          <p:spPr>
            <a:xfrm rot="5400000">
              <a:off x="7332315" y="4565900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" name="Can 125"/>
            <p:cNvSpPr/>
            <p:nvPr/>
          </p:nvSpPr>
          <p:spPr>
            <a:xfrm rot="5400000">
              <a:off x="7332315" y="3939774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234311" y="5136564"/>
            <a:ext cx="675826" cy="1252251"/>
            <a:chOff x="7234311" y="5136564"/>
            <a:chExt cx="560844" cy="1252251"/>
          </a:xfrm>
        </p:grpSpPr>
        <p:sp>
          <p:nvSpPr>
            <p:cNvPr id="131" name="Rectangle 130"/>
            <p:cNvSpPr/>
            <p:nvPr/>
          </p:nvSpPr>
          <p:spPr>
            <a:xfrm rot="16200000">
              <a:off x="6677206" y="5693669"/>
              <a:ext cx="1252251" cy="138042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Can 131"/>
            <p:cNvSpPr/>
            <p:nvPr/>
          </p:nvSpPr>
          <p:spPr>
            <a:xfrm rot="5400000">
              <a:off x="7332315" y="5818152"/>
              <a:ext cx="410480" cy="515201"/>
            </a:xfrm>
            <a:prstGeom prst="can">
              <a:avLst>
                <a:gd name="adj" fmla="val 20858"/>
              </a:avLst>
            </a:prstGeom>
            <a:gradFill flip="none" rotWithShape="1">
              <a:gsLst>
                <a:gs pos="64000">
                  <a:schemeClr val="accent3"/>
                </a:gs>
                <a:gs pos="0">
                  <a:schemeClr val="accent3"/>
                </a:gs>
                <a:gs pos="100000">
                  <a:prstClr val="white"/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Can 128"/>
            <p:cNvSpPr/>
            <p:nvPr/>
          </p:nvSpPr>
          <p:spPr>
            <a:xfrm rot="5400000">
              <a:off x="7332315" y="5192026"/>
              <a:ext cx="410480" cy="515201"/>
            </a:xfrm>
            <a:prstGeom prst="can">
              <a:avLst>
                <a:gd name="adj" fmla="val 20858"/>
              </a:avLst>
            </a:prstGeom>
            <a:gradFill flip="none" rotWithShape="1">
              <a:gsLst>
                <a:gs pos="0">
                  <a:schemeClr val="accent3"/>
                </a:gs>
                <a:gs pos="62000">
                  <a:schemeClr val="accent3"/>
                </a:gs>
                <a:gs pos="100000">
                  <a:schemeClr val="bg1"/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824684" y="4998403"/>
            <a:ext cx="751277" cy="1390412"/>
            <a:chOff x="7697283" y="4998403"/>
            <a:chExt cx="648090" cy="1390412"/>
          </a:xfrm>
        </p:grpSpPr>
        <p:grpSp>
          <p:nvGrpSpPr>
            <p:cNvPr id="133" name="Group 132"/>
            <p:cNvGrpSpPr/>
            <p:nvPr/>
          </p:nvGrpSpPr>
          <p:grpSpPr>
            <a:xfrm flipH="1">
              <a:off x="7697284" y="5295314"/>
              <a:ext cx="560844" cy="1093501"/>
              <a:chOff x="7234311" y="5295314"/>
              <a:chExt cx="560844" cy="1093501"/>
            </a:xfrm>
          </p:grpSpPr>
          <p:sp>
            <p:nvSpPr>
              <p:cNvPr id="142" name="Rectangle 141"/>
              <p:cNvSpPr/>
              <p:nvPr/>
            </p:nvSpPr>
            <p:spPr>
              <a:xfrm rot="16200000">
                <a:off x="6755311" y="5774314"/>
                <a:ext cx="1093501" cy="135501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" name="Can 142"/>
              <p:cNvSpPr/>
              <p:nvPr/>
            </p:nvSpPr>
            <p:spPr>
              <a:xfrm rot="5400000">
                <a:off x="7332315" y="5818152"/>
                <a:ext cx="410480" cy="515201"/>
              </a:xfrm>
              <a:prstGeom prst="can">
                <a:avLst>
                  <a:gd name="adj" fmla="val 20858"/>
                </a:avLst>
              </a:prstGeom>
              <a:gradFill flip="none" rotWithShape="1">
                <a:gsLst>
                  <a:gs pos="64000">
                    <a:schemeClr val="accent3"/>
                  </a:gs>
                  <a:gs pos="0">
                    <a:schemeClr val="accent3"/>
                  </a:gs>
                  <a:gs pos="100000">
                    <a:prstClr val="white"/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6" name="Isosceles Triangle 145"/>
            <p:cNvSpPr/>
            <p:nvPr/>
          </p:nvSpPr>
          <p:spPr>
            <a:xfrm flipH="1">
              <a:off x="8035383" y="4998403"/>
              <a:ext cx="309990" cy="29691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" name="Can 146"/>
            <p:cNvSpPr/>
            <p:nvPr/>
          </p:nvSpPr>
          <p:spPr>
            <a:xfrm rot="16200000" flipH="1">
              <a:off x="7749644" y="5192026"/>
              <a:ext cx="410480" cy="515201"/>
            </a:xfrm>
            <a:prstGeom prst="can">
              <a:avLst>
                <a:gd name="adj" fmla="val 20858"/>
              </a:avLst>
            </a:prstGeom>
            <a:gradFill flip="none" rotWithShape="1">
              <a:gsLst>
                <a:gs pos="0">
                  <a:schemeClr val="accent3"/>
                </a:gs>
                <a:gs pos="62000">
                  <a:schemeClr val="accent3"/>
                </a:gs>
                <a:gs pos="100000">
                  <a:schemeClr val="bg1"/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1" name="Group 160"/>
          <p:cNvGrpSpPr/>
          <p:nvPr/>
        </p:nvGrpSpPr>
        <p:grpSpPr>
          <a:xfrm rot="16200000">
            <a:off x="8994877" y="4768581"/>
            <a:ext cx="626124" cy="674545"/>
            <a:chOff x="6845718" y="5969235"/>
            <a:chExt cx="756376" cy="806936"/>
          </a:xfrm>
        </p:grpSpPr>
        <p:sp>
          <p:nvSpPr>
            <p:cNvPr id="162" name="Rectangle 161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3" name="Can 162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7" name="Group 166"/>
          <p:cNvGrpSpPr/>
          <p:nvPr/>
        </p:nvGrpSpPr>
        <p:grpSpPr>
          <a:xfrm rot="16200000">
            <a:off x="10286966" y="4609261"/>
            <a:ext cx="626124" cy="674545"/>
            <a:chOff x="6845718" y="5969235"/>
            <a:chExt cx="756376" cy="806936"/>
          </a:xfrm>
        </p:grpSpPr>
        <p:sp>
          <p:nvSpPr>
            <p:cNvPr id="168" name="Rectangle 167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9" name="Can 168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0" name="Group 169"/>
          <p:cNvGrpSpPr/>
          <p:nvPr/>
        </p:nvGrpSpPr>
        <p:grpSpPr>
          <a:xfrm rot="16200000">
            <a:off x="9606642" y="4117637"/>
            <a:ext cx="626124" cy="674545"/>
            <a:chOff x="6845718" y="5969235"/>
            <a:chExt cx="756376" cy="806936"/>
          </a:xfrm>
        </p:grpSpPr>
        <p:sp>
          <p:nvSpPr>
            <p:cNvPr id="171" name="Rectangle 170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2" name="Can 171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3" name="Group 172"/>
          <p:cNvGrpSpPr/>
          <p:nvPr/>
        </p:nvGrpSpPr>
        <p:grpSpPr>
          <a:xfrm rot="16200000">
            <a:off x="8881966" y="3735606"/>
            <a:ext cx="626124" cy="674545"/>
            <a:chOff x="6845718" y="5969235"/>
            <a:chExt cx="756376" cy="806936"/>
          </a:xfrm>
        </p:grpSpPr>
        <p:sp>
          <p:nvSpPr>
            <p:cNvPr id="174" name="Rectangle 173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5" name="Can 174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5" name="Picture 5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90675" y="3335633"/>
            <a:ext cx="685134" cy="639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050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7 -4.81481E-6 L -0.14765 0.2590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96" y="1294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1.11111E-6 L 0.00105 -0.0805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4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B7BA0-0F6E-85D4-B22F-207361619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DNA for sequencing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CB076C-882F-BF49-0FC2-8322D7073A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5312" y="361855"/>
            <a:ext cx="2008006" cy="1633397"/>
          </a:xfrm>
        </p:spPr>
        <p:txBody>
          <a:bodyPr/>
          <a:lstStyle/>
          <a:p>
            <a:r>
              <a:rPr lang="en-US" dirty="0"/>
              <a:t>06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C242EB-EBEC-69C5-8600-5D130646748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33026" y="5152255"/>
            <a:ext cx="11159979" cy="76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7407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Freeform 149"/>
          <p:cNvSpPr/>
          <p:nvPr/>
        </p:nvSpPr>
        <p:spPr>
          <a:xfrm>
            <a:off x="6764812" y="4859734"/>
            <a:ext cx="2092941" cy="1445993"/>
          </a:xfrm>
          <a:custGeom>
            <a:avLst/>
            <a:gdLst>
              <a:gd name="connsiteX0" fmla="*/ 390818 w 1241321"/>
              <a:gd name="connsiteY0" fmla="*/ 25792 h 1026437"/>
              <a:gd name="connsiteX1" fmla="*/ 633599 w 1241321"/>
              <a:gd name="connsiteY1" fmla="*/ 184621 h 1026437"/>
              <a:gd name="connsiteX2" fmla="*/ 903608 w 1241321"/>
              <a:gd name="connsiteY2" fmla="*/ 34868 h 1026437"/>
              <a:gd name="connsiteX3" fmla="*/ 1103278 w 1241321"/>
              <a:gd name="connsiteY3" fmla="*/ 50751 h 1026437"/>
              <a:gd name="connsiteX4" fmla="*/ 1209920 w 1241321"/>
              <a:gd name="connsiteY4" fmla="*/ 211849 h 1026437"/>
              <a:gd name="connsiteX5" fmla="*/ 1237148 w 1241321"/>
              <a:gd name="connsiteY5" fmla="*/ 495471 h 1026437"/>
              <a:gd name="connsiteX6" fmla="*/ 1135044 w 1241321"/>
              <a:gd name="connsiteY6" fmla="*/ 763211 h 1026437"/>
              <a:gd name="connsiteX7" fmla="*/ 903608 w 1241321"/>
              <a:gd name="connsiteY7" fmla="*/ 944730 h 1026437"/>
              <a:gd name="connsiteX8" fmla="*/ 617716 w 1241321"/>
              <a:gd name="connsiteY8" fmla="*/ 1026413 h 1026437"/>
              <a:gd name="connsiteX9" fmla="*/ 243334 w 1241321"/>
              <a:gd name="connsiteY9" fmla="*/ 937923 h 1026437"/>
              <a:gd name="connsiteX10" fmla="*/ 20973 w 1241321"/>
              <a:gd name="connsiteY10" fmla="*/ 617996 h 1026437"/>
              <a:gd name="connsiteX11" fmla="*/ 25511 w 1241321"/>
              <a:gd name="connsiteY11" fmla="*/ 273111 h 1026437"/>
              <a:gd name="connsiteX12" fmla="*/ 163919 w 1241321"/>
              <a:gd name="connsiteY12" fmla="*/ 28061 h 1026437"/>
              <a:gd name="connsiteX13" fmla="*/ 390818 w 1241321"/>
              <a:gd name="connsiteY13" fmla="*/ 25792 h 1026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41321" h="1026437">
                <a:moveTo>
                  <a:pt x="390818" y="25792"/>
                </a:moveTo>
                <a:cubicBezTo>
                  <a:pt x="469098" y="51885"/>
                  <a:pt x="548134" y="183108"/>
                  <a:pt x="633599" y="184621"/>
                </a:cubicBezTo>
                <a:cubicBezTo>
                  <a:pt x="719064" y="186134"/>
                  <a:pt x="825328" y="57180"/>
                  <a:pt x="903608" y="34868"/>
                </a:cubicBezTo>
                <a:cubicBezTo>
                  <a:pt x="981888" y="12556"/>
                  <a:pt x="1052226" y="21254"/>
                  <a:pt x="1103278" y="50751"/>
                </a:cubicBezTo>
                <a:cubicBezTo>
                  <a:pt x="1154330" y="80248"/>
                  <a:pt x="1187608" y="137729"/>
                  <a:pt x="1209920" y="211849"/>
                </a:cubicBezTo>
                <a:cubicBezTo>
                  <a:pt x="1232232" y="285969"/>
                  <a:pt x="1249627" y="403577"/>
                  <a:pt x="1237148" y="495471"/>
                </a:cubicBezTo>
                <a:cubicBezTo>
                  <a:pt x="1224669" y="587365"/>
                  <a:pt x="1190634" y="688335"/>
                  <a:pt x="1135044" y="763211"/>
                </a:cubicBezTo>
                <a:cubicBezTo>
                  <a:pt x="1079454" y="838088"/>
                  <a:pt x="989829" y="900863"/>
                  <a:pt x="903608" y="944730"/>
                </a:cubicBezTo>
                <a:cubicBezTo>
                  <a:pt x="817387" y="988597"/>
                  <a:pt x="727762" y="1027547"/>
                  <a:pt x="617716" y="1026413"/>
                </a:cubicBezTo>
                <a:cubicBezTo>
                  <a:pt x="507670" y="1025279"/>
                  <a:pt x="342791" y="1005992"/>
                  <a:pt x="243334" y="937923"/>
                </a:cubicBezTo>
                <a:cubicBezTo>
                  <a:pt x="143877" y="869854"/>
                  <a:pt x="57277" y="728798"/>
                  <a:pt x="20973" y="617996"/>
                </a:cubicBezTo>
                <a:cubicBezTo>
                  <a:pt x="-15331" y="507194"/>
                  <a:pt x="1687" y="371434"/>
                  <a:pt x="25511" y="273111"/>
                </a:cubicBezTo>
                <a:cubicBezTo>
                  <a:pt x="49335" y="174789"/>
                  <a:pt x="106816" y="73063"/>
                  <a:pt x="163919" y="28061"/>
                </a:cubicBezTo>
                <a:cubicBezTo>
                  <a:pt x="221022" y="-16941"/>
                  <a:pt x="312538" y="-301"/>
                  <a:pt x="390818" y="25792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Preparing for DNA sequencing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 txBox="1">
            <a:spLocks/>
          </p:cNvSpPr>
          <p:nvPr/>
        </p:nvSpPr>
        <p:spPr>
          <a:xfrm>
            <a:off x="480175" y="2021302"/>
            <a:ext cx="5518819" cy="4557298"/>
          </a:xfrm>
          <a:prstGeom prst="rect">
            <a:avLst/>
          </a:prstGeom>
        </p:spPr>
        <p:txBody>
          <a:bodyPr vert="horz" lIns="91440" tIns="90000" rIns="91440" bIns="90000" rtlCol="0">
            <a:noAutofit/>
          </a:bodyPr>
          <a:lstStyle>
            <a:lvl1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5738" indent="-177800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buNone/>
            </a:pPr>
            <a:r>
              <a:rPr lang="en-GB" dirty="0"/>
              <a:t>An overview of the stages of Sanger sequencing using capillary gel electrophoresis:</a:t>
            </a:r>
          </a:p>
          <a:p>
            <a:pPr>
              <a:spcBef>
                <a:spcPts val="1000"/>
              </a:spcBef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DNA is denatured and a primer anneals to the DNA (just like in PCR) </a:t>
            </a:r>
          </a:p>
          <a:p>
            <a:pPr>
              <a:spcBef>
                <a:spcPts val="1000"/>
              </a:spcBef>
            </a:pPr>
            <a:r>
              <a:rPr lang="en-GB" dirty="0"/>
              <a:t>DNA polymerase extends the region of double-stranded DNA (just like in PCR) until a fluorescent terminator nucleotide is added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0675" y="3335633"/>
            <a:ext cx="685134" cy="639459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03491" y="3211644"/>
            <a:ext cx="680059" cy="639459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42061" y="3783880"/>
            <a:ext cx="685134" cy="639459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234310" y="1981200"/>
            <a:ext cx="671475" cy="3155363"/>
            <a:chOff x="7234311" y="1981200"/>
            <a:chExt cx="560844" cy="3155363"/>
          </a:xfrm>
        </p:grpSpPr>
        <p:sp>
          <p:nvSpPr>
            <p:cNvPr id="149" name="Rectangle 148"/>
            <p:cNvSpPr/>
            <p:nvPr/>
          </p:nvSpPr>
          <p:spPr>
            <a:xfrm rot="16200000">
              <a:off x="5725649" y="3489862"/>
              <a:ext cx="3155363" cy="13804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Can 113"/>
            <p:cNvSpPr/>
            <p:nvPr/>
          </p:nvSpPr>
          <p:spPr>
            <a:xfrm rot="5400000">
              <a:off x="7332315" y="2061396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Can 116"/>
            <p:cNvSpPr/>
            <p:nvPr/>
          </p:nvSpPr>
          <p:spPr>
            <a:xfrm rot="5400000">
              <a:off x="7332315" y="2687522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Can 119"/>
            <p:cNvSpPr/>
            <p:nvPr/>
          </p:nvSpPr>
          <p:spPr>
            <a:xfrm rot="5400000">
              <a:off x="7332315" y="3313648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Can 122"/>
            <p:cNvSpPr/>
            <p:nvPr/>
          </p:nvSpPr>
          <p:spPr>
            <a:xfrm rot="5400000">
              <a:off x="7332315" y="4565900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" name="Can 125"/>
            <p:cNvSpPr/>
            <p:nvPr/>
          </p:nvSpPr>
          <p:spPr>
            <a:xfrm rot="5400000">
              <a:off x="7332315" y="3939774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234311" y="5136564"/>
            <a:ext cx="675826" cy="1252251"/>
            <a:chOff x="7234311" y="5136564"/>
            <a:chExt cx="560844" cy="1252251"/>
          </a:xfrm>
        </p:grpSpPr>
        <p:sp>
          <p:nvSpPr>
            <p:cNvPr id="131" name="Rectangle 130"/>
            <p:cNvSpPr/>
            <p:nvPr/>
          </p:nvSpPr>
          <p:spPr>
            <a:xfrm rot="16200000">
              <a:off x="6677206" y="5693669"/>
              <a:ext cx="1252251" cy="138042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Can 131"/>
            <p:cNvSpPr/>
            <p:nvPr/>
          </p:nvSpPr>
          <p:spPr>
            <a:xfrm rot="5400000">
              <a:off x="7332315" y="5818152"/>
              <a:ext cx="410480" cy="515201"/>
            </a:xfrm>
            <a:prstGeom prst="can">
              <a:avLst>
                <a:gd name="adj" fmla="val 20858"/>
              </a:avLst>
            </a:prstGeom>
            <a:gradFill flip="none" rotWithShape="1">
              <a:gsLst>
                <a:gs pos="64000">
                  <a:schemeClr val="accent3"/>
                </a:gs>
                <a:gs pos="0">
                  <a:schemeClr val="accent3"/>
                </a:gs>
                <a:gs pos="100000">
                  <a:prstClr val="white"/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Can 128"/>
            <p:cNvSpPr/>
            <p:nvPr/>
          </p:nvSpPr>
          <p:spPr>
            <a:xfrm rot="5400000">
              <a:off x="7332315" y="5192026"/>
              <a:ext cx="410480" cy="515201"/>
            </a:xfrm>
            <a:prstGeom prst="can">
              <a:avLst>
                <a:gd name="adj" fmla="val 20858"/>
              </a:avLst>
            </a:prstGeom>
            <a:gradFill flip="none" rotWithShape="1">
              <a:gsLst>
                <a:gs pos="0">
                  <a:schemeClr val="accent3"/>
                </a:gs>
                <a:gs pos="62000">
                  <a:schemeClr val="accent3"/>
                </a:gs>
                <a:gs pos="100000">
                  <a:schemeClr val="bg1"/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824684" y="4998403"/>
            <a:ext cx="751277" cy="1390412"/>
            <a:chOff x="7697283" y="4998403"/>
            <a:chExt cx="648090" cy="1390412"/>
          </a:xfrm>
        </p:grpSpPr>
        <p:grpSp>
          <p:nvGrpSpPr>
            <p:cNvPr id="133" name="Group 132"/>
            <p:cNvGrpSpPr/>
            <p:nvPr/>
          </p:nvGrpSpPr>
          <p:grpSpPr>
            <a:xfrm flipH="1">
              <a:off x="7697284" y="5295314"/>
              <a:ext cx="560844" cy="1093501"/>
              <a:chOff x="7234311" y="5295314"/>
              <a:chExt cx="560844" cy="1093501"/>
            </a:xfrm>
          </p:grpSpPr>
          <p:sp>
            <p:nvSpPr>
              <p:cNvPr id="142" name="Rectangle 141"/>
              <p:cNvSpPr/>
              <p:nvPr/>
            </p:nvSpPr>
            <p:spPr>
              <a:xfrm rot="16200000">
                <a:off x="6755311" y="5774314"/>
                <a:ext cx="1093501" cy="135501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" name="Can 142"/>
              <p:cNvSpPr/>
              <p:nvPr/>
            </p:nvSpPr>
            <p:spPr>
              <a:xfrm rot="5400000">
                <a:off x="7332315" y="5818152"/>
                <a:ext cx="410480" cy="515201"/>
              </a:xfrm>
              <a:prstGeom prst="can">
                <a:avLst>
                  <a:gd name="adj" fmla="val 20858"/>
                </a:avLst>
              </a:prstGeom>
              <a:gradFill flip="none" rotWithShape="1">
                <a:gsLst>
                  <a:gs pos="64000">
                    <a:schemeClr val="accent3"/>
                  </a:gs>
                  <a:gs pos="0">
                    <a:schemeClr val="accent3"/>
                  </a:gs>
                  <a:gs pos="100000">
                    <a:prstClr val="white"/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6" name="Isosceles Triangle 145"/>
            <p:cNvSpPr/>
            <p:nvPr/>
          </p:nvSpPr>
          <p:spPr>
            <a:xfrm flipH="1">
              <a:off x="8035383" y="4998403"/>
              <a:ext cx="309990" cy="29691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" name="Can 146"/>
            <p:cNvSpPr/>
            <p:nvPr/>
          </p:nvSpPr>
          <p:spPr>
            <a:xfrm rot="16200000" flipH="1">
              <a:off x="7749644" y="5192026"/>
              <a:ext cx="410480" cy="515201"/>
            </a:xfrm>
            <a:prstGeom prst="can">
              <a:avLst>
                <a:gd name="adj" fmla="val 20858"/>
              </a:avLst>
            </a:prstGeom>
            <a:gradFill flip="none" rotWithShape="1">
              <a:gsLst>
                <a:gs pos="0">
                  <a:schemeClr val="accent3"/>
                </a:gs>
                <a:gs pos="62000">
                  <a:schemeClr val="accent3"/>
                </a:gs>
                <a:gs pos="100000">
                  <a:schemeClr val="bg1"/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8" name="Group 37"/>
          <p:cNvGrpSpPr/>
          <p:nvPr/>
        </p:nvGrpSpPr>
        <p:grpSpPr>
          <a:xfrm rot="16200000">
            <a:off x="8994877" y="4768581"/>
            <a:ext cx="626124" cy="674545"/>
            <a:chOff x="6845718" y="5969235"/>
            <a:chExt cx="756376" cy="806936"/>
          </a:xfrm>
        </p:grpSpPr>
        <p:sp>
          <p:nvSpPr>
            <p:cNvPr id="39" name="Rectangle 38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Can 39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1" name="Group 40"/>
          <p:cNvGrpSpPr/>
          <p:nvPr/>
        </p:nvGrpSpPr>
        <p:grpSpPr>
          <a:xfrm rot="16200000">
            <a:off x="10286966" y="4609261"/>
            <a:ext cx="626124" cy="674545"/>
            <a:chOff x="6845718" y="5969235"/>
            <a:chExt cx="756376" cy="806936"/>
          </a:xfrm>
        </p:grpSpPr>
        <p:sp>
          <p:nvSpPr>
            <p:cNvPr id="42" name="Rectangle 41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Can 42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4" name="Group 43"/>
          <p:cNvGrpSpPr/>
          <p:nvPr/>
        </p:nvGrpSpPr>
        <p:grpSpPr>
          <a:xfrm rot="16200000">
            <a:off x="9606642" y="4117637"/>
            <a:ext cx="626124" cy="674545"/>
            <a:chOff x="6845718" y="5969235"/>
            <a:chExt cx="756376" cy="806936"/>
          </a:xfrm>
        </p:grpSpPr>
        <p:sp>
          <p:nvSpPr>
            <p:cNvPr id="45" name="Rectangle 44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Can 45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4" name="Picture 10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03339" y="2739882"/>
            <a:ext cx="680059" cy="639459"/>
          </a:xfrm>
          <a:prstGeom prst="rect">
            <a:avLst/>
          </a:prstGeom>
        </p:spPr>
      </p:pic>
      <p:grpSp>
        <p:nvGrpSpPr>
          <p:cNvPr id="47" name="Group 46"/>
          <p:cNvGrpSpPr/>
          <p:nvPr/>
        </p:nvGrpSpPr>
        <p:grpSpPr>
          <a:xfrm rot="16200000">
            <a:off x="8881966" y="3735606"/>
            <a:ext cx="626124" cy="674545"/>
            <a:chOff x="6845718" y="5969235"/>
            <a:chExt cx="756376" cy="806936"/>
          </a:xfrm>
        </p:grpSpPr>
        <p:sp>
          <p:nvSpPr>
            <p:cNvPr id="50" name="Rectangle 49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Can 50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94563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022E-16 L -0.08646 0.109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23" y="548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0027 -4.81481E-6 L -0.14752 0.1673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96" y="835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1.11111E-6 L 0.00066 -0.17199 " pathEditMode="relative" rAng="0" ptsTypes="AA">
                                      <p:cBhvr>
                                        <p:cTn id="10" dur="4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8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Freeform 149"/>
          <p:cNvSpPr/>
          <p:nvPr/>
        </p:nvSpPr>
        <p:spPr>
          <a:xfrm>
            <a:off x="6764812" y="4859734"/>
            <a:ext cx="2092941" cy="1445993"/>
          </a:xfrm>
          <a:custGeom>
            <a:avLst/>
            <a:gdLst>
              <a:gd name="connsiteX0" fmla="*/ 390818 w 1241321"/>
              <a:gd name="connsiteY0" fmla="*/ 25792 h 1026437"/>
              <a:gd name="connsiteX1" fmla="*/ 633599 w 1241321"/>
              <a:gd name="connsiteY1" fmla="*/ 184621 h 1026437"/>
              <a:gd name="connsiteX2" fmla="*/ 903608 w 1241321"/>
              <a:gd name="connsiteY2" fmla="*/ 34868 h 1026437"/>
              <a:gd name="connsiteX3" fmla="*/ 1103278 w 1241321"/>
              <a:gd name="connsiteY3" fmla="*/ 50751 h 1026437"/>
              <a:gd name="connsiteX4" fmla="*/ 1209920 w 1241321"/>
              <a:gd name="connsiteY4" fmla="*/ 211849 h 1026437"/>
              <a:gd name="connsiteX5" fmla="*/ 1237148 w 1241321"/>
              <a:gd name="connsiteY5" fmla="*/ 495471 h 1026437"/>
              <a:gd name="connsiteX6" fmla="*/ 1135044 w 1241321"/>
              <a:gd name="connsiteY6" fmla="*/ 763211 h 1026437"/>
              <a:gd name="connsiteX7" fmla="*/ 903608 w 1241321"/>
              <a:gd name="connsiteY7" fmla="*/ 944730 h 1026437"/>
              <a:gd name="connsiteX8" fmla="*/ 617716 w 1241321"/>
              <a:gd name="connsiteY8" fmla="*/ 1026413 h 1026437"/>
              <a:gd name="connsiteX9" fmla="*/ 243334 w 1241321"/>
              <a:gd name="connsiteY9" fmla="*/ 937923 h 1026437"/>
              <a:gd name="connsiteX10" fmla="*/ 20973 w 1241321"/>
              <a:gd name="connsiteY10" fmla="*/ 617996 h 1026437"/>
              <a:gd name="connsiteX11" fmla="*/ 25511 w 1241321"/>
              <a:gd name="connsiteY11" fmla="*/ 273111 h 1026437"/>
              <a:gd name="connsiteX12" fmla="*/ 163919 w 1241321"/>
              <a:gd name="connsiteY12" fmla="*/ 28061 h 1026437"/>
              <a:gd name="connsiteX13" fmla="*/ 390818 w 1241321"/>
              <a:gd name="connsiteY13" fmla="*/ 25792 h 1026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41321" h="1026437">
                <a:moveTo>
                  <a:pt x="390818" y="25792"/>
                </a:moveTo>
                <a:cubicBezTo>
                  <a:pt x="469098" y="51885"/>
                  <a:pt x="548134" y="183108"/>
                  <a:pt x="633599" y="184621"/>
                </a:cubicBezTo>
                <a:cubicBezTo>
                  <a:pt x="719064" y="186134"/>
                  <a:pt x="825328" y="57180"/>
                  <a:pt x="903608" y="34868"/>
                </a:cubicBezTo>
                <a:cubicBezTo>
                  <a:pt x="981888" y="12556"/>
                  <a:pt x="1052226" y="21254"/>
                  <a:pt x="1103278" y="50751"/>
                </a:cubicBezTo>
                <a:cubicBezTo>
                  <a:pt x="1154330" y="80248"/>
                  <a:pt x="1187608" y="137729"/>
                  <a:pt x="1209920" y="211849"/>
                </a:cubicBezTo>
                <a:cubicBezTo>
                  <a:pt x="1232232" y="285969"/>
                  <a:pt x="1249627" y="403577"/>
                  <a:pt x="1237148" y="495471"/>
                </a:cubicBezTo>
                <a:cubicBezTo>
                  <a:pt x="1224669" y="587365"/>
                  <a:pt x="1190634" y="688335"/>
                  <a:pt x="1135044" y="763211"/>
                </a:cubicBezTo>
                <a:cubicBezTo>
                  <a:pt x="1079454" y="838088"/>
                  <a:pt x="989829" y="900863"/>
                  <a:pt x="903608" y="944730"/>
                </a:cubicBezTo>
                <a:cubicBezTo>
                  <a:pt x="817387" y="988597"/>
                  <a:pt x="727762" y="1027547"/>
                  <a:pt x="617716" y="1026413"/>
                </a:cubicBezTo>
                <a:cubicBezTo>
                  <a:pt x="507670" y="1025279"/>
                  <a:pt x="342791" y="1005992"/>
                  <a:pt x="243334" y="937923"/>
                </a:cubicBezTo>
                <a:cubicBezTo>
                  <a:pt x="143877" y="869854"/>
                  <a:pt x="57277" y="728798"/>
                  <a:pt x="20973" y="617996"/>
                </a:cubicBezTo>
                <a:cubicBezTo>
                  <a:pt x="-15331" y="507194"/>
                  <a:pt x="1687" y="371434"/>
                  <a:pt x="25511" y="273111"/>
                </a:cubicBezTo>
                <a:cubicBezTo>
                  <a:pt x="49335" y="174789"/>
                  <a:pt x="106816" y="73063"/>
                  <a:pt x="163919" y="28061"/>
                </a:cubicBezTo>
                <a:cubicBezTo>
                  <a:pt x="221022" y="-16941"/>
                  <a:pt x="312538" y="-301"/>
                  <a:pt x="390818" y="25792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Preparing for DNA sequencing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 txBox="1">
            <a:spLocks/>
          </p:cNvSpPr>
          <p:nvPr/>
        </p:nvSpPr>
        <p:spPr>
          <a:xfrm>
            <a:off x="480175" y="2021302"/>
            <a:ext cx="5518819" cy="4557298"/>
          </a:xfrm>
          <a:prstGeom prst="rect">
            <a:avLst/>
          </a:prstGeom>
        </p:spPr>
        <p:txBody>
          <a:bodyPr vert="horz" lIns="91440" tIns="90000" rIns="91440" bIns="90000" rtlCol="0">
            <a:noAutofit/>
          </a:bodyPr>
          <a:lstStyle>
            <a:lvl1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5738" indent="-177800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buNone/>
            </a:pPr>
            <a:r>
              <a:rPr lang="en-GB" dirty="0"/>
              <a:t>An overview of the stages of Sanger sequencing using capillary gel electrophoresis:</a:t>
            </a:r>
          </a:p>
          <a:p>
            <a:pPr>
              <a:spcBef>
                <a:spcPts val="1000"/>
              </a:spcBef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DNA is denatured and a primer anneals to the DNA (just like in PCR) </a:t>
            </a:r>
          </a:p>
          <a:p>
            <a:pPr>
              <a:spcBef>
                <a:spcPts val="1000"/>
              </a:spcBef>
            </a:pPr>
            <a:r>
              <a:rPr lang="en-GB" dirty="0"/>
              <a:t>DNA polymerase extends the region of double-stranded DNA (just like in PCR) until a fluorescent terminator nucleotide is added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0675" y="3335633"/>
            <a:ext cx="685134" cy="639459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03491" y="3211644"/>
            <a:ext cx="680059" cy="639459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42061" y="3783880"/>
            <a:ext cx="685134" cy="639459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234310" y="1981200"/>
            <a:ext cx="671475" cy="3155363"/>
            <a:chOff x="7234311" y="1981200"/>
            <a:chExt cx="560844" cy="3155363"/>
          </a:xfrm>
        </p:grpSpPr>
        <p:sp>
          <p:nvSpPr>
            <p:cNvPr id="149" name="Rectangle 148"/>
            <p:cNvSpPr/>
            <p:nvPr/>
          </p:nvSpPr>
          <p:spPr>
            <a:xfrm rot="16200000">
              <a:off x="5725649" y="3489862"/>
              <a:ext cx="3155363" cy="13804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Can 113"/>
            <p:cNvSpPr/>
            <p:nvPr/>
          </p:nvSpPr>
          <p:spPr>
            <a:xfrm rot="5400000">
              <a:off x="7332315" y="2061396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Can 116"/>
            <p:cNvSpPr/>
            <p:nvPr/>
          </p:nvSpPr>
          <p:spPr>
            <a:xfrm rot="5400000">
              <a:off x="7332315" y="2687522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Can 119"/>
            <p:cNvSpPr/>
            <p:nvPr/>
          </p:nvSpPr>
          <p:spPr>
            <a:xfrm rot="5400000">
              <a:off x="7332315" y="3313648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Can 122"/>
            <p:cNvSpPr/>
            <p:nvPr/>
          </p:nvSpPr>
          <p:spPr>
            <a:xfrm rot="5400000">
              <a:off x="7332315" y="4565900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" name="Can 125"/>
            <p:cNvSpPr/>
            <p:nvPr/>
          </p:nvSpPr>
          <p:spPr>
            <a:xfrm rot="5400000">
              <a:off x="7332315" y="3939774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234311" y="5136564"/>
            <a:ext cx="675826" cy="1252251"/>
            <a:chOff x="7234311" y="5136564"/>
            <a:chExt cx="560844" cy="1252251"/>
          </a:xfrm>
        </p:grpSpPr>
        <p:sp>
          <p:nvSpPr>
            <p:cNvPr id="131" name="Rectangle 130"/>
            <p:cNvSpPr/>
            <p:nvPr/>
          </p:nvSpPr>
          <p:spPr>
            <a:xfrm rot="16200000">
              <a:off x="6677206" y="5693669"/>
              <a:ext cx="1252251" cy="138042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Can 131"/>
            <p:cNvSpPr/>
            <p:nvPr/>
          </p:nvSpPr>
          <p:spPr>
            <a:xfrm rot="5400000">
              <a:off x="7332315" y="5818152"/>
              <a:ext cx="410480" cy="515201"/>
            </a:xfrm>
            <a:prstGeom prst="can">
              <a:avLst>
                <a:gd name="adj" fmla="val 20858"/>
              </a:avLst>
            </a:prstGeom>
            <a:gradFill flip="none" rotWithShape="1">
              <a:gsLst>
                <a:gs pos="64000">
                  <a:schemeClr val="accent3"/>
                </a:gs>
                <a:gs pos="0">
                  <a:schemeClr val="accent3"/>
                </a:gs>
                <a:gs pos="100000">
                  <a:prstClr val="white"/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Can 128"/>
            <p:cNvSpPr/>
            <p:nvPr/>
          </p:nvSpPr>
          <p:spPr>
            <a:xfrm rot="5400000">
              <a:off x="7332315" y="5192026"/>
              <a:ext cx="410480" cy="515201"/>
            </a:xfrm>
            <a:prstGeom prst="can">
              <a:avLst>
                <a:gd name="adj" fmla="val 20858"/>
              </a:avLst>
            </a:prstGeom>
            <a:gradFill flip="none" rotWithShape="1">
              <a:gsLst>
                <a:gs pos="0">
                  <a:schemeClr val="accent3"/>
                </a:gs>
                <a:gs pos="62000">
                  <a:schemeClr val="accent3"/>
                </a:gs>
                <a:gs pos="100000">
                  <a:schemeClr val="bg1"/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824684" y="4998403"/>
            <a:ext cx="751277" cy="1390412"/>
            <a:chOff x="7697283" y="4998403"/>
            <a:chExt cx="648090" cy="1390412"/>
          </a:xfrm>
        </p:grpSpPr>
        <p:grpSp>
          <p:nvGrpSpPr>
            <p:cNvPr id="133" name="Group 132"/>
            <p:cNvGrpSpPr/>
            <p:nvPr/>
          </p:nvGrpSpPr>
          <p:grpSpPr>
            <a:xfrm flipH="1">
              <a:off x="7697284" y="5295314"/>
              <a:ext cx="560844" cy="1093501"/>
              <a:chOff x="7234311" y="5295314"/>
              <a:chExt cx="560844" cy="1093501"/>
            </a:xfrm>
          </p:grpSpPr>
          <p:sp>
            <p:nvSpPr>
              <p:cNvPr id="142" name="Rectangle 141"/>
              <p:cNvSpPr/>
              <p:nvPr/>
            </p:nvSpPr>
            <p:spPr>
              <a:xfrm rot="16200000">
                <a:off x="6755311" y="5774314"/>
                <a:ext cx="1093501" cy="135501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" name="Can 142"/>
              <p:cNvSpPr/>
              <p:nvPr/>
            </p:nvSpPr>
            <p:spPr>
              <a:xfrm rot="5400000">
                <a:off x="7332315" y="5818152"/>
                <a:ext cx="410480" cy="515201"/>
              </a:xfrm>
              <a:prstGeom prst="can">
                <a:avLst>
                  <a:gd name="adj" fmla="val 20858"/>
                </a:avLst>
              </a:prstGeom>
              <a:gradFill flip="none" rotWithShape="1">
                <a:gsLst>
                  <a:gs pos="64000">
                    <a:schemeClr val="accent3"/>
                  </a:gs>
                  <a:gs pos="0">
                    <a:schemeClr val="accent3"/>
                  </a:gs>
                  <a:gs pos="100000">
                    <a:prstClr val="white"/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6" name="Isosceles Triangle 145"/>
            <p:cNvSpPr/>
            <p:nvPr/>
          </p:nvSpPr>
          <p:spPr>
            <a:xfrm flipH="1">
              <a:off x="8035383" y="4998403"/>
              <a:ext cx="309990" cy="29691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" name="Can 146"/>
            <p:cNvSpPr/>
            <p:nvPr/>
          </p:nvSpPr>
          <p:spPr>
            <a:xfrm rot="16200000" flipH="1">
              <a:off x="7749644" y="5192026"/>
              <a:ext cx="410480" cy="515201"/>
            </a:xfrm>
            <a:prstGeom prst="can">
              <a:avLst>
                <a:gd name="adj" fmla="val 20858"/>
              </a:avLst>
            </a:prstGeom>
            <a:gradFill flip="none" rotWithShape="1">
              <a:gsLst>
                <a:gs pos="0">
                  <a:schemeClr val="accent3"/>
                </a:gs>
                <a:gs pos="62000">
                  <a:schemeClr val="accent3"/>
                </a:gs>
                <a:gs pos="100000">
                  <a:schemeClr val="bg1"/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8" name="Group 37"/>
          <p:cNvGrpSpPr/>
          <p:nvPr/>
        </p:nvGrpSpPr>
        <p:grpSpPr>
          <a:xfrm rot="16200000">
            <a:off x="8994877" y="4768581"/>
            <a:ext cx="626124" cy="674545"/>
            <a:chOff x="6845718" y="5969235"/>
            <a:chExt cx="756376" cy="806936"/>
          </a:xfrm>
        </p:grpSpPr>
        <p:sp>
          <p:nvSpPr>
            <p:cNvPr id="39" name="Rectangle 38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Can 39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1" name="Group 40"/>
          <p:cNvGrpSpPr/>
          <p:nvPr/>
        </p:nvGrpSpPr>
        <p:grpSpPr>
          <a:xfrm rot="16200000">
            <a:off x="10286966" y="4609261"/>
            <a:ext cx="626124" cy="674545"/>
            <a:chOff x="6845718" y="5969235"/>
            <a:chExt cx="756376" cy="806936"/>
          </a:xfrm>
        </p:grpSpPr>
        <p:sp>
          <p:nvSpPr>
            <p:cNvPr id="42" name="Rectangle 41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Can 42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4" name="Group 43"/>
          <p:cNvGrpSpPr/>
          <p:nvPr/>
        </p:nvGrpSpPr>
        <p:grpSpPr>
          <a:xfrm rot="16200000">
            <a:off x="9606642" y="4117637"/>
            <a:ext cx="626124" cy="674545"/>
            <a:chOff x="6845718" y="5969235"/>
            <a:chExt cx="756376" cy="806936"/>
          </a:xfrm>
        </p:grpSpPr>
        <p:sp>
          <p:nvSpPr>
            <p:cNvPr id="45" name="Rectangle 44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Can 45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4" name="Picture 10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03339" y="2739882"/>
            <a:ext cx="680059" cy="639459"/>
          </a:xfrm>
          <a:prstGeom prst="rect">
            <a:avLst/>
          </a:prstGeom>
        </p:spPr>
      </p:pic>
      <p:grpSp>
        <p:nvGrpSpPr>
          <p:cNvPr id="47" name="Group 46"/>
          <p:cNvGrpSpPr/>
          <p:nvPr/>
        </p:nvGrpSpPr>
        <p:grpSpPr>
          <a:xfrm rot="16200000">
            <a:off x="8881966" y="3735606"/>
            <a:ext cx="626124" cy="674545"/>
            <a:chOff x="6845718" y="5969235"/>
            <a:chExt cx="756376" cy="806936"/>
          </a:xfrm>
        </p:grpSpPr>
        <p:sp>
          <p:nvSpPr>
            <p:cNvPr id="50" name="Rectangle 49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Can 50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52823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022E-16 L -0.08646 0.109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23" y="548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66667E-6 2.96296E-6 L -0.14544 -0.0377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79" y="-189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1.45833E-6 3.7037E-7 L -0.23281 -0.0761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41" y="-381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E-6 1.11111E-6 L 0.00118 -0.25903 " pathEditMode="relative" rAng="0" ptsTypes="AA">
                                      <p:cBhvr>
                                        <p:cTn id="12" dur="6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12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Freeform 149"/>
          <p:cNvSpPr/>
          <p:nvPr/>
        </p:nvSpPr>
        <p:spPr>
          <a:xfrm>
            <a:off x="6764812" y="4859734"/>
            <a:ext cx="2092941" cy="1445993"/>
          </a:xfrm>
          <a:custGeom>
            <a:avLst/>
            <a:gdLst>
              <a:gd name="connsiteX0" fmla="*/ 390818 w 1241321"/>
              <a:gd name="connsiteY0" fmla="*/ 25792 h 1026437"/>
              <a:gd name="connsiteX1" fmla="*/ 633599 w 1241321"/>
              <a:gd name="connsiteY1" fmla="*/ 184621 h 1026437"/>
              <a:gd name="connsiteX2" fmla="*/ 903608 w 1241321"/>
              <a:gd name="connsiteY2" fmla="*/ 34868 h 1026437"/>
              <a:gd name="connsiteX3" fmla="*/ 1103278 w 1241321"/>
              <a:gd name="connsiteY3" fmla="*/ 50751 h 1026437"/>
              <a:gd name="connsiteX4" fmla="*/ 1209920 w 1241321"/>
              <a:gd name="connsiteY4" fmla="*/ 211849 h 1026437"/>
              <a:gd name="connsiteX5" fmla="*/ 1237148 w 1241321"/>
              <a:gd name="connsiteY5" fmla="*/ 495471 h 1026437"/>
              <a:gd name="connsiteX6" fmla="*/ 1135044 w 1241321"/>
              <a:gd name="connsiteY6" fmla="*/ 763211 h 1026437"/>
              <a:gd name="connsiteX7" fmla="*/ 903608 w 1241321"/>
              <a:gd name="connsiteY7" fmla="*/ 944730 h 1026437"/>
              <a:gd name="connsiteX8" fmla="*/ 617716 w 1241321"/>
              <a:gd name="connsiteY8" fmla="*/ 1026413 h 1026437"/>
              <a:gd name="connsiteX9" fmla="*/ 243334 w 1241321"/>
              <a:gd name="connsiteY9" fmla="*/ 937923 h 1026437"/>
              <a:gd name="connsiteX10" fmla="*/ 20973 w 1241321"/>
              <a:gd name="connsiteY10" fmla="*/ 617996 h 1026437"/>
              <a:gd name="connsiteX11" fmla="*/ 25511 w 1241321"/>
              <a:gd name="connsiteY11" fmla="*/ 273111 h 1026437"/>
              <a:gd name="connsiteX12" fmla="*/ 163919 w 1241321"/>
              <a:gd name="connsiteY12" fmla="*/ 28061 h 1026437"/>
              <a:gd name="connsiteX13" fmla="*/ 390818 w 1241321"/>
              <a:gd name="connsiteY13" fmla="*/ 25792 h 1026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41321" h="1026437">
                <a:moveTo>
                  <a:pt x="390818" y="25792"/>
                </a:moveTo>
                <a:cubicBezTo>
                  <a:pt x="469098" y="51885"/>
                  <a:pt x="548134" y="183108"/>
                  <a:pt x="633599" y="184621"/>
                </a:cubicBezTo>
                <a:cubicBezTo>
                  <a:pt x="719064" y="186134"/>
                  <a:pt x="825328" y="57180"/>
                  <a:pt x="903608" y="34868"/>
                </a:cubicBezTo>
                <a:cubicBezTo>
                  <a:pt x="981888" y="12556"/>
                  <a:pt x="1052226" y="21254"/>
                  <a:pt x="1103278" y="50751"/>
                </a:cubicBezTo>
                <a:cubicBezTo>
                  <a:pt x="1154330" y="80248"/>
                  <a:pt x="1187608" y="137729"/>
                  <a:pt x="1209920" y="211849"/>
                </a:cubicBezTo>
                <a:cubicBezTo>
                  <a:pt x="1232232" y="285969"/>
                  <a:pt x="1249627" y="403577"/>
                  <a:pt x="1237148" y="495471"/>
                </a:cubicBezTo>
                <a:cubicBezTo>
                  <a:pt x="1224669" y="587365"/>
                  <a:pt x="1190634" y="688335"/>
                  <a:pt x="1135044" y="763211"/>
                </a:cubicBezTo>
                <a:cubicBezTo>
                  <a:pt x="1079454" y="838088"/>
                  <a:pt x="989829" y="900863"/>
                  <a:pt x="903608" y="944730"/>
                </a:cubicBezTo>
                <a:cubicBezTo>
                  <a:pt x="817387" y="988597"/>
                  <a:pt x="727762" y="1027547"/>
                  <a:pt x="617716" y="1026413"/>
                </a:cubicBezTo>
                <a:cubicBezTo>
                  <a:pt x="507670" y="1025279"/>
                  <a:pt x="342791" y="1005992"/>
                  <a:pt x="243334" y="937923"/>
                </a:cubicBezTo>
                <a:cubicBezTo>
                  <a:pt x="143877" y="869854"/>
                  <a:pt x="57277" y="728798"/>
                  <a:pt x="20973" y="617996"/>
                </a:cubicBezTo>
                <a:cubicBezTo>
                  <a:pt x="-15331" y="507194"/>
                  <a:pt x="1687" y="371434"/>
                  <a:pt x="25511" y="273111"/>
                </a:cubicBezTo>
                <a:cubicBezTo>
                  <a:pt x="49335" y="174789"/>
                  <a:pt x="106816" y="73063"/>
                  <a:pt x="163919" y="28061"/>
                </a:cubicBezTo>
                <a:cubicBezTo>
                  <a:pt x="221022" y="-16941"/>
                  <a:pt x="312538" y="-301"/>
                  <a:pt x="390818" y="25792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Preparing for DNA sequencing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 txBox="1">
            <a:spLocks/>
          </p:cNvSpPr>
          <p:nvPr/>
        </p:nvSpPr>
        <p:spPr>
          <a:xfrm>
            <a:off x="480175" y="2021302"/>
            <a:ext cx="5518819" cy="4557298"/>
          </a:xfrm>
          <a:prstGeom prst="rect">
            <a:avLst/>
          </a:prstGeom>
        </p:spPr>
        <p:txBody>
          <a:bodyPr vert="horz" lIns="91440" tIns="90000" rIns="91440" bIns="90000" rtlCol="0">
            <a:noAutofit/>
          </a:bodyPr>
          <a:lstStyle>
            <a:lvl1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5738" indent="-177800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buNone/>
            </a:pPr>
            <a:r>
              <a:rPr lang="en-GB" dirty="0"/>
              <a:t>An overview of the stages of Sanger sequencing using capillary gel electrophoresis:</a:t>
            </a:r>
          </a:p>
          <a:p>
            <a:pPr>
              <a:spcBef>
                <a:spcPts val="1000"/>
              </a:spcBef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DNA is denatured and a primer anneals to the DNA (just like in PCR) </a:t>
            </a:r>
          </a:p>
          <a:p>
            <a:pPr>
              <a:spcBef>
                <a:spcPts val="1000"/>
              </a:spcBef>
            </a:pPr>
            <a:r>
              <a:rPr lang="en-GB" dirty="0"/>
              <a:t>DNA polymerase extends the region of double-stranded DNA (just like in PCR) until a fluorescent terminator nucleotide is added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0675" y="3335633"/>
            <a:ext cx="685134" cy="639459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03491" y="3211644"/>
            <a:ext cx="680059" cy="639459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42061" y="3783880"/>
            <a:ext cx="685134" cy="639459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234310" y="1981200"/>
            <a:ext cx="671475" cy="3155363"/>
            <a:chOff x="7234311" y="1981200"/>
            <a:chExt cx="560844" cy="3155363"/>
          </a:xfrm>
        </p:grpSpPr>
        <p:sp>
          <p:nvSpPr>
            <p:cNvPr id="149" name="Rectangle 148"/>
            <p:cNvSpPr/>
            <p:nvPr/>
          </p:nvSpPr>
          <p:spPr>
            <a:xfrm rot="16200000">
              <a:off x="5725649" y="3489862"/>
              <a:ext cx="3155363" cy="13804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Can 113"/>
            <p:cNvSpPr/>
            <p:nvPr/>
          </p:nvSpPr>
          <p:spPr>
            <a:xfrm rot="5400000">
              <a:off x="7332315" y="2061396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Can 116"/>
            <p:cNvSpPr/>
            <p:nvPr/>
          </p:nvSpPr>
          <p:spPr>
            <a:xfrm rot="5400000">
              <a:off x="7330947" y="2686154"/>
              <a:ext cx="413216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Can 119"/>
            <p:cNvSpPr/>
            <p:nvPr/>
          </p:nvSpPr>
          <p:spPr>
            <a:xfrm rot="5400000">
              <a:off x="7332315" y="3313648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Can 122"/>
            <p:cNvSpPr/>
            <p:nvPr/>
          </p:nvSpPr>
          <p:spPr>
            <a:xfrm rot="5400000">
              <a:off x="7332315" y="4565900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" name="Can 125"/>
            <p:cNvSpPr/>
            <p:nvPr/>
          </p:nvSpPr>
          <p:spPr>
            <a:xfrm rot="5400000">
              <a:off x="7332315" y="3939774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234311" y="5136564"/>
            <a:ext cx="675826" cy="1252251"/>
            <a:chOff x="7234311" y="5136564"/>
            <a:chExt cx="560844" cy="1252251"/>
          </a:xfrm>
        </p:grpSpPr>
        <p:sp>
          <p:nvSpPr>
            <p:cNvPr id="131" name="Rectangle 130"/>
            <p:cNvSpPr/>
            <p:nvPr/>
          </p:nvSpPr>
          <p:spPr>
            <a:xfrm rot="16200000">
              <a:off x="6677206" y="5693669"/>
              <a:ext cx="1252251" cy="138042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Can 131"/>
            <p:cNvSpPr/>
            <p:nvPr/>
          </p:nvSpPr>
          <p:spPr>
            <a:xfrm rot="5400000">
              <a:off x="7332315" y="5818152"/>
              <a:ext cx="410480" cy="515201"/>
            </a:xfrm>
            <a:prstGeom prst="can">
              <a:avLst>
                <a:gd name="adj" fmla="val 20858"/>
              </a:avLst>
            </a:prstGeom>
            <a:gradFill flip="none" rotWithShape="1">
              <a:gsLst>
                <a:gs pos="64000">
                  <a:schemeClr val="accent3"/>
                </a:gs>
                <a:gs pos="0">
                  <a:schemeClr val="accent3"/>
                </a:gs>
                <a:gs pos="100000">
                  <a:prstClr val="white"/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Can 128"/>
            <p:cNvSpPr/>
            <p:nvPr/>
          </p:nvSpPr>
          <p:spPr>
            <a:xfrm rot="5400000">
              <a:off x="7332315" y="5192026"/>
              <a:ext cx="410480" cy="515201"/>
            </a:xfrm>
            <a:prstGeom prst="can">
              <a:avLst>
                <a:gd name="adj" fmla="val 20858"/>
              </a:avLst>
            </a:prstGeom>
            <a:gradFill flip="none" rotWithShape="1">
              <a:gsLst>
                <a:gs pos="0">
                  <a:schemeClr val="accent3"/>
                </a:gs>
                <a:gs pos="62000">
                  <a:schemeClr val="accent3"/>
                </a:gs>
                <a:gs pos="100000">
                  <a:schemeClr val="bg1"/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824684" y="4998403"/>
            <a:ext cx="751277" cy="1390412"/>
            <a:chOff x="7697283" y="4998403"/>
            <a:chExt cx="648090" cy="1390412"/>
          </a:xfrm>
        </p:grpSpPr>
        <p:grpSp>
          <p:nvGrpSpPr>
            <p:cNvPr id="133" name="Group 132"/>
            <p:cNvGrpSpPr/>
            <p:nvPr/>
          </p:nvGrpSpPr>
          <p:grpSpPr>
            <a:xfrm flipH="1">
              <a:off x="7697284" y="5295314"/>
              <a:ext cx="560844" cy="1093501"/>
              <a:chOff x="7234311" y="5295314"/>
              <a:chExt cx="560844" cy="1093501"/>
            </a:xfrm>
          </p:grpSpPr>
          <p:sp>
            <p:nvSpPr>
              <p:cNvPr id="142" name="Rectangle 141"/>
              <p:cNvSpPr/>
              <p:nvPr/>
            </p:nvSpPr>
            <p:spPr>
              <a:xfrm rot="16200000">
                <a:off x="6755311" y="5774314"/>
                <a:ext cx="1093501" cy="135501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" name="Can 142"/>
              <p:cNvSpPr/>
              <p:nvPr/>
            </p:nvSpPr>
            <p:spPr>
              <a:xfrm rot="5400000">
                <a:off x="7332315" y="5818152"/>
                <a:ext cx="410480" cy="515201"/>
              </a:xfrm>
              <a:prstGeom prst="can">
                <a:avLst>
                  <a:gd name="adj" fmla="val 20858"/>
                </a:avLst>
              </a:prstGeom>
              <a:gradFill flip="none" rotWithShape="1">
                <a:gsLst>
                  <a:gs pos="64000">
                    <a:schemeClr val="accent3"/>
                  </a:gs>
                  <a:gs pos="0">
                    <a:schemeClr val="accent3"/>
                  </a:gs>
                  <a:gs pos="100000">
                    <a:prstClr val="white"/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6" name="Isosceles Triangle 145"/>
            <p:cNvSpPr/>
            <p:nvPr/>
          </p:nvSpPr>
          <p:spPr>
            <a:xfrm flipH="1">
              <a:off x="8035383" y="4998403"/>
              <a:ext cx="309990" cy="29691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" name="Can 146"/>
            <p:cNvSpPr/>
            <p:nvPr/>
          </p:nvSpPr>
          <p:spPr>
            <a:xfrm rot="16200000" flipH="1">
              <a:off x="7749644" y="5192026"/>
              <a:ext cx="410480" cy="515201"/>
            </a:xfrm>
            <a:prstGeom prst="can">
              <a:avLst>
                <a:gd name="adj" fmla="val 20858"/>
              </a:avLst>
            </a:prstGeom>
            <a:gradFill flip="none" rotWithShape="1">
              <a:gsLst>
                <a:gs pos="0">
                  <a:schemeClr val="accent3"/>
                </a:gs>
                <a:gs pos="62000">
                  <a:schemeClr val="accent3"/>
                </a:gs>
                <a:gs pos="100000">
                  <a:schemeClr val="bg1"/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8" name="Group 37"/>
          <p:cNvGrpSpPr/>
          <p:nvPr/>
        </p:nvGrpSpPr>
        <p:grpSpPr>
          <a:xfrm rot="16200000">
            <a:off x="8994877" y="4768581"/>
            <a:ext cx="626124" cy="674545"/>
            <a:chOff x="6845718" y="5969235"/>
            <a:chExt cx="756376" cy="806936"/>
          </a:xfrm>
        </p:grpSpPr>
        <p:sp>
          <p:nvSpPr>
            <p:cNvPr id="39" name="Rectangle 38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Can 39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1" name="Group 40"/>
          <p:cNvGrpSpPr/>
          <p:nvPr/>
        </p:nvGrpSpPr>
        <p:grpSpPr>
          <a:xfrm rot="16200000">
            <a:off x="10286966" y="4609261"/>
            <a:ext cx="626124" cy="674545"/>
            <a:chOff x="6845718" y="5969235"/>
            <a:chExt cx="756376" cy="806936"/>
          </a:xfrm>
        </p:grpSpPr>
        <p:sp>
          <p:nvSpPr>
            <p:cNvPr id="42" name="Rectangle 41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Can 42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4" name="Group 43"/>
          <p:cNvGrpSpPr/>
          <p:nvPr/>
        </p:nvGrpSpPr>
        <p:grpSpPr>
          <a:xfrm rot="16200000">
            <a:off x="9606642" y="4117637"/>
            <a:ext cx="626124" cy="674545"/>
            <a:chOff x="6845718" y="5969235"/>
            <a:chExt cx="756376" cy="806936"/>
          </a:xfrm>
        </p:grpSpPr>
        <p:sp>
          <p:nvSpPr>
            <p:cNvPr id="45" name="Rectangle 44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Can 45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4" name="Picture 10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03339" y="2739882"/>
            <a:ext cx="680059" cy="639459"/>
          </a:xfrm>
          <a:prstGeom prst="rect">
            <a:avLst/>
          </a:prstGeom>
        </p:spPr>
      </p:pic>
      <p:grpSp>
        <p:nvGrpSpPr>
          <p:cNvPr id="47" name="Group 46"/>
          <p:cNvGrpSpPr/>
          <p:nvPr/>
        </p:nvGrpSpPr>
        <p:grpSpPr>
          <a:xfrm rot="16200000">
            <a:off x="8881966" y="3735606"/>
            <a:ext cx="626124" cy="674545"/>
            <a:chOff x="6845718" y="5969235"/>
            <a:chExt cx="756376" cy="806936"/>
          </a:xfrm>
        </p:grpSpPr>
        <p:sp>
          <p:nvSpPr>
            <p:cNvPr id="50" name="Rectangle 49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Can 50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35962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022E-16 L -0.08646 0.109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23" y="548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66667E-6 2.96296E-6 L -0.14544 -0.0377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79" y="-189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1.45833E-6 -4.44444E-6 L -0.09531 -0.2233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6" y="-1118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2.91667E-6 -3.7037E-7 L -0.17122 -0.103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68" y="-518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E-6 1.11111E-6 L 0.00326 -0.35116 " pathEditMode="relative" rAng="0" ptsTypes="AA">
                                      <p:cBhvr>
                                        <p:cTn id="14" dur="8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-17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Freeform 149"/>
          <p:cNvSpPr/>
          <p:nvPr/>
        </p:nvSpPr>
        <p:spPr>
          <a:xfrm>
            <a:off x="6764812" y="4859734"/>
            <a:ext cx="2092941" cy="1445993"/>
          </a:xfrm>
          <a:custGeom>
            <a:avLst/>
            <a:gdLst>
              <a:gd name="connsiteX0" fmla="*/ 390818 w 1241321"/>
              <a:gd name="connsiteY0" fmla="*/ 25792 h 1026437"/>
              <a:gd name="connsiteX1" fmla="*/ 633599 w 1241321"/>
              <a:gd name="connsiteY1" fmla="*/ 184621 h 1026437"/>
              <a:gd name="connsiteX2" fmla="*/ 903608 w 1241321"/>
              <a:gd name="connsiteY2" fmla="*/ 34868 h 1026437"/>
              <a:gd name="connsiteX3" fmla="*/ 1103278 w 1241321"/>
              <a:gd name="connsiteY3" fmla="*/ 50751 h 1026437"/>
              <a:gd name="connsiteX4" fmla="*/ 1209920 w 1241321"/>
              <a:gd name="connsiteY4" fmla="*/ 211849 h 1026437"/>
              <a:gd name="connsiteX5" fmla="*/ 1237148 w 1241321"/>
              <a:gd name="connsiteY5" fmla="*/ 495471 h 1026437"/>
              <a:gd name="connsiteX6" fmla="*/ 1135044 w 1241321"/>
              <a:gd name="connsiteY6" fmla="*/ 763211 h 1026437"/>
              <a:gd name="connsiteX7" fmla="*/ 903608 w 1241321"/>
              <a:gd name="connsiteY7" fmla="*/ 944730 h 1026437"/>
              <a:gd name="connsiteX8" fmla="*/ 617716 w 1241321"/>
              <a:gd name="connsiteY8" fmla="*/ 1026413 h 1026437"/>
              <a:gd name="connsiteX9" fmla="*/ 243334 w 1241321"/>
              <a:gd name="connsiteY9" fmla="*/ 937923 h 1026437"/>
              <a:gd name="connsiteX10" fmla="*/ 20973 w 1241321"/>
              <a:gd name="connsiteY10" fmla="*/ 617996 h 1026437"/>
              <a:gd name="connsiteX11" fmla="*/ 25511 w 1241321"/>
              <a:gd name="connsiteY11" fmla="*/ 273111 h 1026437"/>
              <a:gd name="connsiteX12" fmla="*/ 163919 w 1241321"/>
              <a:gd name="connsiteY12" fmla="*/ 28061 h 1026437"/>
              <a:gd name="connsiteX13" fmla="*/ 390818 w 1241321"/>
              <a:gd name="connsiteY13" fmla="*/ 25792 h 1026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41321" h="1026437">
                <a:moveTo>
                  <a:pt x="390818" y="25792"/>
                </a:moveTo>
                <a:cubicBezTo>
                  <a:pt x="469098" y="51885"/>
                  <a:pt x="548134" y="183108"/>
                  <a:pt x="633599" y="184621"/>
                </a:cubicBezTo>
                <a:cubicBezTo>
                  <a:pt x="719064" y="186134"/>
                  <a:pt x="825328" y="57180"/>
                  <a:pt x="903608" y="34868"/>
                </a:cubicBezTo>
                <a:cubicBezTo>
                  <a:pt x="981888" y="12556"/>
                  <a:pt x="1052226" y="21254"/>
                  <a:pt x="1103278" y="50751"/>
                </a:cubicBezTo>
                <a:cubicBezTo>
                  <a:pt x="1154330" y="80248"/>
                  <a:pt x="1187608" y="137729"/>
                  <a:pt x="1209920" y="211849"/>
                </a:cubicBezTo>
                <a:cubicBezTo>
                  <a:pt x="1232232" y="285969"/>
                  <a:pt x="1249627" y="403577"/>
                  <a:pt x="1237148" y="495471"/>
                </a:cubicBezTo>
                <a:cubicBezTo>
                  <a:pt x="1224669" y="587365"/>
                  <a:pt x="1190634" y="688335"/>
                  <a:pt x="1135044" y="763211"/>
                </a:cubicBezTo>
                <a:cubicBezTo>
                  <a:pt x="1079454" y="838088"/>
                  <a:pt x="989829" y="900863"/>
                  <a:pt x="903608" y="944730"/>
                </a:cubicBezTo>
                <a:cubicBezTo>
                  <a:pt x="817387" y="988597"/>
                  <a:pt x="727762" y="1027547"/>
                  <a:pt x="617716" y="1026413"/>
                </a:cubicBezTo>
                <a:cubicBezTo>
                  <a:pt x="507670" y="1025279"/>
                  <a:pt x="342791" y="1005992"/>
                  <a:pt x="243334" y="937923"/>
                </a:cubicBezTo>
                <a:cubicBezTo>
                  <a:pt x="143877" y="869854"/>
                  <a:pt x="57277" y="728798"/>
                  <a:pt x="20973" y="617996"/>
                </a:cubicBezTo>
                <a:cubicBezTo>
                  <a:pt x="-15331" y="507194"/>
                  <a:pt x="1687" y="371434"/>
                  <a:pt x="25511" y="273111"/>
                </a:cubicBezTo>
                <a:cubicBezTo>
                  <a:pt x="49335" y="174789"/>
                  <a:pt x="106816" y="73063"/>
                  <a:pt x="163919" y="28061"/>
                </a:cubicBezTo>
                <a:cubicBezTo>
                  <a:pt x="221022" y="-16941"/>
                  <a:pt x="312538" y="-301"/>
                  <a:pt x="390818" y="25792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Preparing for DNA sequencing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 txBox="1">
            <a:spLocks/>
          </p:cNvSpPr>
          <p:nvPr/>
        </p:nvSpPr>
        <p:spPr>
          <a:xfrm>
            <a:off x="480175" y="2021302"/>
            <a:ext cx="5518819" cy="4557298"/>
          </a:xfrm>
          <a:prstGeom prst="rect">
            <a:avLst/>
          </a:prstGeom>
        </p:spPr>
        <p:txBody>
          <a:bodyPr vert="horz" lIns="91440" tIns="90000" rIns="91440" bIns="90000" rtlCol="0">
            <a:noAutofit/>
          </a:bodyPr>
          <a:lstStyle>
            <a:lvl1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5738" indent="-177800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buNone/>
            </a:pPr>
            <a:r>
              <a:rPr lang="en-GB" dirty="0"/>
              <a:t>An overview of the stages of Sanger sequencing using capillary gel electrophoresis:</a:t>
            </a:r>
          </a:p>
          <a:p>
            <a:pPr>
              <a:spcBef>
                <a:spcPts val="1000"/>
              </a:spcBef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DNA is denatured and a primer anneals to the DNA (just like in PCR) </a:t>
            </a:r>
          </a:p>
          <a:p>
            <a:pPr>
              <a:spcBef>
                <a:spcPts val="1000"/>
              </a:spcBef>
            </a:pPr>
            <a:r>
              <a:rPr lang="en-GB" dirty="0"/>
              <a:t>DNA polymerase extends the region of double-stranded DNA (just like in PCR) until a fluorescent terminator nucleotide is added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0675" y="3335633"/>
            <a:ext cx="685134" cy="639459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42061" y="3783880"/>
            <a:ext cx="685134" cy="639459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234310" y="1981200"/>
            <a:ext cx="671475" cy="3155363"/>
            <a:chOff x="7234311" y="1981200"/>
            <a:chExt cx="560844" cy="3155363"/>
          </a:xfrm>
        </p:grpSpPr>
        <p:sp>
          <p:nvSpPr>
            <p:cNvPr id="149" name="Rectangle 148"/>
            <p:cNvSpPr/>
            <p:nvPr/>
          </p:nvSpPr>
          <p:spPr>
            <a:xfrm rot="16200000">
              <a:off x="5725649" y="3489862"/>
              <a:ext cx="3155363" cy="13804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Can 113"/>
            <p:cNvSpPr/>
            <p:nvPr/>
          </p:nvSpPr>
          <p:spPr>
            <a:xfrm rot="5400000">
              <a:off x="7332315" y="2061396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Can 116"/>
            <p:cNvSpPr/>
            <p:nvPr/>
          </p:nvSpPr>
          <p:spPr>
            <a:xfrm rot="5400000">
              <a:off x="7330947" y="2686154"/>
              <a:ext cx="413216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Can 119"/>
            <p:cNvSpPr/>
            <p:nvPr/>
          </p:nvSpPr>
          <p:spPr>
            <a:xfrm rot="5400000">
              <a:off x="7332315" y="3313648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Can 122"/>
            <p:cNvSpPr/>
            <p:nvPr/>
          </p:nvSpPr>
          <p:spPr>
            <a:xfrm rot="5400000">
              <a:off x="7332315" y="4565900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" name="Can 125"/>
            <p:cNvSpPr/>
            <p:nvPr/>
          </p:nvSpPr>
          <p:spPr>
            <a:xfrm rot="5400000">
              <a:off x="7332315" y="3939774"/>
              <a:ext cx="410480" cy="515201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234311" y="5136564"/>
            <a:ext cx="675826" cy="1252251"/>
            <a:chOff x="7234311" y="5136564"/>
            <a:chExt cx="560844" cy="1252251"/>
          </a:xfrm>
        </p:grpSpPr>
        <p:sp>
          <p:nvSpPr>
            <p:cNvPr id="131" name="Rectangle 130"/>
            <p:cNvSpPr/>
            <p:nvPr/>
          </p:nvSpPr>
          <p:spPr>
            <a:xfrm rot="16200000">
              <a:off x="6677206" y="5693669"/>
              <a:ext cx="1252251" cy="138042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Can 131"/>
            <p:cNvSpPr/>
            <p:nvPr/>
          </p:nvSpPr>
          <p:spPr>
            <a:xfrm rot="5400000">
              <a:off x="7332315" y="5818152"/>
              <a:ext cx="410480" cy="515201"/>
            </a:xfrm>
            <a:prstGeom prst="can">
              <a:avLst>
                <a:gd name="adj" fmla="val 20858"/>
              </a:avLst>
            </a:prstGeom>
            <a:gradFill flip="none" rotWithShape="1">
              <a:gsLst>
                <a:gs pos="64000">
                  <a:schemeClr val="accent3"/>
                </a:gs>
                <a:gs pos="0">
                  <a:schemeClr val="accent3"/>
                </a:gs>
                <a:gs pos="100000">
                  <a:prstClr val="white"/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Can 128"/>
            <p:cNvSpPr/>
            <p:nvPr/>
          </p:nvSpPr>
          <p:spPr>
            <a:xfrm rot="5400000">
              <a:off x="7332315" y="5192026"/>
              <a:ext cx="410480" cy="515201"/>
            </a:xfrm>
            <a:prstGeom prst="can">
              <a:avLst>
                <a:gd name="adj" fmla="val 20858"/>
              </a:avLst>
            </a:prstGeom>
            <a:gradFill flip="none" rotWithShape="1">
              <a:gsLst>
                <a:gs pos="0">
                  <a:schemeClr val="accent3"/>
                </a:gs>
                <a:gs pos="62000">
                  <a:schemeClr val="accent3"/>
                </a:gs>
                <a:gs pos="100000">
                  <a:schemeClr val="bg1"/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824684" y="4998403"/>
            <a:ext cx="751277" cy="1390412"/>
            <a:chOff x="7697283" y="4998403"/>
            <a:chExt cx="648090" cy="1390412"/>
          </a:xfrm>
        </p:grpSpPr>
        <p:grpSp>
          <p:nvGrpSpPr>
            <p:cNvPr id="133" name="Group 132"/>
            <p:cNvGrpSpPr/>
            <p:nvPr/>
          </p:nvGrpSpPr>
          <p:grpSpPr>
            <a:xfrm flipH="1">
              <a:off x="7697284" y="5295314"/>
              <a:ext cx="560844" cy="1093501"/>
              <a:chOff x="7234311" y="5295314"/>
              <a:chExt cx="560844" cy="1093501"/>
            </a:xfrm>
          </p:grpSpPr>
          <p:sp>
            <p:nvSpPr>
              <p:cNvPr id="142" name="Rectangle 141"/>
              <p:cNvSpPr/>
              <p:nvPr/>
            </p:nvSpPr>
            <p:spPr>
              <a:xfrm rot="16200000">
                <a:off x="6755311" y="5774314"/>
                <a:ext cx="1093501" cy="135501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" name="Can 142"/>
              <p:cNvSpPr/>
              <p:nvPr/>
            </p:nvSpPr>
            <p:spPr>
              <a:xfrm rot="5400000">
                <a:off x="7332315" y="5818152"/>
                <a:ext cx="410480" cy="515201"/>
              </a:xfrm>
              <a:prstGeom prst="can">
                <a:avLst>
                  <a:gd name="adj" fmla="val 20858"/>
                </a:avLst>
              </a:prstGeom>
              <a:gradFill flip="none" rotWithShape="1">
                <a:gsLst>
                  <a:gs pos="64000">
                    <a:schemeClr val="accent3"/>
                  </a:gs>
                  <a:gs pos="0">
                    <a:schemeClr val="accent3"/>
                  </a:gs>
                  <a:gs pos="100000">
                    <a:prstClr val="white"/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6" name="Isosceles Triangle 145"/>
            <p:cNvSpPr/>
            <p:nvPr/>
          </p:nvSpPr>
          <p:spPr>
            <a:xfrm flipH="1">
              <a:off x="8035383" y="4998403"/>
              <a:ext cx="309990" cy="29691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" name="Can 146"/>
            <p:cNvSpPr/>
            <p:nvPr/>
          </p:nvSpPr>
          <p:spPr>
            <a:xfrm rot="16200000" flipH="1">
              <a:off x="7749644" y="5192026"/>
              <a:ext cx="410480" cy="515201"/>
            </a:xfrm>
            <a:prstGeom prst="can">
              <a:avLst>
                <a:gd name="adj" fmla="val 20858"/>
              </a:avLst>
            </a:prstGeom>
            <a:gradFill flip="none" rotWithShape="1">
              <a:gsLst>
                <a:gs pos="0">
                  <a:schemeClr val="accent3"/>
                </a:gs>
                <a:gs pos="62000">
                  <a:schemeClr val="accent3"/>
                </a:gs>
                <a:gs pos="100000">
                  <a:schemeClr val="bg1"/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8" name="Group 37"/>
          <p:cNvGrpSpPr/>
          <p:nvPr/>
        </p:nvGrpSpPr>
        <p:grpSpPr>
          <a:xfrm rot="16200000">
            <a:off x="8994877" y="4768581"/>
            <a:ext cx="626124" cy="674545"/>
            <a:chOff x="6845718" y="5969235"/>
            <a:chExt cx="756376" cy="806936"/>
          </a:xfrm>
        </p:grpSpPr>
        <p:sp>
          <p:nvSpPr>
            <p:cNvPr id="39" name="Rectangle 38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Can 39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1" name="Group 40"/>
          <p:cNvGrpSpPr/>
          <p:nvPr/>
        </p:nvGrpSpPr>
        <p:grpSpPr>
          <a:xfrm rot="16200000">
            <a:off x="10286966" y="4609261"/>
            <a:ext cx="626124" cy="674545"/>
            <a:chOff x="6845718" y="5969235"/>
            <a:chExt cx="756376" cy="806936"/>
          </a:xfrm>
        </p:grpSpPr>
        <p:sp>
          <p:nvSpPr>
            <p:cNvPr id="42" name="Rectangle 41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Can 42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4" name="Group 43"/>
          <p:cNvGrpSpPr/>
          <p:nvPr/>
        </p:nvGrpSpPr>
        <p:grpSpPr>
          <a:xfrm rot="16200000">
            <a:off x="9606642" y="4117637"/>
            <a:ext cx="626124" cy="674545"/>
            <a:chOff x="6845718" y="5969235"/>
            <a:chExt cx="756376" cy="806936"/>
          </a:xfrm>
        </p:grpSpPr>
        <p:sp>
          <p:nvSpPr>
            <p:cNvPr id="45" name="Rectangle 44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Can 45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4" name="Picture 10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3339" y="2739882"/>
            <a:ext cx="680059" cy="639459"/>
          </a:xfrm>
          <a:prstGeom prst="rect">
            <a:avLst/>
          </a:prstGeom>
        </p:spPr>
      </p:pic>
      <p:grpSp>
        <p:nvGrpSpPr>
          <p:cNvPr id="47" name="Group 46"/>
          <p:cNvGrpSpPr/>
          <p:nvPr/>
        </p:nvGrpSpPr>
        <p:grpSpPr>
          <a:xfrm rot="16200000">
            <a:off x="8881966" y="3735606"/>
            <a:ext cx="626124" cy="674545"/>
            <a:chOff x="6845718" y="5969235"/>
            <a:chExt cx="756376" cy="806936"/>
          </a:xfrm>
        </p:grpSpPr>
        <p:sp>
          <p:nvSpPr>
            <p:cNvPr id="50" name="Rectangle 49"/>
            <p:cNvSpPr/>
            <p:nvPr/>
          </p:nvSpPr>
          <p:spPr>
            <a:xfrm rot="10800000">
              <a:off x="6845718" y="6581214"/>
              <a:ext cx="756376" cy="19495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Can 50"/>
            <p:cNvSpPr/>
            <p:nvPr/>
          </p:nvSpPr>
          <p:spPr>
            <a:xfrm>
              <a:off x="6975970" y="5969235"/>
              <a:ext cx="495872" cy="741264"/>
            </a:xfrm>
            <a:prstGeom prst="can">
              <a:avLst>
                <a:gd name="adj" fmla="val 20858"/>
              </a:avLst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57300">
                  <a:schemeClr val="bg2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10800000" scaled="1"/>
            </a:gra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9" name="Picture 4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03491" y="3211644"/>
            <a:ext cx="680059" cy="639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4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022E-16 L -0.08646 0.109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23" y="548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66667E-6 2.96296E-6 L -0.14544 -0.0377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79" y="-189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1.45833E-6 -4.44444E-6 L -0.09531 -0.2233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6" y="-1118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1.04167E-6 -4.81481E-6 L -0.20156 -0.2918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78" y="-1460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-4.79167E-6 -4.81481E-6 L -0.27864 -0.1752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32" y="-877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E-6 1.11111E-6 L 0.00678 -0.44583 " pathEditMode="relative" rAng="0" ptsTypes="AA">
                                      <p:cBhvr>
                                        <p:cTn id="16" dur="10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9" y="-22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Preparing for DNA sequencing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 txBox="1">
            <a:spLocks/>
          </p:cNvSpPr>
          <p:nvPr/>
        </p:nvSpPr>
        <p:spPr>
          <a:xfrm>
            <a:off x="480175" y="2021302"/>
            <a:ext cx="5518819" cy="4557298"/>
          </a:xfrm>
          <a:prstGeom prst="rect">
            <a:avLst/>
          </a:prstGeom>
        </p:spPr>
        <p:txBody>
          <a:bodyPr vert="horz" lIns="91440" tIns="90000" rIns="91440" bIns="90000" rtlCol="0">
            <a:noAutofit/>
          </a:bodyPr>
          <a:lstStyle>
            <a:lvl1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5738" indent="-177800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buNone/>
            </a:pPr>
            <a:r>
              <a:rPr lang="en-GB" dirty="0"/>
              <a:t>An overview of the stages of Sanger sequencing using capillary gel electrophoresis:</a:t>
            </a:r>
          </a:p>
          <a:p>
            <a:pPr>
              <a:spcBef>
                <a:spcPts val="1000"/>
              </a:spcBef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DNA is denatured and a primer anneals to the DNA (just like in PCR) </a:t>
            </a:r>
          </a:p>
          <a:p>
            <a:pPr>
              <a:spcBef>
                <a:spcPts val="1000"/>
              </a:spcBef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DNA polymerase extends the region of double-stranded DNA (just like in PCR) until a fluorescent terminator nucleotide is added</a:t>
            </a:r>
          </a:p>
          <a:p>
            <a:pPr>
              <a:spcBef>
                <a:spcPts val="1000"/>
              </a:spcBef>
            </a:pPr>
            <a:r>
              <a:rPr lang="en-GB" dirty="0"/>
              <a:t>This produces fragments of a range of sizes, which can be separated through gel in a narrow capillary by electrophoresis</a:t>
            </a:r>
          </a:p>
          <a:p>
            <a:pPr marL="0" indent="0">
              <a:spcBef>
                <a:spcPts val="1000"/>
              </a:spcBef>
              <a:buNone/>
            </a:pPr>
            <a:endParaRPr lang="en-GB" dirty="0"/>
          </a:p>
        </p:txBody>
      </p:sp>
      <p:pic>
        <p:nvPicPr>
          <p:cNvPr id="104" name="Picture 1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7381" y="4512315"/>
            <a:ext cx="680059" cy="639459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9144000" y="3246214"/>
            <a:ext cx="691742" cy="1890348"/>
            <a:chOff x="9144000" y="3246214"/>
            <a:chExt cx="691742" cy="1890348"/>
          </a:xfrm>
        </p:grpSpPr>
        <p:grpSp>
          <p:nvGrpSpPr>
            <p:cNvPr id="198" name="Group 197"/>
            <p:cNvGrpSpPr/>
            <p:nvPr/>
          </p:nvGrpSpPr>
          <p:grpSpPr>
            <a:xfrm rot="16200000">
              <a:off x="9178350" y="3861980"/>
              <a:ext cx="626124" cy="674545"/>
              <a:chOff x="6845718" y="5969235"/>
              <a:chExt cx="756376" cy="806936"/>
            </a:xfrm>
          </p:grpSpPr>
          <p:sp>
            <p:nvSpPr>
              <p:cNvPr id="199" name="Rectangle 198"/>
              <p:cNvSpPr/>
              <p:nvPr/>
            </p:nvSpPr>
            <p:spPr>
              <a:xfrm rot="10800000">
                <a:off x="6845718" y="6581214"/>
                <a:ext cx="756376" cy="19495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" name="Can 199"/>
              <p:cNvSpPr/>
              <p:nvPr/>
            </p:nvSpPr>
            <p:spPr>
              <a:xfrm>
                <a:off x="6975970" y="5969235"/>
                <a:ext cx="495872" cy="741264"/>
              </a:xfrm>
              <a:prstGeom prst="can">
                <a:avLst>
                  <a:gd name="adj" fmla="val 20858"/>
                </a:avLst>
              </a:prstGeom>
              <a:gradFill>
                <a:gsLst>
                  <a:gs pos="0">
                    <a:schemeClr val="bg2">
                      <a:lumMod val="60000"/>
                      <a:lumOff val="40000"/>
                    </a:schemeClr>
                  </a:gs>
                  <a:gs pos="57300">
                    <a:schemeClr val="bg2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</a:gra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1" name="Group 200"/>
            <p:cNvGrpSpPr/>
            <p:nvPr/>
          </p:nvGrpSpPr>
          <p:grpSpPr>
            <a:xfrm rot="16200000">
              <a:off x="9178349" y="4486227"/>
              <a:ext cx="626124" cy="674545"/>
              <a:chOff x="6845718" y="5969235"/>
              <a:chExt cx="756376" cy="806936"/>
            </a:xfrm>
          </p:grpSpPr>
          <p:sp>
            <p:nvSpPr>
              <p:cNvPr id="202" name="Rectangle 201"/>
              <p:cNvSpPr/>
              <p:nvPr/>
            </p:nvSpPr>
            <p:spPr>
              <a:xfrm rot="10800000">
                <a:off x="6845718" y="6581214"/>
                <a:ext cx="756376" cy="19495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3" name="Can 202"/>
              <p:cNvSpPr/>
              <p:nvPr/>
            </p:nvSpPr>
            <p:spPr>
              <a:xfrm>
                <a:off x="6975970" y="5969235"/>
                <a:ext cx="495872" cy="741264"/>
              </a:xfrm>
              <a:prstGeom prst="can">
                <a:avLst>
                  <a:gd name="adj" fmla="val 20858"/>
                </a:avLst>
              </a:prstGeom>
              <a:gradFill>
                <a:gsLst>
                  <a:gs pos="0">
                    <a:schemeClr val="bg2">
                      <a:lumMod val="60000"/>
                      <a:lumOff val="40000"/>
                    </a:schemeClr>
                  </a:gs>
                  <a:gs pos="57300">
                    <a:schemeClr val="bg2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</a:gra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05" name="Picture 10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44000" y="3246214"/>
              <a:ext cx="691742" cy="639459"/>
            </a:xfrm>
            <a:prstGeom prst="rect">
              <a:avLst/>
            </a:prstGeom>
          </p:spPr>
        </p:pic>
      </p:grpSp>
      <p:grpSp>
        <p:nvGrpSpPr>
          <p:cNvPr id="4" name="Group 3"/>
          <p:cNvGrpSpPr/>
          <p:nvPr/>
        </p:nvGrpSpPr>
        <p:grpSpPr>
          <a:xfrm>
            <a:off x="8201357" y="3881175"/>
            <a:ext cx="694076" cy="1263931"/>
            <a:chOff x="8201357" y="3881175"/>
            <a:chExt cx="694076" cy="1263931"/>
          </a:xfrm>
        </p:grpSpPr>
        <p:grpSp>
          <p:nvGrpSpPr>
            <p:cNvPr id="195" name="Group 194"/>
            <p:cNvGrpSpPr/>
            <p:nvPr/>
          </p:nvGrpSpPr>
          <p:grpSpPr>
            <a:xfrm rot="16200000">
              <a:off x="8240357" y="4494771"/>
              <a:ext cx="626124" cy="674545"/>
              <a:chOff x="6845718" y="5969235"/>
              <a:chExt cx="756376" cy="806936"/>
            </a:xfrm>
          </p:grpSpPr>
          <p:sp>
            <p:nvSpPr>
              <p:cNvPr id="196" name="Rectangle 195"/>
              <p:cNvSpPr/>
              <p:nvPr/>
            </p:nvSpPr>
            <p:spPr>
              <a:xfrm rot="10800000">
                <a:off x="6845718" y="6581214"/>
                <a:ext cx="756376" cy="19495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Can 196"/>
              <p:cNvSpPr/>
              <p:nvPr/>
            </p:nvSpPr>
            <p:spPr>
              <a:xfrm>
                <a:off x="6975970" y="5969235"/>
                <a:ext cx="495872" cy="741264"/>
              </a:xfrm>
              <a:prstGeom prst="can">
                <a:avLst>
                  <a:gd name="adj" fmla="val 20858"/>
                </a:avLst>
              </a:prstGeom>
              <a:gradFill>
                <a:gsLst>
                  <a:gs pos="0">
                    <a:schemeClr val="bg2">
                      <a:lumMod val="60000"/>
                      <a:lumOff val="40000"/>
                    </a:schemeClr>
                  </a:gs>
                  <a:gs pos="57300">
                    <a:schemeClr val="bg2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</a:gra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01357" y="3881175"/>
              <a:ext cx="694076" cy="639459"/>
            </a:xfrm>
            <a:prstGeom prst="rect">
              <a:avLst/>
            </a:prstGeom>
          </p:spPr>
        </p:pic>
      </p:grpSp>
      <p:grpSp>
        <p:nvGrpSpPr>
          <p:cNvPr id="6" name="Group 5"/>
          <p:cNvGrpSpPr/>
          <p:nvPr/>
        </p:nvGrpSpPr>
        <p:grpSpPr>
          <a:xfrm>
            <a:off x="10133936" y="2628011"/>
            <a:ext cx="695063" cy="2515217"/>
            <a:chOff x="10133936" y="2628011"/>
            <a:chExt cx="695063" cy="2515217"/>
          </a:xfrm>
        </p:grpSpPr>
        <p:grpSp>
          <p:nvGrpSpPr>
            <p:cNvPr id="204" name="Group 203"/>
            <p:cNvGrpSpPr/>
            <p:nvPr/>
          </p:nvGrpSpPr>
          <p:grpSpPr>
            <a:xfrm rot="16200000">
              <a:off x="10173593" y="3239234"/>
              <a:ext cx="626124" cy="674545"/>
              <a:chOff x="6845718" y="5969235"/>
              <a:chExt cx="756376" cy="806936"/>
            </a:xfrm>
          </p:grpSpPr>
          <p:sp>
            <p:nvSpPr>
              <p:cNvPr id="205" name="Rectangle 204"/>
              <p:cNvSpPr/>
              <p:nvPr/>
            </p:nvSpPr>
            <p:spPr>
              <a:xfrm rot="10800000">
                <a:off x="6845718" y="6581214"/>
                <a:ext cx="756376" cy="19495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6" name="Can 205"/>
              <p:cNvSpPr/>
              <p:nvPr/>
            </p:nvSpPr>
            <p:spPr>
              <a:xfrm>
                <a:off x="6975970" y="5969235"/>
                <a:ext cx="495872" cy="741264"/>
              </a:xfrm>
              <a:prstGeom prst="can">
                <a:avLst>
                  <a:gd name="adj" fmla="val 20858"/>
                </a:avLst>
              </a:prstGeom>
              <a:gradFill>
                <a:gsLst>
                  <a:gs pos="0">
                    <a:schemeClr val="bg2">
                      <a:lumMod val="60000"/>
                      <a:lumOff val="40000"/>
                    </a:schemeClr>
                  </a:gs>
                  <a:gs pos="57300">
                    <a:schemeClr val="bg2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</a:gra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133936" y="2628011"/>
              <a:ext cx="695063" cy="639459"/>
            </a:xfrm>
            <a:prstGeom prst="rect">
              <a:avLst/>
            </a:prstGeom>
          </p:spPr>
        </p:pic>
        <p:grpSp>
          <p:nvGrpSpPr>
            <p:cNvPr id="57" name="Group 56"/>
            <p:cNvGrpSpPr/>
            <p:nvPr/>
          </p:nvGrpSpPr>
          <p:grpSpPr>
            <a:xfrm rot="16200000">
              <a:off x="10173592" y="3868646"/>
              <a:ext cx="626124" cy="674545"/>
              <a:chOff x="6845718" y="5969235"/>
              <a:chExt cx="756376" cy="806936"/>
            </a:xfrm>
          </p:grpSpPr>
          <p:sp>
            <p:nvSpPr>
              <p:cNvPr id="58" name="Rectangle 57"/>
              <p:cNvSpPr/>
              <p:nvPr/>
            </p:nvSpPr>
            <p:spPr>
              <a:xfrm rot="10800000">
                <a:off x="6845718" y="6581214"/>
                <a:ext cx="756376" cy="19495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Can 58"/>
              <p:cNvSpPr/>
              <p:nvPr/>
            </p:nvSpPr>
            <p:spPr>
              <a:xfrm>
                <a:off x="6975970" y="5969235"/>
                <a:ext cx="495872" cy="741264"/>
              </a:xfrm>
              <a:prstGeom prst="can">
                <a:avLst>
                  <a:gd name="adj" fmla="val 20858"/>
                </a:avLst>
              </a:prstGeom>
              <a:gradFill>
                <a:gsLst>
                  <a:gs pos="0">
                    <a:schemeClr val="bg2">
                      <a:lumMod val="60000"/>
                      <a:lumOff val="40000"/>
                    </a:schemeClr>
                  </a:gs>
                  <a:gs pos="57300">
                    <a:schemeClr val="bg2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</a:gra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 rot="16200000">
              <a:off x="10173591" y="4492893"/>
              <a:ext cx="626124" cy="674545"/>
              <a:chOff x="6845718" y="5969235"/>
              <a:chExt cx="756376" cy="806936"/>
            </a:xfrm>
          </p:grpSpPr>
          <p:sp>
            <p:nvSpPr>
              <p:cNvPr id="61" name="Rectangle 60"/>
              <p:cNvSpPr/>
              <p:nvPr/>
            </p:nvSpPr>
            <p:spPr>
              <a:xfrm rot="10800000">
                <a:off x="6845718" y="6581214"/>
                <a:ext cx="756376" cy="19495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Can 61"/>
              <p:cNvSpPr/>
              <p:nvPr/>
            </p:nvSpPr>
            <p:spPr>
              <a:xfrm>
                <a:off x="6975970" y="5969235"/>
                <a:ext cx="495872" cy="741264"/>
              </a:xfrm>
              <a:prstGeom prst="can">
                <a:avLst>
                  <a:gd name="adj" fmla="val 20858"/>
                </a:avLst>
              </a:prstGeom>
              <a:gradFill>
                <a:gsLst>
                  <a:gs pos="0">
                    <a:schemeClr val="bg2">
                      <a:lumMod val="60000"/>
                      <a:lumOff val="40000"/>
                    </a:schemeClr>
                  </a:gs>
                  <a:gs pos="57300">
                    <a:schemeClr val="bg2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</a:gra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11066228" y="2000499"/>
            <a:ext cx="687788" cy="3139350"/>
            <a:chOff x="11066228" y="2000499"/>
            <a:chExt cx="687788" cy="3139350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066228" y="2000499"/>
              <a:ext cx="687788" cy="639459"/>
            </a:xfrm>
            <a:prstGeom prst="rect">
              <a:avLst/>
            </a:prstGeom>
          </p:spPr>
        </p:pic>
        <p:grpSp>
          <p:nvGrpSpPr>
            <p:cNvPr id="63" name="Group 62"/>
            <p:cNvGrpSpPr/>
            <p:nvPr/>
          </p:nvGrpSpPr>
          <p:grpSpPr>
            <a:xfrm rot="16200000">
              <a:off x="11098167" y="3235855"/>
              <a:ext cx="626124" cy="674545"/>
              <a:chOff x="6845718" y="5969235"/>
              <a:chExt cx="756376" cy="806936"/>
            </a:xfrm>
          </p:grpSpPr>
          <p:sp>
            <p:nvSpPr>
              <p:cNvPr id="64" name="Rectangle 63"/>
              <p:cNvSpPr/>
              <p:nvPr/>
            </p:nvSpPr>
            <p:spPr>
              <a:xfrm rot="10800000">
                <a:off x="6845718" y="6581214"/>
                <a:ext cx="756376" cy="19495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Can 65"/>
              <p:cNvSpPr/>
              <p:nvPr/>
            </p:nvSpPr>
            <p:spPr>
              <a:xfrm>
                <a:off x="6975970" y="5969235"/>
                <a:ext cx="495872" cy="741264"/>
              </a:xfrm>
              <a:prstGeom prst="can">
                <a:avLst>
                  <a:gd name="adj" fmla="val 20858"/>
                </a:avLst>
              </a:prstGeom>
              <a:gradFill>
                <a:gsLst>
                  <a:gs pos="0">
                    <a:schemeClr val="bg2">
                      <a:lumMod val="60000"/>
                      <a:lumOff val="40000"/>
                    </a:schemeClr>
                  </a:gs>
                  <a:gs pos="57300">
                    <a:schemeClr val="bg2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</a:gra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 rot="16200000">
              <a:off x="11098166" y="3865267"/>
              <a:ext cx="626124" cy="674545"/>
              <a:chOff x="6845718" y="5969235"/>
              <a:chExt cx="756376" cy="806936"/>
            </a:xfrm>
          </p:grpSpPr>
          <p:sp>
            <p:nvSpPr>
              <p:cNvPr id="68" name="Rectangle 67"/>
              <p:cNvSpPr/>
              <p:nvPr/>
            </p:nvSpPr>
            <p:spPr>
              <a:xfrm rot="10800000">
                <a:off x="6845718" y="6581214"/>
                <a:ext cx="756376" cy="19495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Can 68"/>
              <p:cNvSpPr/>
              <p:nvPr/>
            </p:nvSpPr>
            <p:spPr>
              <a:xfrm>
                <a:off x="6975970" y="5969235"/>
                <a:ext cx="495872" cy="741264"/>
              </a:xfrm>
              <a:prstGeom prst="can">
                <a:avLst>
                  <a:gd name="adj" fmla="val 20858"/>
                </a:avLst>
              </a:prstGeom>
              <a:gradFill>
                <a:gsLst>
                  <a:gs pos="0">
                    <a:schemeClr val="bg2">
                      <a:lumMod val="60000"/>
                      <a:lumOff val="40000"/>
                    </a:schemeClr>
                  </a:gs>
                  <a:gs pos="57300">
                    <a:schemeClr val="bg2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</a:gra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 rot="16200000">
              <a:off x="11098165" y="4489514"/>
              <a:ext cx="626124" cy="674545"/>
              <a:chOff x="6845718" y="5969235"/>
              <a:chExt cx="756376" cy="806936"/>
            </a:xfrm>
          </p:grpSpPr>
          <p:sp>
            <p:nvSpPr>
              <p:cNvPr id="71" name="Rectangle 70"/>
              <p:cNvSpPr/>
              <p:nvPr/>
            </p:nvSpPr>
            <p:spPr>
              <a:xfrm rot="10800000">
                <a:off x="6845718" y="6581214"/>
                <a:ext cx="756376" cy="19495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Can 71"/>
              <p:cNvSpPr/>
              <p:nvPr/>
            </p:nvSpPr>
            <p:spPr>
              <a:xfrm>
                <a:off x="6975970" y="5969235"/>
                <a:ext cx="495872" cy="741264"/>
              </a:xfrm>
              <a:prstGeom prst="can">
                <a:avLst>
                  <a:gd name="adj" fmla="val 20858"/>
                </a:avLst>
              </a:prstGeom>
              <a:gradFill>
                <a:gsLst>
                  <a:gs pos="0">
                    <a:schemeClr val="bg2">
                      <a:lumMod val="60000"/>
                      <a:lumOff val="40000"/>
                    </a:schemeClr>
                  </a:gs>
                  <a:gs pos="57300">
                    <a:schemeClr val="bg2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</a:gra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 rot="16200000">
              <a:off x="11097346" y="2610669"/>
              <a:ext cx="626124" cy="674545"/>
              <a:chOff x="6845718" y="5969235"/>
              <a:chExt cx="756376" cy="806936"/>
            </a:xfrm>
          </p:grpSpPr>
          <p:sp>
            <p:nvSpPr>
              <p:cNvPr id="74" name="Rectangle 73"/>
              <p:cNvSpPr/>
              <p:nvPr/>
            </p:nvSpPr>
            <p:spPr>
              <a:xfrm rot="10800000">
                <a:off x="6845718" y="6581214"/>
                <a:ext cx="756376" cy="19495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Can 74"/>
              <p:cNvSpPr/>
              <p:nvPr/>
            </p:nvSpPr>
            <p:spPr>
              <a:xfrm>
                <a:off x="6975970" y="5969235"/>
                <a:ext cx="495872" cy="741264"/>
              </a:xfrm>
              <a:prstGeom prst="can">
                <a:avLst>
                  <a:gd name="adj" fmla="val 20858"/>
                </a:avLst>
              </a:prstGeom>
              <a:gradFill>
                <a:gsLst>
                  <a:gs pos="0">
                    <a:schemeClr val="bg2">
                      <a:lumMod val="60000"/>
                      <a:lumOff val="40000"/>
                    </a:schemeClr>
                  </a:gs>
                  <a:gs pos="57300">
                    <a:schemeClr val="bg2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</a:gra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pic>
        <p:nvPicPr>
          <p:cNvPr id="79" name="Picture 7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82644" y="4299951"/>
            <a:ext cx="2237426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982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Box 77"/>
          <p:cNvSpPr txBox="1"/>
          <p:nvPr/>
        </p:nvSpPr>
        <p:spPr>
          <a:xfrm>
            <a:off x="10031037" y="6514785"/>
            <a:ext cx="575542" cy="307777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Time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Preparing for DNA sequencing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 txBox="1">
            <a:spLocks/>
          </p:cNvSpPr>
          <p:nvPr/>
        </p:nvSpPr>
        <p:spPr>
          <a:xfrm>
            <a:off x="480175" y="2021302"/>
            <a:ext cx="5518819" cy="4557298"/>
          </a:xfrm>
          <a:prstGeom prst="rect">
            <a:avLst/>
          </a:prstGeom>
        </p:spPr>
        <p:txBody>
          <a:bodyPr vert="horz" lIns="91440" tIns="90000" rIns="91440" bIns="90000" rtlCol="0">
            <a:noAutofit/>
          </a:bodyPr>
          <a:lstStyle>
            <a:lvl1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5738" indent="-177800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buNone/>
            </a:pPr>
            <a:r>
              <a:rPr lang="en-GB" dirty="0"/>
              <a:t>An overview of the stages of Sanger sequencing using capillary gel electrophoresis:</a:t>
            </a:r>
          </a:p>
          <a:p>
            <a:pPr>
              <a:spcBef>
                <a:spcPts val="1000"/>
              </a:spcBef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DNA is denatured and a primer anneals to the DNA (just like in PCR) </a:t>
            </a:r>
          </a:p>
          <a:p>
            <a:pPr>
              <a:spcBef>
                <a:spcPts val="1000"/>
              </a:spcBef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DNA polymerase extends the region of double-stranded DNA (just like in PCR) until a fluorescent terminator nucleotide is added</a:t>
            </a:r>
          </a:p>
          <a:p>
            <a:pPr>
              <a:spcBef>
                <a:spcPts val="1000"/>
              </a:spcBef>
            </a:pPr>
            <a:r>
              <a:rPr lang="en-GB" dirty="0"/>
              <a:t>This produces fragments of a range of sizes, which can be separated through gel in a narrow capillary by electrophoresis</a:t>
            </a:r>
          </a:p>
          <a:p>
            <a:pPr>
              <a:spcBef>
                <a:spcPts val="1000"/>
              </a:spcBef>
            </a:pPr>
            <a:r>
              <a:rPr lang="en-GB" dirty="0"/>
              <a:t>As fragments migrate a laser excites the fluorescent terminator base and a detector records the colour on a chromatogram.</a:t>
            </a:r>
          </a:p>
          <a:p>
            <a:pPr marL="0" indent="0">
              <a:spcBef>
                <a:spcPts val="1000"/>
              </a:spcBef>
              <a:buNone/>
            </a:pPr>
            <a:endParaRPr lang="en-GB" dirty="0"/>
          </a:p>
          <a:p>
            <a:pPr marL="0" indent="0">
              <a:spcBef>
                <a:spcPts val="1000"/>
              </a:spcBef>
              <a:buNone/>
            </a:pPr>
            <a:endParaRPr lang="en-GB" dirty="0"/>
          </a:p>
        </p:txBody>
      </p:sp>
      <p:pic>
        <p:nvPicPr>
          <p:cNvPr id="104" name="Picture 1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7381" y="5000217"/>
            <a:ext cx="265589" cy="2497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2395" y="4754718"/>
            <a:ext cx="271425" cy="4952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3245" y="4509483"/>
            <a:ext cx="269044" cy="74046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41714" y="4264247"/>
            <a:ext cx="273806" cy="98570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34943" y="4021393"/>
            <a:ext cx="269045" cy="1228557"/>
          </a:xfrm>
          <a:prstGeom prst="rect">
            <a:avLst/>
          </a:prstGeom>
        </p:spPr>
      </p:pic>
      <p:sp>
        <p:nvSpPr>
          <p:cNvPr id="50" name="Can 49"/>
          <p:cNvSpPr/>
          <p:nvPr/>
        </p:nvSpPr>
        <p:spPr>
          <a:xfrm rot="16200000">
            <a:off x="8897062" y="1078177"/>
            <a:ext cx="1515810" cy="4185428"/>
          </a:xfrm>
          <a:prstGeom prst="can">
            <a:avLst>
              <a:gd name="adj" fmla="val 3472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1" name="Group 50"/>
          <p:cNvGrpSpPr/>
          <p:nvPr/>
        </p:nvGrpSpPr>
        <p:grpSpPr>
          <a:xfrm>
            <a:off x="7698224" y="2081987"/>
            <a:ext cx="3913486" cy="256201"/>
            <a:chOff x="2411760" y="1402773"/>
            <a:chExt cx="6264696" cy="457200"/>
          </a:xfrm>
        </p:grpSpPr>
        <p:sp>
          <p:nvSpPr>
            <p:cNvPr id="52" name="Cross 51"/>
            <p:cNvSpPr/>
            <p:nvPr/>
          </p:nvSpPr>
          <p:spPr>
            <a:xfrm>
              <a:off x="8239380" y="1402773"/>
              <a:ext cx="437076" cy="457200"/>
            </a:xfrm>
            <a:prstGeom prst="plus">
              <a:avLst>
                <a:gd name="adj" fmla="val 4291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411760" y="1582132"/>
              <a:ext cx="457200" cy="9848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>
              <a:off x="3059832" y="1631372"/>
              <a:ext cx="4968552" cy="1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/>
          <p:cNvSpPr/>
          <p:nvPr/>
        </p:nvSpPr>
        <p:spPr>
          <a:xfrm>
            <a:off x="11756825" y="2412985"/>
            <a:ext cx="444319" cy="15158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6" name="Straight Connector 75"/>
          <p:cNvCxnSpPr/>
          <p:nvPr/>
        </p:nvCxnSpPr>
        <p:spPr>
          <a:xfrm>
            <a:off x="9189075" y="6440252"/>
            <a:ext cx="2641879" cy="5689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 flipV="1">
            <a:off x="9341475" y="5312981"/>
            <a:ext cx="2984" cy="129489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 rot="16200000">
            <a:off x="8375629" y="5619312"/>
            <a:ext cx="1294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Fluorescence detected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956530" y="2392084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Capillary containing gel</a:t>
            </a:r>
          </a:p>
        </p:txBody>
      </p:sp>
      <p:sp>
        <p:nvSpPr>
          <p:cNvPr id="91" name="Can 90"/>
          <p:cNvSpPr/>
          <p:nvPr/>
        </p:nvSpPr>
        <p:spPr>
          <a:xfrm rot="10800000">
            <a:off x="10709411" y="1335819"/>
            <a:ext cx="306483" cy="1016054"/>
          </a:xfrm>
          <a:prstGeom prst="can">
            <a:avLst>
              <a:gd name="adj" fmla="val 3472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10479343" y="159267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Laser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0829677" y="2247282"/>
            <a:ext cx="55659" cy="168151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0206450" y="4011959"/>
            <a:ext cx="1345019" cy="5209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Detector</a:t>
            </a:r>
          </a:p>
        </p:txBody>
      </p:sp>
      <p:sp>
        <p:nvSpPr>
          <p:cNvPr id="92" name="Rectangle 91"/>
          <p:cNvSpPr/>
          <p:nvPr/>
        </p:nvSpPr>
        <p:spPr>
          <a:xfrm>
            <a:off x="9822852" y="4835677"/>
            <a:ext cx="1728617" cy="520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Chromatogram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0696293" y="4532954"/>
            <a:ext cx="0" cy="4556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8807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50" grpId="0" animBg="1"/>
      <p:bldP spid="80" grpId="0"/>
      <p:bldP spid="15" grpId="0"/>
      <p:bldP spid="91" grpId="0" animBg="1"/>
      <p:bldP spid="20" grpId="0"/>
      <p:bldP spid="23" grpId="0" animBg="1"/>
      <p:bldP spid="24" grpId="0" animBg="1"/>
      <p:bldP spid="9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Box 77"/>
          <p:cNvSpPr txBox="1"/>
          <p:nvPr/>
        </p:nvSpPr>
        <p:spPr>
          <a:xfrm>
            <a:off x="10031037" y="6514785"/>
            <a:ext cx="575542" cy="307777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Time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9344459" y="6445030"/>
            <a:ext cx="464234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Preparing for DNA sequencing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 txBox="1">
            <a:spLocks/>
          </p:cNvSpPr>
          <p:nvPr/>
        </p:nvSpPr>
        <p:spPr>
          <a:xfrm>
            <a:off x="480175" y="2021302"/>
            <a:ext cx="5518819" cy="4557298"/>
          </a:xfrm>
          <a:prstGeom prst="rect">
            <a:avLst/>
          </a:prstGeom>
        </p:spPr>
        <p:txBody>
          <a:bodyPr vert="horz" lIns="91440" tIns="90000" rIns="91440" bIns="90000" rtlCol="0">
            <a:noAutofit/>
          </a:bodyPr>
          <a:lstStyle>
            <a:lvl1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5738" indent="-177800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buNone/>
            </a:pPr>
            <a:r>
              <a:rPr lang="en-GB" dirty="0"/>
              <a:t>An overview of the stages of Sanger sequencing using capillary gel electrophoresis:</a:t>
            </a:r>
          </a:p>
          <a:p>
            <a:pPr>
              <a:spcBef>
                <a:spcPts val="1000"/>
              </a:spcBef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DNA is denatured and a primer anneals to the DNA (just like in PCR) </a:t>
            </a:r>
          </a:p>
          <a:p>
            <a:pPr>
              <a:spcBef>
                <a:spcPts val="1000"/>
              </a:spcBef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DNA polymerase extends the region of double-stranded DNA (just like in PCR) until a fluorescent terminator nucleotide is added</a:t>
            </a:r>
          </a:p>
          <a:p>
            <a:pPr>
              <a:spcBef>
                <a:spcPts val="1000"/>
              </a:spcBef>
            </a:pPr>
            <a:r>
              <a:rPr lang="en-GB" dirty="0"/>
              <a:t>This produces fragments of a range of sizes, which can be separated through gel in a narrow capillary by electrophoresis</a:t>
            </a:r>
          </a:p>
          <a:p>
            <a:pPr>
              <a:spcBef>
                <a:spcPts val="1000"/>
              </a:spcBef>
            </a:pPr>
            <a:r>
              <a:rPr lang="en-GB" dirty="0"/>
              <a:t>As fragments migrate a laser excites the fluorescent terminator base and a detector records the colour on a chromatogram.</a:t>
            </a:r>
          </a:p>
          <a:p>
            <a:pPr marL="0" indent="0">
              <a:spcBef>
                <a:spcPts val="1000"/>
              </a:spcBef>
              <a:buNone/>
            </a:pPr>
            <a:endParaRPr lang="en-GB" dirty="0"/>
          </a:p>
          <a:p>
            <a:pPr marL="0" indent="0">
              <a:spcBef>
                <a:spcPts val="1000"/>
              </a:spcBef>
              <a:buNone/>
            </a:pPr>
            <a:endParaRPr lang="en-GB" dirty="0"/>
          </a:p>
        </p:txBody>
      </p:sp>
      <p:pic>
        <p:nvPicPr>
          <p:cNvPr id="104" name="Picture 1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7381" y="5000217"/>
            <a:ext cx="265589" cy="2497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2395" y="4754718"/>
            <a:ext cx="271425" cy="4952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3245" y="4509483"/>
            <a:ext cx="269044" cy="74046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41714" y="4264247"/>
            <a:ext cx="273806" cy="98570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34943" y="4021393"/>
            <a:ext cx="269045" cy="1228557"/>
          </a:xfrm>
          <a:prstGeom prst="rect">
            <a:avLst/>
          </a:prstGeom>
        </p:spPr>
      </p:pic>
      <p:sp>
        <p:nvSpPr>
          <p:cNvPr id="50" name="Can 49"/>
          <p:cNvSpPr/>
          <p:nvPr/>
        </p:nvSpPr>
        <p:spPr>
          <a:xfrm rot="16200000">
            <a:off x="8897062" y="1078177"/>
            <a:ext cx="1515810" cy="4185428"/>
          </a:xfrm>
          <a:prstGeom prst="can">
            <a:avLst>
              <a:gd name="adj" fmla="val 3472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1" name="Group 50"/>
          <p:cNvGrpSpPr/>
          <p:nvPr/>
        </p:nvGrpSpPr>
        <p:grpSpPr>
          <a:xfrm>
            <a:off x="7698224" y="2081987"/>
            <a:ext cx="3913486" cy="256201"/>
            <a:chOff x="2411760" y="1402773"/>
            <a:chExt cx="6264696" cy="457200"/>
          </a:xfrm>
        </p:grpSpPr>
        <p:sp>
          <p:nvSpPr>
            <p:cNvPr id="52" name="Cross 51"/>
            <p:cNvSpPr/>
            <p:nvPr/>
          </p:nvSpPr>
          <p:spPr>
            <a:xfrm>
              <a:off x="8239380" y="1402773"/>
              <a:ext cx="437076" cy="457200"/>
            </a:xfrm>
            <a:prstGeom prst="plus">
              <a:avLst>
                <a:gd name="adj" fmla="val 4291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411760" y="1582132"/>
              <a:ext cx="457200" cy="9848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>
              <a:off x="3059832" y="1631372"/>
              <a:ext cx="4968552" cy="1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/>
          <p:cNvSpPr/>
          <p:nvPr/>
        </p:nvSpPr>
        <p:spPr>
          <a:xfrm>
            <a:off x="11756825" y="2412985"/>
            <a:ext cx="444319" cy="15158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6" name="Straight Connector 75"/>
          <p:cNvCxnSpPr/>
          <p:nvPr/>
        </p:nvCxnSpPr>
        <p:spPr>
          <a:xfrm>
            <a:off x="9189075" y="6440252"/>
            <a:ext cx="2641879" cy="5689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 flipV="1">
            <a:off x="9341475" y="5312981"/>
            <a:ext cx="2984" cy="129489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 rot="16200000">
            <a:off x="8375629" y="5619312"/>
            <a:ext cx="1294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Fluorescence detected</a:t>
            </a:r>
          </a:p>
        </p:txBody>
      </p:sp>
      <p:sp>
        <p:nvSpPr>
          <p:cNvPr id="81" name="Freeform 80"/>
          <p:cNvSpPr/>
          <p:nvPr/>
        </p:nvSpPr>
        <p:spPr>
          <a:xfrm>
            <a:off x="9344459" y="5550298"/>
            <a:ext cx="464234" cy="876886"/>
          </a:xfrm>
          <a:custGeom>
            <a:avLst/>
            <a:gdLst>
              <a:gd name="connsiteX0" fmla="*/ 0 w 464234"/>
              <a:gd name="connsiteY0" fmla="*/ 876886 h 876886"/>
              <a:gd name="connsiteX1" fmla="*/ 239150 w 464234"/>
              <a:gd name="connsiteY1" fmla="*/ 0 h 876886"/>
              <a:gd name="connsiteX2" fmla="*/ 464234 w 464234"/>
              <a:gd name="connsiteY2" fmla="*/ 876886 h 876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4234" h="876886">
                <a:moveTo>
                  <a:pt x="0" y="876886"/>
                </a:moveTo>
                <a:cubicBezTo>
                  <a:pt x="80889" y="438443"/>
                  <a:pt x="161778" y="0"/>
                  <a:pt x="239150" y="0"/>
                </a:cubicBezTo>
                <a:cubicBezTo>
                  <a:pt x="316522" y="0"/>
                  <a:pt x="390378" y="438443"/>
                  <a:pt x="464234" y="876886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7956530" y="2392084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Capillary containing gel</a:t>
            </a:r>
          </a:p>
        </p:txBody>
      </p:sp>
      <p:sp>
        <p:nvSpPr>
          <p:cNvPr id="91" name="Can 90"/>
          <p:cNvSpPr/>
          <p:nvPr/>
        </p:nvSpPr>
        <p:spPr>
          <a:xfrm rot="10800000">
            <a:off x="10709411" y="1335819"/>
            <a:ext cx="306483" cy="1016054"/>
          </a:xfrm>
          <a:prstGeom prst="can">
            <a:avLst>
              <a:gd name="adj" fmla="val 3472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10479343" y="159267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Laser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0829677" y="2247282"/>
            <a:ext cx="55659" cy="168151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0206450" y="4011959"/>
            <a:ext cx="1345019" cy="5209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Detector</a:t>
            </a:r>
          </a:p>
        </p:txBody>
      </p:sp>
      <p:sp>
        <p:nvSpPr>
          <p:cNvPr id="92" name="Rectangle 91"/>
          <p:cNvSpPr/>
          <p:nvPr/>
        </p:nvSpPr>
        <p:spPr>
          <a:xfrm>
            <a:off x="9822852" y="4835677"/>
            <a:ext cx="1728617" cy="520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Chromatogram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0696293" y="4532954"/>
            <a:ext cx="0" cy="4556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741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5 0.00023 L -0.05403 -0.28287 L 0.38203 -0.28333 L 0.38203 -0.2831 L 0.38203 -0.28333 " pathEditMode="relative" rAng="0" ptsTypes="AAAAA">
                                      <p:cBhvr>
                                        <p:cTn id="6" dur="5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58" y="-1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Box 77"/>
          <p:cNvSpPr txBox="1"/>
          <p:nvPr/>
        </p:nvSpPr>
        <p:spPr>
          <a:xfrm>
            <a:off x="10031037" y="6514785"/>
            <a:ext cx="575542" cy="307777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Time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9344459" y="6445030"/>
            <a:ext cx="464234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9803518" y="6445030"/>
            <a:ext cx="464234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Preparing for DNA sequencing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 txBox="1">
            <a:spLocks/>
          </p:cNvSpPr>
          <p:nvPr/>
        </p:nvSpPr>
        <p:spPr>
          <a:xfrm>
            <a:off x="480175" y="2021302"/>
            <a:ext cx="5518819" cy="4557298"/>
          </a:xfrm>
          <a:prstGeom prst="rect">
            <a:avLst/>
          </a:prstGeom>
        </p:spPr>
        <p:txBody>
          <a:bodyPr vert="horz" lIns="91440" tIns="90000" rIns="91440" bIns="90000" rtlCol="0">
            <a:noAutofit/>
          </a:bodyPr>
          <a:lstStyle>
            <a:lvl1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5738" indent="-177800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buNone/>
            </a:pPr>
            <a:r>
              <a:rPr lang="en-GB" dirty="0"/>
              <a:t>An overview of the stages of Sanger sequencing using capillary gel electrophoresis:</a:t>
            </a:r>
          </a:p>
          <a:p>
            <a:pPr>
              <a:spcBef>
                <a:spcPts val="1000"/>
              </a:spcBef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DNA is denatured and a primer anneals to the DNA (just like in PCR) </a:t>
            </a:r>
          </a:p>
          <a:p>
            <a:pPr>
              <a:spcBef>
                <a:spcPts val="1000"/>
              </a:spcBef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DNA polymerase extends the region of double-stranded DNA (just like in PCR) until a fluorescent terminator nucleotide is added</a:t>
            </a:r>
          </a:p>
          <a:p>
            <a:pPr>
              <a:spcBef>
                <a:spcPts val="1000"/>
              </a:spcBef>
            </a:pPr>
            <a:r>
              <a:rPr lang="en-GB" dirty="0"/>
              <a:t>This produces fragments of a range of sizes, which can be separated through gel in a narrow capillary by electrophoresis</a:t>
            </a:r>
          </a:p>
          <a:p>
            <a:pPr>
              <a:spcBef>
                <a:spcPts val="1000"/>
              </a:spcBef>
            </a:pPr>
            <a:r>
              <a:rPr lang="en-GB" dirty="0"/>
              <a:t>As fragments migrate a laser excites the fluorescent terminator base and a detector records the colour on a chromatogram.</a:t>
            </a:r>
          </a:p>
          <a:p>
            <a:pPr marL="0" indent="0">
              <a:spcBef>
                <a:spcPts val="1000"/>
              </a:spcBef>
              <a:buNone/>
            </a:pPr>
            <a:endParaRPr lang="en-GB" dirty="0"/>
          </a:p>
          <a:p>
            <a:pPr marL="0" indent="0">
              <a:spcBef>
                <a:spcPts val="1000"/>
              </a:spcBef>
              <a:buNone/>
            </a:pP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2395" y="4754718"/>
            <a:ext cx="271425" cy="4952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3245" y="4509483"/>
            <a:ext cx="269044" cy="74046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41714" y="4264247"/>
            <a:ext cx="273806" cy="98570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34943" y="4021393"/>
            <a:ext cx="269045" cy="1228557"/>
          </a:xfrm>
          <a:prstGeom prst="rect">
            <a:avLst/>
          </a:prstGeom>
        </p:spPr>
      </p:pic>
      <p:sp>
        <p:nvSpPr>
          <p:cNvPr id="50" name="Can 49"/>
          <p:cNvSpPr/>
          <p:nvPr/>
        </p:nvSpPr>
        <p:spPr>
          <a:xfrm rot="16200000">
            <a:off x="8897062" y="1078177"/>
            <a:ext cx="1515810" cy="4185428"/>
          </a:xfrm>
          <a:prstGeom prst="can">
            <a:avLst>
              <a:gd name="adj" fmla="val 3472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1" name="Group 50"/>
          <p:cNvGrpSpPr/>
          <p:nvPr/>
        </p:nvGrpSpPr>
        <p:grpSpPr>
          <a:xfrm>
            <a:off x="7698224" y="2081987"/>
            <a:ext cx="3913486" cy="256201"/>
            <a:chOff x="2411760" y="1402773"/>
            <a:chExt cx="6264696" cy="457200"/>
          </a:xfrm>
        </p:grpSpPr>
        <p:sp>
          <p:nvSpPr>
            <p:cNvPr id="52" name="Cross 51"/>
            <p:cNvSpPr/>
            <p:nvPr/>
          </p:nvSpPr>
          <p:spPr>
            <a:xfrm>
              <a:off x="8239380" y="1402773"/>
              <a:ext cx="437076" cy="457200"/>
            </a:xfrm>
            <a:prstGeom prst="plus">
              <a:avLst>
                <a:gd name="adj" fmla="val 4291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411760" y="1582132"/>
              <a:ext cx="457200" cy="9848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>
              <a:off x="3059832" y="1631372"/>
              <a:ext cx="4968552" cy="1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/>
          <p:cNvSpPr/>
          <p:nvPr/>
        </p:nvSpPr>
        <p:spPr>
          <a:xfrm>
            <a:off x="11756825" y="2412985"/>
            <a:ext cx="444319" cy="15158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6" name="Straight Connector 75"/>
          <p:cNvCxnSpPr/>
          <p:nvPr/>
        </p:nvCxnSpPr>
        <p:spPr>
          <a:xfrm>
            <a:off x="9189075" y="6440252"/>
            <a:ext cx="2641879" cy="5689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 flipV="1">
            <a:off x="9341475" y="5312981"/>
            <a:ext cx="2984" cy="129489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 rot="16200000">
            <a:off x="8375629" y="5619312"/>
            <a:ext cx="1294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Fluorescence detected</a:t>
            </a:r>
          </a:p>
        </p:txBody>
      </p:sp>
      <p:sp>
        <p:nvSpPr>
          <p:cNvPr id="81" name="Freeform 80"/>
          <p:cNvSpPr/>
          <p:nvPr/>
        </p:nvSpPr>
        <p:spPr>
          <a:xfrm>
            <a:off x="9344459" y="5550298"/>
            <a:ext cx="464234" cy="876886"/>
          </a:xfrm>
          <a:custGeom>
            <a:avLst/>
            <a:gdLst>
              <a:gd name="connsiteX0" fmla="*/ 0 w 464234"/>
              <a:gd name="connsiteY0" fmla="*/ 876886 h 876886"/>
              <a:gd name="connsiteX1" fmla="*/ 239150 w 464234"/>
              <a:gd name="connsiteY1" fmla="*/ 0 h 876886"/>
              <a:gd name="connsiteX2" fmla="*/ 464234 w 464234"/>
              <a:gd name="connsiteY2" fmla="*/ 876886 h 876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4234" h="876886">
                <a:moveTo>
                  <a:pt x="0" y="876886"/>
                </a:moveTo>
                <a:cubicBezTo>
                  <a:pt x="80889" y="438443"/>
                  <a:pt x="161778" y="0"/>
                  <a:pt x="239150" y="0"/>
                </a:cubicBezTo>
                <a:cubicBezTo>
                  <a:pt x="316522" y="0"/>
                  <a:pt x="390378" y="438443"/>
                  <a:pt x="464234" y="876886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Freeform 81"/>
          <p:cNvSpPr/>
          <p:nvPr/>
        </p:nvSpPr>
        <p:spPr>
          <a:xfrm>
            <a:off x="9808693" y="5700334"/>
            <a:ext cx="450166" cy="745607"/>
          </a:xfrm>
          <a:custGeom>
            <a:avLst/>
            <a:gdLst>
              <a:gd name="connsiteX0" fmla="*/ 0 w 450166"/>
              <a:gd name="connsiteY0" fmla="*/ 745607 h 745607"/>
              <a:gd name="connsiteX1" fmla="*/ 220393 w 450166"/>
              <a:gd name="connsiteY1" fmla="*/ 19 h 745607"/>
              <a:gd name="connsiteX2" fmla="*/ 450166 w 450166"/>
              <a:gd name="connsiteY2" fmla="*/ 726850 h 745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0166" h="745607">
                <a:moveTo>
                  <a:pt x="0" y="745607"/>
                </a:moveTo>
                <a:cubicBezTo>
                  <a:pt x="72683" y="374376"/>
                  <a:pt x="145366" y="3145"/>
                  <a:pt x="220393" y="19"/>
                </a:cubicBezTo>
                <a:cubicBezTo>
                  <a:pt x="295420" y="-3107"/>
                  <a:pt x="372793" y="361871"/>
                  <a:pt x="450166" y="72685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7956530" y="2392084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Capillary containing gel</a:t>
            </a:r>
          </a:p>
        </p:txBody>
      </p:sp>
      <p:sp>
        <p:nvSpPr>
          <p:cNvPr id="91" name="Can 90"/>
          <p:cNvSpPr/>
          <p:nvPr/>
        </p:nvSpPr>
        <p:spPr>
          <a:xfrm rot="10800000">
            <a:off x="10709411" y="1335819"/>
            <a:ext cx="306483" cy="1016054"/>
          </a:xfrm>
          <a:prstGeom prst="can">
            <a:avLst>
              <a:gd name="adj" fmla="val 3472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10479343" y="159267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Laser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0829677" y="2247282"/>
            <a:ext cx="55659" cy="168151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0206450" y="4011959"/>
            <a:ext cx="1345019" cy="5209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Detector</a:t>
            </a:r>
          </a:p>
        </p:txBody>
      </p:sp>
      <p:sp>
        <p:nvSpPr>
          <p:cNvPr id="92" name="Rectangle 91"/>
          <p:cNvSpPr/>
          <p:nvPr/>
        </p:nvSpPr>
        <p:spPr>
          <a:xfrm>
            <a:off x="9822852" y="4835677"/>
            <a:ext cx="1728617" cy="520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Chromatogram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0696293" y="4532954"/>
            <a:ext cx="0" cy="4556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4267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2.59259E-6 L -0.0707 -0.27338 L 0.35365 -0.26759 " pathEditMode="relative" ptsTypes="AAA">
                                      <p:cBhvr>
                                        <p:cTn id="6" dur="4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25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25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8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Box 77"/>
          <p:cNvSpPr txBox="1"/>
          <p:nvPr/>
        </p:nvSpPr>
        <p:spPr>
          <a:xfrm>
            <a:off x="10031037" y="6514785"/>
            <a:ext cx="575542" cy="307777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Time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9344459" y="6445030"/>
            <a:ext cx="464234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0258337" y="6445030"/>
            <a:ext cx="464234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9803518" y="6445030"/>
            <a:ext cx="464234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Preparing for DNA sequencing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 txBox="1">
            <a:spLocks/>
          </p:cNvSpPr>
          <p:nvPr/>
        </p:nvSpPr>
        <p:spPr>
          <a:xfrm>
            <a:off x="480175" y="2021302"/>
            <a:ext cx="5518819" cy="4557298"/>
          </a:xfrm>
          <a:prstGeom prst="rect">
            <a:avLst/>
          </a:prstGeom>
        </p:spPr>
        <p:txBody>
          <a:bodyPr vert="horz" lIns="91440" tIns="90000" rIns="91440" bIns="90000" rtlCol="0">
            <a:noAutofit/>
          </a:bodyPr>
          <a:lstStyle>
            <a:lvl1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5738" indent="-177800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buNone/>
            </a:pPr>
            <a:r>
              <a:rPr lang="en-GB" dirty="0"/>
              <a:t>An overview of the stages of Sanger sequencing using capillary gel electrophoresis:</a:t>
            </a:r>
          </a:p>
          <a:p>
            <a:pPr>
              <a:spcBef>
                <a:spcPts val="1000"/>
              </a:spcBef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DNA is denatured and a primer anneals to the DNA (just like in PCR) </a:t>
            </a:r>
          </a:p>
          <a:p>
            <a:pPr>
              <a:spcBef>
                <a:spcPts val="1000"/>
              </a:spcBef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DNA polymerase extends the region of double-stranded DNA (just like in PCR) until a fluorescent terminator nucleotide is added</a:t>
            </a:r>
          </a:p>
          <a:p>
            <a:pPr>
              <a:spcBef>
                <a:spcPts val="1000"/>
              </a:spcBef>
            </a:pPr>
            <a:r>
              <a:rPr lang="en-GB" dirty="0"/>
              <a:t>This produces fragments of a range of sizes, which can be separated through gel in a narrow capillary by electrophoresis</a:t>
            </a:r>
          </a:p>
          <a:p>
            <a:pPr>
              <a:spcBef>
                <a:spcPts val="1000"/>
              </a:spcBef>
            </a:pPr>
            <a:r>
              <a:rPr lang="en-GB" dirty="0"/>
              <a:t>As fragments migrate a laser excites the fluorescent terminator base and a detector records the colour on a chromatogram.</a:t>
            </a:r>
          </a:p>
          <a:p>
            <a:pPr marL="0" indent="0">
              <a:spcBef>
                <a:spcPts val="1000"/>
              </a:spcBef>
              <a:buNone/>
            </a:pPr>
            <a:endParaRPr lang="en-GB" dirty="0"/>
          </a:p>
          <a:p>
            <a:pPr marL="0" indent="0">
              <a:spcBef>
                <a:spcPts val="1000"/>
              </a:spcBef>
              <a:buNone/>
            </a:pP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3245" y="4509483"/>
            <a:ext cx="269044" cy="74046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1714" y="4264247"/>
            <a:ext cx="273806" cy="98570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4943" y="4021393"/>
            <a:ext cx="269045" cy="1228557"/>
          </a:xfrm>
          <a:prstGeom prst="rect">
            <a:avLst/>
          </a:prstGeom>
        </p:spPr>
      </p:pic>
      <p:sp>
        <p:nvSpPr>
          <p:cNvPr id="50" name="Can 49"/>
          <p:cNvSpPr/>
          <p:nvPr/>
        </p:nvSpPr>
        <p:spPr>
          <a:xfrm rot="16200000">
            <a:off x="8897062" y="1078177"/>
            <a:ext cx="1515810" cy="4185428"/>
          </a:xfrm>
          <a:prstGeom prst="can">
            <a:avLst>
              <a:gd name="adj" fmla="val 3472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1" name="Group 50"/>
          <p:cNvGrpSpPr/>
          <p:nvPr/>
        </p:nvGrpSpPr>
        <p:grpSpPr>
          <a:xfrm>
            <a:off x="7698224" y="2081987"/>
            <a:ext cx="3913486" cy="256201"/>
            <a:chOff x="2411760" y="1402773"/>
            <a:chExt cx="6264696" cy="457200"/>
          </a:xfrm>
        </p:grpSpPr>
        <p:sp>
          <p:nvSpPr>
            <p:cNvPr id="52" name="Cross 51"/>
            <p:cNvSpPr/>
            <p:nvPr/>
          </p:nvSpPr>
          <p:spPr>
            <a:xfrm>
              <a:off x="8239380" y="1402773"/>
              <a:ext cx="437076" cy="457200"/>
            </a:xfrm>
            <a:prstGeom prst="plus">
              <a:avLst>
                <a:gd name="adj" fmla="val 4291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411760" y="1582132"/>
              <a:ext cx="457200" cy="9848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>
              <a:off x="3059832" y="1631372"/>
              <a:ext cx="4968552" cy="1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/>
          <p:cNvSpPr/>
          <p:nvPr/>
        </p:nvSpPr>
        <p:spPr>
          <a:xfrm>
            <a:off x="11756825" y="2412985"/>
            <a:ext cx="444319" cy="15158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6" name="Straight Connector 75"/>
          <p:cNvCxnSpPr/>
          <p:nvPr/>
        </p:nvCxnSpPr>
        <p:spPr>
          <a:xfrm>
            <a:off x="9189075" y="6440252"/>
            <a:ext cx="2641879" cy="5689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 flipV="1">
            <a:off x="9341475" y="5312981"/>
            <a:ext cx="2984" cy="129489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 rot="16200000">
            <a:off x="8375629" y="5619312"/>
            <a:ext cx="1294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Fluorescence detected</a:t>
            </a:r>
          </a:p>
        </p:txBody>
      </p:sp>
      <p:sp>
        <p:nvSpPr>
          <p:cNvPr id="81" name="Freeform 80"/>
          <p:cNvSpPr/>
          <p:nvPr/>
        </p:nvSpPr>
        <p:spPr>
          <a:xfrm>
            <a:off x="9344459" y="5550298"/>
            <a:ext cx="464234" cy="876886"/>
          </a:xfrm>
          <a:custGeom>
            <a:avLst/>
            <a:gdLst>
              <a:gd name="connsiteX0" fmla="*/ 0 w 464234"/>
              <a:gd name="connsiteY0" fmla="*/ 876886 h 876886"/>
              <a:gd name="connsiteX1" fmla="*/ 239150 w 464234"/>
              <a:gd name="connsiteY1" fmla="*/ 0 h 876886"/>
              <a:gd name="connsiteX2" fmla="*/ 464234 w 464234"/>
              <a:gd name="connsiteY2" fmla="*/ 876886 h 876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4234" h="876886">
                <a:moveTo>
                  <a:pt x="0" y="876886"/>
                </a:moveTo>
                <a:cubicBezTo>
                  <a:pt x="80889" y="438443"/>
                  <a:pt x="161778" y="0"/>
                  <a:pt x="239150" y="0"/>
                </a:cubicBezTo>
                <a:cubicBezTo>
                  <a:pt x="316522" y="0"/>
                  <a:pt x="390378" y="438443"/>
                  <a:pt x="464234" y="876886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Freeform 81"/>
          <p:cNvSpPr/>
          <p:nvPr/>
        </p:nvSpPr>
        <p:spPr>
          <a:xfrm>
            <a:off x="9808693" y="5700334"/>
            <a:ext cx="450166" cy="745607"/>
          </a:xfrm>
          <a:custGeom>
            <a:avLst/>
            <a:gdLst>
              <a:gd name="connsiteX0" fmla="*/ 0 w 450166"/>
              <a:gd name="connsiteY0" fmla="*/ 745607 h 745607"/>
              <a:gd name="connsiteX1" fmla="*/ 220393 w 450166"/>
              <a:gd name="connsiteY1" fmla="*/ 19 h 745607"/>
              <a:gd name="connsiteX2" fmla="*/ 450166 w 450166"/>
              <a:gd name="connsiteY2" fmla="*/ 726850 h 745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0166" h="745607">
                <a:moveTo>
                  <a:pt x="0" y="745607"/>
                </a:moveTo>
                <a:cubicBezTo>
                  <a:pt x="72683" y="374376"/>
                  <a:pt x="145366" y="3145"/>
                  <a:pt x="220393" y="19"/>
                </a:cubicBezTo>
                <a:cubicBezTo>
                  <a:pt x="295420" y="-3107"/>
                  <a:pt x="372793" y="361871"/>
                  <a:pt x="450166" y="72685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Freeform 82"/>
          <p:cNvSpPr/>
          <p:nvPr/>
        </p:nvSpPr>
        <p:spPr>
          <a:xfrm>
            <a:off x="10259247" y="5334668"/>
            <a:ext cx="450573" cy="1094630"/>
          </a:xfrm>
          <a:custGeom>
            <a:avLst/>
            <a:gdLst>
              <a:gd name="connsiteX0" fmla="*/ 0 w 450573"/>
              <a:gd name="connsiteY0" fmla="*/ 1094630 h 1094630"/>
              <a:gd name="connsiteX1" fmla="*/ 230587 w 450573"/>
              <a:gd name="connsiteY1" fmla="*/ 0 h 1094630"/>
              <a:gd name="connsiteX2" fmla="*/ 450573 w 450573"/>
              <a:gd name="connsiteY2" fmla="*/ 1094630 h 1094630"/>
              <a:gd name="connsiteX3" fmla="*/ 450573 w 450573"/>
              <a:gd name="connsiteY3" fmla="*/ 1094630 h 1094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573" h="1094630">
                <a:moveTo>
                  <a:pt x="0" y="1094630"/>
                </a:moveTo>
                <a:cubicBezTo>
                  <a:pt x="77746" y="547315"/>
                  <a:pt x="155492" y="0"/>
                  <a:pt x="230587" y="0"/>
                </a:cubicBezTo>
                <a:cubicBezTo>
                  <a:pt x="305682" y="0"/>
                  <a:pt x="450573" y="1094630"/>
                  <a:pt x="450573" y="1094630"/>
                </a:cubicBezTo>
                <a:lnTo>
                  <a:pt x="450573" y="1094630"/>
                </a:lnTo>
              </a:path>
            </a:pathLst>
          </a:cu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7956530" y="2392084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Capillary containing gel</a:t>
            </a:r>
          </a:p>
        </p:txBody>
      </p:sp>
      <p:sp>
        <p:nvSpPr>
          <p:cNvPr id="91" name="Can 90"/>
          <p:cNvSpPr/>
          <p:nvPr/>
        </p:nvSpPr>
        <p:spPr>
          <a:xfrm rot="10800000">
            <a:off x="10709411" y="1335819"/>
            <a:ext cx="306483" cy="1016054"/>
          </a:xfrm>
          <a:prstGeom prst="can">
            <a:avLst>
              <a:gd name="adj" fmla="val 3472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10479343" y="159267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Laser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0829677" y="2247282"/>
            <a:ext cx="55659" cy="168151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0206450" y="4011959"/>
            <a:ext cx="1345019" cy="5209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Detector</a:t>
            </a:r>
          </a:p>
        </p:txBody>
      </p:sp>
      <p:sp>
        <p:nvSpPr>
          <p:cNvPr id="92" name="Rectangle 91"/>
          <p:cNvSpPr/>
          <p:nvPr/>
        </p:nvSpPr>
        <p:spPr>
          <a:xfrm>
            <a:off x="9822852" y="4835677"/>
            <a:ext cx="1728617" cy="520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Chromatogram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0696293" y="4532954"/>
            <a:ext cx="0" cy="4556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99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3.7037E-7 L -0.1181 -0.25486 L 0.32149 -0.24814 " pathEditMode="relative" ptsTypes="AAA">
                                      <p:cBhvr>
                                        <p:cTn id="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8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Box 77"/>
          <p:cNvSpPr txBox="1"/>
          <p:nvPr/>
        </p:nvSpPr>
        <p:spPr>
          <a:xfrm>
            <a:off x="10031037" y="6514785"/>
            <a:ext cx="575542" cy="307777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Time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9344459" y="6445030"/>
            <a:ext cx="464234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0258337" y="6445030"/>
            <a:ext cx="464234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0722571" y="6451140"/>
            <a:ext cx="464234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9803518" y="6445030"/>
            <a:ext cx="464234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Preparing for DNA sequencing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 txBox="1">
            <a:spLocks/>
          </p:cNvSpPr>
          <p:nvPr/>
        </p:nvSpPr>
        <p:spPr>
          <a:xfrm>
            <a:off x="480175" y="2021302"/>
            <a:ext cx="5518819" cy="4557298"/>
          </a:xfrm>
          <a:prstGeom prst="rect">
            <a:avLst/>
          </a:prstGeom>
        </p:spPr>
        <p:txBody>
          <a:bodyPr vert="horz" lIns="91440" tIns="90000" rIns="91440" bIns="90000" rtlCol="0">
            <a:noAutofit/>
          </a:bodyPr>
          <a:lstStyle>
            <a:lvl1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5738" indent="-177800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buNone/>
            </a:pPr>
            <a:r>
              <a:rPr lang="en-GB" dirty="0"/>
              <a:t>An overview of the stages of Sanger sequencing using capillary gel electrophoresis:</a:t>
            </a:r>
          </a:p>
          <a:p>
            <a:pPr>
              <a:spcBef>
                <a:spcPts val="1000"/>
              </a:spcBef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DNA is denatured and a primer anneals to the DNA (just like in PCR) </a:t>
            </a:r>
          </a:p>
          <a:p>
            <a:pPr>
              <a:spcBef>
                <a:spcPts val="1000"/>
              </a:spcBef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DNA polymerase extends the region of double-stranded DNA (just like in PCR) until a fluorescent terminator nucleotide is added</a:t>
            </a:r>
          </a:p>
          <a:p>
            <a:pPr>
              <a:spcBef>
                <a:spcPts val="1000"/>
              </a:spcBef>
            </a:pPr>
            <a:r>
              <a:rPr lang="en-GB" dirty="0"/>
              <a:t>This produces fragments of a range of sizes, which can be separated through gel in a narrow capillary by electrophoresis</a:t>
            </a:r>
          </a:p>
          <a:p>
            <a:pPr>
              <a:spcBef>
                <a:spcPts val="1000"/>
              </a:spcBef>
            </a:pPr>
            <a:r>
              <a:rPr lang="en-GB" dirty="0"/>
              <a:t>As fragments migrate a laser excites the fluorescent terminator base and a detector records the colour on a chromatogram.</a:t>
            </a:r>
          </a:p>
          <a:p>
            <a:pPr marL="0" indent="0">
              <a:spcBef>
                <a:spcPts val="1000"/>
              </a:spcBef>
              <a:buNone/>
            </a:pPr>
            <a:endParaRPr lang="en-GB" dirty="0"/>
          </a:p>
          <a:p>
            <a:pPr marL="0" indent="0">
              <a:spcBef>
                <a:spcPts val="1000"/>
              </a:spcBef>
              <a:buNone/>
            </a:pP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1714" y="4264247"/>
            <a:ext cx="273806" cy="98570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4943" y="4021393"/>
            <a:ext cx="269045" cy="1228557"/>
          </a:xfrm>
          <a:prstGeom prst="rect">
            <a:avLst/>
          </a:prstGeom>
        </p:spPr>
      </p:pic>
      <p:sp>
        <p:nvSpPr>
          <p:cNvPr id="50" name="Can 49"/>
          <p:cNvSpPr/>
          <p:nvPr/>
        </p:nvSpPr>
        <p:spPr>
          <a:xfrm rot="16200000">
            <a:off x="8897062" y="1078177"/>
            <a:ext cx="1515810" cy="4185428"/>
          </a:xfrm>
          <a:prstGeom prst="can">
            <a:avLst>
              <a:gd name="adj" fmla="val 3472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1" name="Group 50"/>
          <p:cNvGrpSpPr/>
          <p:nvPr/>
        </p:nvGrpSpPr>
        <p:grpSpPr>
          <a:xfrm>
            <a:off x="7698224" y="2081987"/>
            <a:ext cx="3913486" cy="256201"/>
            <a:chOff x="2411760" y="1402773"/>
            <a:chExt cx="6264696" cy="457200"/>
          </a:xfrm>
        </p:grpSpPr>
        <p:sp>
          <p:nvSpPr>
            <p:cNvPr id="52" name="Cross 51"/>
            <p:cNvSpPr/>
            <p:nvPr/>
          </p:nvSpPr>
          <p:spPr>
            <a:xfrm>
              <a:off x="8239380" y="1402773"/>
              <a:ext cx="437076" cy="457200"/>
            </a:xfrm>
            <a:prstGeom prst="plus">
              <a:avLst>
                <a:gd name="adj" fmla="val 4291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411760" y="1582132"/>
              <a:ext cx="457200" cy="9848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>
              <a:off x="3059832" y="1631372"/>
              <a:ext cx="4968552" cy="1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/>
          <p:cNvSpPr/>
          <p:nvPr/>
        </p:nvSpPr>
        <p:spPr>
          <a:xfrm>
            <a:off x="11756825" y="2412985"/>
            <a:ext cx="444319" cy="15158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6" name="Straight Connector 75"/>
          <p:cNvCxnSpPr/>
          <p:nvPr/>
        </p:nvCxnSpPr>
        <p:spPr>
          <a:xfrm>
            <a:off x="9189075" y="6440252"/>
            <a:ext cx="2641879" cy="5689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 flipV="1">
            <a:off x="9341475" y="5312981"/>
            <a:ext cx="2984" cy="129489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 rot="16200000">
            <a:off x="8375629" y="5619312"/>
            <a:ext cx="1294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Fluorescence detected</a:t>
            </a:r>
          </a:p>
        </p:txBody>
      </p:sp>
      <p:sp>
        <p:nvSpPr>
          <p:cNvPr id="81" name="Freeform 80"/>
          <p:cNvSpPr/>
          <p:nvPr/>
        </p:nvSpPr>
        <p:spPr>
          <a:xfrm>
            <a:off x="9344459" y="5550298"/>
            <a:ext cx="464234" cy="876886"/>
          </a:xfrm>
          <a:custGeom>
            <a:avLst/>
            <a:gdLst>
              <a:gd name="connsiteX0" fmla="*/ 0 w 464234"/>
              <a:gd name="connsiteY0" fmla="*/ 876886 h 876886"/>
              <a:gd name="connsiteX1" fmla="*/ 239150 w 464234"/>
              <a:gd name="connsiteY1" fmla="*/ 0 h 876886"/>
              <a:gd name="connsiteX2" fmla="*/ 464234 w 464234"/>
              <a:gd name="connsiteY2" fmla="*/ 876886 h 876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4234" h="876886">
                <a:moveTo>
                  <a:pt x="0" y="876886"/>
                </a:moveTo>
                <a:cubicBezTo>
                  <a:pt x="80889" y="438443"/>
                  <a:pt x="161778" y="0"/>
                  <a:pt x="239150" y="0"/>
                </a:cubicBezTo>
                <a:cubicBezTo>
                  <a:pt x="316522" y="0"/>
                  <a:pt x="390378" y="438443"/>
                  <a:pt x="464234" y="876886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Freeform 81"/>
          <p:cNvSpPr/>
          <p:nvPr/>
        </p:nvSpPr>
        <p:spPr>
          <a:xfrm>
            <a:off x="9808693" y="5700334"/>
            <a:ext cx="450166" cy="745607"/>
          </a:xfrm>
          <a:custGeom>
            <a:avLst/>
            <a:gdLst>
              <a:gd name="connsiteX0" fmla="*/ 0 w 450166"/>
              <a:gd name="connsiteY0" fmla="*/ 745607 h 745607"/>
              <a:gd name="connsiteX1" fmla="*/ 220393 w 450166"/>
              <a:gd name="connsiteY1" fmla="*/ 19 h 745607"/>
              <a:gd name="connsiteX2" fmla="*/ 450166 w 450166"/>
              <a:gd name="connsiteY2" fmla="*/ 726850 h 745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0166" h="745607">
                <a:moveTo>
                  <a:pt x="0" y="745607"/>
                </a:moveTo>
                <a:cubicBezTo>
                  <a:pt x="72683" y="374376"/>
                  <a:pt x="145366" y="3145"/>
                  <a:pt x="220393" y="19"/>
                </a:cubicBezTo>
                <a:cubicBezTo>
                  <a:pt x="295420" y="-3107"/>
                  <a:pt x="372793" y="361871"/>
                  <a:pt x="450166" y="72685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Freeform 82"/>
          <p:cNvSpPr/>
          <p:nvPr/>
        </p:nvSpPr>
        <p:spPr>
          <a:xfrm>
            <a:off x="10259247" y="5334668"/>
            <a:ext cx="450573" cy="1094630"/>
          </a:xfrm>
          <a:custGeom>
            <a:avLst/>
            <a:gdLst>
              <a:gd name="connsiteX0" fmla="*/ 0 w 450573"/>
              <a:gd name="connsiteY0" fmla="*/ 1094630 h 1094630"/>
              <a:gd name="connsiteX1" fmla="*/ 230587 w 450573"/>
              <a:gd name="connsiteY1" fmla="*/ 0 h 1094630"/>
              <a:gd name="connsiteX2" fmla="*/ 450573 w 450573"/>
              <a:gd name="connsiteY2" fmla="*/ 1094630 h 1094630"/>
              <a:gd name="connsiteX3" fmla="*/ 450573 w 450573"/>
              <a:gd name="connsiteY3" fmla="*/ 1094630 h 1094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573" h="1094630">
                <a:moveTo>
                  <a:pt x="0" y="1094630"/>
                </a:moveTo>
                <a:cubicBezTo>
                  <a:pt x="77746" y="547315"/>
                  <a:pt x="155492" y="0"/>
                  <a:pt x="230587" y="0"/>
                </a:cubicBezTo>
                <a:cubicBezTo>
                  <a:pt x="305682" y="0"/>
                  <a:pt x="450573" y="1094630"/>
                  <a:pt x="450573" y="1094630"/>
                </a:cubicBezTo>
                <a:lnTo>
                  <a:pt x="450573" y="1094630"/>
                </a:lnTo>
              </a:path>
            </a:pathLst>
          </a:cu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Freeform 83"/>
          <p:cNvSpPr/>
          <p:nvPr/>
        </p:nvSpPr>
        <p:spPr>
          <a:xfrm>
            <a:off x="10709413" y="5563366"/>
            <a:ext cx="464234" cy="876886"/>
          </a:xfrm>
          <a:custGeom>
            <a:avLst/>
            <a:gdLst>
              <a:gd name="connsiteX0" fmla="*/ 0 w 464234"/>
              <a:gd name="connsiteY0" fmla="*/ 876886 h 876886"/>
              <a:gd name="connsiteX1" fmla="*/ 239150 w 464234"/>
              <a:gd name="connsiteY1" fmla="*/ 0 h 876886"/>
              <a:gd name="connsiteX2" fmla="*/ 464234 w 464234"/>
              <a:gd name="connsiteY2" fmla="*/ 876886 h 876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4234" h="876886">
                <a:moveTo>
                  <a:pt x="0" y="876886"/>
                </a:moveTo>
                <a:cubicBezTo>
                  <a:pt x="80889" y="438443"/>
                  <a:pt x="161778" y="0"/>
                  <a:pt x="239150" y="0"/>
                </a:cubicBezTo>
                <a:cubicBezTo>
                  <a:pt x="316522" y="0"/>
                  <a:pt x="390378" y="438443"/>
                  <a:pt x="464234" y="876886"/>
                </a:cubicBezTo>
              </a:path>
            </a:pathLst>
          </a:cu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7956530" y="2392084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Capillary containing gel</a:t>
            </a:r>
          </a:p>
        </p:txBody>
      </p:sp>
      <p:sp>
        <p:nvSpPr>
          <p:cNvPr id="91" name="Can 90"/>
          <p:cNvSpPr/>
          <p:nvPr/>
        </p:nvSpPr>
        <p:spPr>
          <a:xfrm rot="10800000">
            <a:off x="10709411" y="1335819"/>
            <a:ext cx="306483" cy="1016054"/>
          </a:xfrm>
          <a:prstGeom prst="can">
            <a:avLst>
              <a:gd name="adj" fmla="val 3472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10479343" y="159267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Laser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0829677" y="2247282"/>
            <a:ext cx="55659" cy="168151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0206450" y="4011959"/>
            <a:ext cx="1345019" cy="5209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Detector</a:t>
            </a:r>
          </a:p>
        </p:txBody>
      </p:sp>
      <p:sp>
        <p:nvSpPr>
          <p:cNvPr id="92" name="Rectangle 91"/>
          <p:cNvSpPr/>
          <p:nvPr/>
        </p:nvSpPr>
        <p:spPr>
          <a:xfrm>
            <a:off x="9822852" y="4835677"/>
            <a:ext cx="1728617" cy="520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Chromatogram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0696293" y="4532954"/>
            <a:ext cx="0" cy="4556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9284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0.00023 L -0.14024 -0.07662 L -0.14493 -0.23982 L 0.28945 -0.24213 " pathEditMode="relative" ptsTypes="AAAA">
                                      <p:cBhvr>
                                        <p:cTn id="6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8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74685-2D7B-F27E-8616-78F009533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Teacher notes: </a:t>
            </a:r>
            <a:r>
              <a:rPr lang="en-US" dirty="0">
                <a:solidFill>
                  <a:schemeClr val="tx2"/>
                </a:solidFill>
              </a:rPr>
              <a:t>Session contents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A03291D-6561-DCAC-848B-CCC3785297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386636"/>
              </p:ext>
            </p:extLst>
          </p:nvPr>
        </p:nvGraphicFramePr>
        <p:xfrm>
          <a:off x="480176" y="2021302"/>
          <a:ext cx="11412000" cy="34105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66105">
                  <a:extLst>
                    <a:ext uri="{9D8B030D-6E8A-4147-A177-3AD203B41FA5}">
                      <a16:colId xmlns:a16="http://schemas.microsoft.com/office/drawing/2014/main" val="2175856432"/>
                    </a:ext>
                  </a:extLst>
                </a:gridCol>
                <a:gridCol w="1232437">
                  <a:extLst>
                    <a:ext uri="{9D8B030D-6E8A-4147-A177-3AD203B41FA5}">
                      <a16:colId xmlns:a16="http://schemas.microsoft.com/office/drawing/2014/main" val="4161623922"/>
                    </a:ext>
                  </a:extLst>
                </a:gridCol>
                <a:gridCol w="7013458">
                  <a:extLst>
                    <a:ext uri="{9D8B030D-6E8A-4147-A177-3AD203B41FA5}">
                      <a16:colId xmlns:a16="http://schemas.microsoft.com/office/drawing/2014/main" val="621128730"/>
                    </a:ext>
                  </a:extLst>
                </a:gridCol>
              </a:tblGrid>
              <a:tr h="113686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 dirty="0">
                          <a:solidFill>
                            <a:schemeClr val="tx2"/>
                          </a:solidFill>
                        </a:rPr>
                        <a:t>Explaining gel electrophoresis</a:t>
                      </a:r>
                    </a:p>
                  </a:txBody>
                  <a:tcPr marL="137160" marR="137160" marT="137160" marB="13716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dirty="0"/>
                        <a:t>10 min</a:t>
                      </a:r>
                    </a:p>
                  </a:txBody>
                  <a:tcPr marL="137160" marR="137160" marT="137160" marB="13716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Explanation</a:t>
                      </a:r>
                      <a:r>
                        <a:rPr lang="en-GB" sz="2000" baseline="0" dirty="0"/>
                        <a:t> of how gel </a:t>
                      </a:r>
                      <a:r>
                        <a:rPr lang="en-GB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electrophoresis can be used to find the size of DNA bands by comparison to a DNA ladder.</a:t>
                      </a:r>
                    </a:p>
                  </a:txBody>
                  <a:tcPr marL="137160" marR="137160" marT="137160" marB="13716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0890260"/>
                  </a:ext>
                </a:extLst>
              </a:tr>
              <a:tr h="113686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 dirty="0">
                          <a:solidFill>
                            <a:schemeClr val="tx2"/>
                          </a:solidFill>
                        </a:rPr>
                        <a:t>Performing gel electrophoresis</a:t>
                      </a:r>
                    </a:p>
                  </a:txBody>
                  <a:tcPr marL="137160" marR="137160" marT="137160" marB="13716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dirty="0"/>
                        <a:t>35 min</a:t>
                      </a:r>
                    </a:p>
                  </a:txBody>
                  <a:tcPr marL="137160" marR="137160" marT="137160" marB="13716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Following the experimental procedures</a:t>
                      </a:r>
                      <a:r>
                        <a:rPr lang="en-GB" sz="2000" baseline="0" dirty="0"/>
                        <a:t> for preparing a sample, loading and running the gel electrophoresis.</a:t>
                      </a:r>
                      <a:endParaRPr lang="en-GB" sz="2000" dirty="0"/>
                    </a:p>
                  </a:txBody>
                  <a:tcPr marL="137160" marR="137160" marT="137160" marB="13716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3884372"/>
                  </a:ext>
                </a:extLst>
              </a:tr>
              <a:tr h="1136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solidFill>
                            <a:schemeClr val="tx2"/>
                          </a:solidFill>
                        </a:rPr>
                        <a:t>Preparing for DNA sequencing</a:t>
                      </a:r>
                      <a:r>
                        <a:rPr lang="en-GB" sz="2000" b="1" baseline="0" dirty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en-GB" sz="2000" b="1" dirty="0">
                        <a:solidFill>
                          <a:schemeClr val="tx2"/>
                        </a:solidFill>
                      </a:endParaRPr>
                    </a:p>
                  </a:txBody>
                  <a:tcPr marL="137160" marR="137160" marT="137160" marB="13716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dirty="0"/>
                        <a:t>15 min</a:t>
                      </a:r>
                    </a:p>
                  </a:txBody>
                  <a:tcPr marL="137160" marR="137160" marT="137160" marB="13716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Interpreting the results of gel electrophoresis and preparing samples to send off for DNA sequencing</a:t>
                      </a:r>
                      <a:r>
                        <a:rPr lang="en-GB" sz="2000" baseline="0" dirty="0"/>
                        <a:t>.</a:t>
                      </a:r>
                      <a:endParaRPr lang="en-GB" sz="2000" dirty="0"/>
                    </a:p>
                  </a:txBody>
                  <a:tcPr marL="137160" marR="137160" marT="137160" marB="13716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04138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291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Box 77"/>
          <p:cNvSpPr txBox="1"/>
          <p:nvPr/>
        </p:nvSpPr>
        <p:spPr>
          <a:xfrm>
            <a:off x="10031037" y="6514785"/>
            <a:ext cx="575542" cy="307777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Time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9344459" y="6445030"/>
            <a:ext cx="464234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0258337" y="6445030"/>
            <a:ext cx="464234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0722571" y="6451140"/>
            <a:ext cx="464234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11172214" y="6447475"/>
            <a:ext cx="464234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G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9803518" y="6445030"/>
            <a:ext cx="464234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Preparing for DNA sequencing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 txBox="1">
            <a:spLocks/>
          </p:cNvSpPr>
          <p:nvPr/>
        </p:nvSpPr>
        <p:spPr>
          <a:xfrm>
            <a:off x="480175" y="2021302"/>
            <a:ext cx="5518819" cy="4557298"/>
          </a:xfrm>
          <a:prstGeom prst="rect">
            <a:avLst/>
          </a:prstGeom>
        </p:spPr>
        <p:txBody>
          <a:bodyPr vert="horz" lIns="91440" tIns="90000" rIns="91440" bIns="90000" rtlCol="0">
            <a:noAutofit/>
          </a:bodyPr>
          <a:lstStyle>
            <a:lvl1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5738" indent="-177800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buNone/>
            </a:pPr>
            <a:r>
              <a:rPr lang="en-GB" dirty="0"/>
              <a:t>An overview of the stages of Sanger sequencing using capillary gel electrophoresis:</a:t>
            </a:r>
          </a:p>
          <a:p>
            <a:pPr>
              <a:spcBef>
                <a:spcPts val="1000"/>
              </a:spcBef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DNA is denatured and a primer anneals to the DNA (just like in PCR) </a:t>
            </a:r>
          </a:p>
          <a:p>
            <a:pPr>
              <a:spcBef>
                <a:spcPts val="1000"/>
              </a:spcBef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DNA polymerase extends the region of double-stranded DNA (just like in PCR) until a fluorescent terminator nucleotide is added</a:t>
            </a:r>
          </a:p>
          <a:p>
            <a:pPr>
              <a:spcBef>
                <a:spcPts val="1000"/>
              </a:spcBef>
            </a:pPr>
            <a:r>
              <a:rPr lang="en-GB" dirty="0"/>
              <a:t>This produces fragments of a range of sizes, which can be separated through gel in a narrow capillary by electrophoresis</a:t>
            </a:r>
          </a:p>
          <a:p>
            <a:pPr>
              <a:spcBef>
                <a:spcPts val="1000"/>
              </a:spcBef>
            </a:pPr>
            <a:r>
              <a:rPr lang="en-GB" dirty="0"/>
              <a:t>As fragments migrate a laser excites the fluorescent terminator base and a detector records the colour on a chromatogram.</a:t>
            </a:r>
          </a:p>
          <a:p>
            <a:pPr marL="0" indent="0">
              <a:spcBef>
                <a:spcPts val="1000"/>
              </a:spcBef>
              <a:buNone/>
            </a:pPr>
            <a:endParaRPr lang="en-GB" dirty="0"/>
          </a:p>
          <a:p>
            <a:pPr marL="0" indent="0">
              <a:spcBef>
                <a:spcPts val="1000"/>
              </a:spcBef>
              <a:buNone/>
            </a:pP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4943" y="4021393"/>
            <a:ext cx="269045" cy="1228557"/>
          </a:xfrm>
          <a:prstGeom prst="rect">
            <a:avLst/>
          </a:prstGeom>
        </p:spPr>
      </p:pic>
      <p:sp>
        <p:nvSpPr>
          <p:cNvPr id="50" name="Can 49"/>
          <p:cNvSpPr/>
          <p:nvPr/>
        </p:nvSpPr>
        <p:spPr>
          <a:xfrm rot="16200000">
            <a:off x="8897062" y="1078177"/>
            <a:ext cx="1515810" cy="4185428"/>
          </a:xfrm>
          <a:prstGeom prst="can">
            <a:avLst>
              <a:gd name="adj" fmla="val 3472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1" name="Group 50"/>
          <p:cNvGrpSpPr/>
          <p:nvPr/>
        </p:nvGrpSpPr>
        <p:grpSpPr>
          <a:xfrm>
            <a:off x="7698224" y="2081987"/>
            <a:ext cx="3913486" cy="256201"/>
            <a:chOff x="2411760" y="1402773"/>
            <a:chExt cx="6264696" cy="457200"/>
          </a:xfrm>
        </p:grpSpPr>
        <p:sp>
          <p:nvSpPr>
            <p:cNvPr id="52" name="Cross 51"/>
            <p:cNvSpPr/>
            <p:nvPr/>
          </p:nvSpPr>
          <p:spPr>
            <a:xfrm>
              <a:off x="8239380" y="1402773"/>
              <a:ext cx="437076" cy="457200"/>
            </a:xfrm>
            <a:prstGeom prst="plus">
              <a:avLst>
                <a:gd name="adj" fmla="val 4291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411760" y="1582132"/>
              <a:ext cx="457200" cy="9848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>
              <a:off x="3059832" y="1631372"/>
              <a:ext cx="4968552" cy="1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/>
          <p:cNvSpPr/>
          <p:nvPr/>
        </p:nvSpPr>
        <p:spPr>
          <a:xfrm>
            <a:off x="11756825" y="2412985"/>
            <a:ext cx="444319" cy="15158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6" name="Straight Connector 75"/>
          <p:cNvCxnSpPr/>
          <p:nvPr/>
        </p:nvCxnSpPr>
        <p:spPr>
          <a:xfrm>
            <a:off x="9189075" y="6440252"/>
            <a:ext cx="2641879" cy="5689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 flipV="1">
            <a:off x="9341475" y="5312981"/>
            <a:ext cx="2984" cy="129489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 rot="16200000">
            <a:off x="8375629" y="5619312"/>
            <a:ext cx="1294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Fluorescence detected</a:t>
            </a:r>
          </a:p>
        </p:txBody>
      </p:sp>
      <p:sp>
        <p:nvSpPr>
          <p:cNvPr id="81" name="Freeform 80"/>
          <p:cNvSpPr/>
          <p:nvPr/>
        </p:nvSpPr>
        <p:spPr>
          <a:xfrm>
            <a:off x="9344459" y="5550298"/>
            <a:ext cx="464234" cy="876886"/>
          </a:xfrm>
          <a:custGeom>
            <a:avLst/>
            <a:gdLst>
              <a:gd name="connsiteX0" fmla="*/ 0 w 464234"/>
              <a:gd name="connsiteY0" fmla="*/ 876886 h 876886"/>
              <a:gd name="connsiteX1" fmla="*/ 239150 w 464234"/>
              <a:gd name="connsiteY1" fmla="*/ 0 h 876886"/>
              <a:gd name="connsiteX2" fmla="*/ 464234 w 464234"/>
              <a:gd name="connsiteY2" fmla="*/ 876886 h 876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4234" h="876886">
                <a:moveTo>
                  <a:pt x="0" y="876886"/>
                </a:moveTo>
                <a:cubicBezTo>
                  <a:pt x="80889" y="438443"/>
                  <a:pt x="161778" y="0"/>
                  <a:pt x="239150" y="0"/>
                </a:cubicBezTo>
                <a:cubicBezTo>
                  <a:pt x="316522" y="0"/>
                  <a:pt x="390378" y="438443"/>
                  <a:pt x="464234" y="876886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Freeform 81"/>
          <p:cNvSpPr/>
          <p:nvPr/>
        </p:nvSpPr>
        <p:spPr>
          <a:xfrm>
            <a:off x="9808693" y="5700334"/>
            <a:ext cx="450166" cy="745607"/>
          </a:xfrm>
          <a:custGeom>
            <a:avLst/>
            <a:gdLst>
              <a:gd name="connsiteX0" fmla="*/ 0 w 450166"/>
              <a:gd name="connsiteY0" fmla="*/ 745607 h 745607"/>
              <a:gd name="connsiteX1" fmla="*/ 220393 w 450166"/>
              <a:gd name="connsiteY1" fmla="*/ 19 h 745607"/>
              <a:gd name="connsiteX2" fmla="*/ 450166 w 450166"/>
              <a:gd name="connsiteY2" fmla="*/ 726850 h 745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0166" h="745607">
                <a:moveTo>
                  <a:pt x="0" y="745607"/>
                </a:moveTo>
                <a:cubicBezTo>
                  <a:pt x="72683" y="374376"/>
                  <a:pt x="145366" y="3145"/>
                  <a:pt x="220393" y="19"/>
                </a:cubicBezTo>
                <a:cubicBezTo>
                  <a:pt x="295420" y="-3107"/>
                  <a:pt x="372793" y="361871"/>
                  <a:pt x="450166" y="72685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Freeform 82"/>
          <p:cNvSpPr/>
          <p:nvPr/>
        </p:nvSpPr>
        <p:spPr>
          <a:xfrm>
            <a:off x="10259247" y="5334668"/>
            <a:ext cx="450573" cy="1094630"/>
          </a:xfrm>
          <a:custGeom>
            <a:avLst/>
            <a:gdLst>
              <a:gd name="connsiteX0" fmla="*/ 0 w 450573"/>
              <a:gd name="connsiteY0" fmla="*/ 1094630 h 1094630"/>
              <a:gd name="connsiteX1" fmla="*/ 230587 w 450573"/>
              <a:gd name="connsiteY1" fmla="*/ 0 h 1094630"/>
              <a:gd name="connsiteX2" fmla="*/ 450573 w 450573"/>
              <a:gd name="connsiteY2" fmla="*/ 1094630 h 1094630"/>
              <a:gd name="connsiteX3" fmla="*/ 450573 w 450573"/>
              <a:gd name="connsiteY3" fmla="*/ 1094630 h 1094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573" h="1094630">
                <a:moveTo>
                  <a:pt x="0" y="1094630"/>
                </a:moveTo>
                <a:cubicBezTo>
                  <a:pt x="77746" y="547315"/>
                  <a:pt x="155492" y="0"/>
                  <a:pt x="230587" y="0"/>
                </a:cubicBezTo>
                <a:cubicBezTo>
                  <a:pt x="305682" y="0"/>
                  <a:pt x="450573" y="1094630"/>
                  <a:pt x="450573" y="1094630"/>
                </a:cubicBezTo>
                <a:lnTo>
                  <a:pt x="450573" y="1094630"/>
                </a:lnTo>
              </a:path>
            </a:pathLst>
          </a:cu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Freeform 83"/>
          <p:cNvSpPr/>
          <p:nvPr/>
        </p:nvSpPr>
        <p:spPr>
          <a:xfrm>
            <a:off x="10709413" y="5563366"/>
            <a:ext cx="464234" cy="876886"/>
          </a:xfrm>
          <a:custGeom>
            <a:avLst/>
            <a:gdLst>
              <a:gd name="connsiteX0" fmla="*/ 0 w 464234"/>
              <a:gd name="connsiteY0" fmla="*/ 876886 h 876886"/>
              <a:gd name="connsiteX1" fmla="*/ 239150 w 464234"/>
              <a:gd name="connsiteY1" fmla="*/ 0 h 876886"/>
              <a:gd name="connsiteX2" fmla="*/ 464234 w 464234"/>
              <a:gd name="connsiteY2" fmla="*/ 876886 h 876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4234" h="876886">
                <a:moveTo>
                  <a:pt x="0" y="876886"/>
                </a:moveTo>
                <a:cubicBezTo>
                  <a:pt x="80889" y="438443"/>
                  <a:pt x="161778" y="0"/>
                  <a:pt x="239150" y="0"/>
                </a:cubicBezTo>
                <a:cubicBezTo>
                  <a:pt x="316522" y="0"/>
                  <a:pt x="390378" y="438443"/>
                  <a:pt x="464234" y="876886"/>
                </a:cubicBezTo>
              </a:path>
            </a:pathLst>
          </a:cu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Freeform 84"/>
          <p:cNvSpPr/>
          <p:nvPr/>
        </p:nvSpPr>
        <p:spPr>
          <a:xfrm>
            <a:off x="11173647" y="5555062"/>
            <a:ext cx="464234" cy="876886"/>
          </a:xfrm>
          <a:custGeom>
            <a:avLst/>
            <a:gdLst>
              <a:gd name="connsiteX0" fmla="*/ 0 w 464234"/>
              <a:gd name="connsiteY0" fmla="*/ 876886 h 876886"/>
              <a:gd name="connsiteX1" fmla="*/ 239150 w 464234"/>
              <a:gd name="connsiteY1" fmla="*/ 0 h 876886"/>
              <a:gd name="connsiteX2" fmla="*/ 464234 w 464234"/>
              <a:gd name="connsiteY2" fmla="*/ 876886 h 876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4234" h="876886">
                <a:moveTo>
                  <a:pt x="0" y="876886"/>
                </a:moveTo>
                <a:cubicBezTo>
                  <a:pt x="80889" y="438443"/>
                  <a:pt x="161778" y="0"/>
                  <a:pt x="239150" y="0"/>
                </a:cubicBezTo>
                <a:cubicBezTo>
                  <a:pt x="316522" y="0"/>
                  <a:pt x="390378" y="438443"/>
                  <a:pt x="464234" y="876886"/>
                </a:cubicBezTo>
              </a:path>
            </a:pathLst>
          </a:cu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7956530" y="2392084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Capillary containing gel</a:t>
            </a:r>
          </a:p>
        </p:txBody>
      </p:sp>
      <p:sp>
        <p:nvSpPr>
          <p:cNvPr id="91" name="Can 90"/>
          <p:cNvSpPr/>
          <p:nvPr/>
        </p:nvSpPr>
        <p:spPr>
          <a:xfrm rot="10800000">
            <a:off x="10709411" y="1335819"/>
            <a:ext cx="306483" cy="1016054"/>
          </a:xfrm>
          <a:prstGeom prst="can">
            <a:avLst>
              <a:gd name="adj" fmla="val 3472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10479343" y="159267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Laser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0829677" y="2247282"/>
            <a:ext cx="55659" cy="168151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0206450" y="4011959"/>
            <a:ext cx="1345019" cy="5209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Detector</a:t>
            </a:r>
          </a:p>
        </p:txBody>
      </p:sp>
      <p:sp>
        <p:nvSpPr>
          <p:cNvPr id="92" name="Rectangle 91"/>
          <p:cNvSpPr/>
          <p:nvPr/>
        </p:nvSpPr>
        <p:spPr>
          <a:xfrm>
            <a:off x="9822852" y="4835677"/>
            <a:ext cx="1728617" cy="520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Chromatogram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0696293" y="4532954"/>
            <a:ext cx="0" cy="4556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0434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3.7037E-7 L -0.16524 -0.01528 L -0.17604 -0.22269 L 0.25781 -0.22037 " pathEditMode="relative" ptsTypes="AAAA">
                                      <p:cBhvr>
                                        <p:cTn id="6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Preparing for DNA sequencing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 txBox="1">
            <a:spLocks/>
          </p:cNvSpPr>
          <p:nvPr/>
        </p:nvSpPr>
        <p:spPr>
          <a:xfrm>
            <a:off x="480175" y="2021302"/>
            <a:ext cx="5518819" cy="4557298"/>
          </a:xfrm>
          <a:prstGeom prst="rect">
            <a:avLst/>
          </a:prstGeom>
        </p:spPr>
        <p:txBody>
          <a:bodyPr vert="horz" lIns="91440" tIns="90000" rIns="91440" bIns="90000" rtlCol="0">
            <a:noAutofit/>
          </a:bodyPr>
          <a:lstStyle>
            <a:lvl1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5738" indent="-177800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buNone/>
            </a:pPr>
            <a:r>
              <a:rPr lang="en-GB" dirty="0"/>
              <a:t>After Sanger sequencing using capillary gel electrophoresis a chromatogram and a FASTA file will be produced.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628564" y="3700410"/>
            <a:ext cx="575542" cy="307777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Time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941986" y="3630655"/>
            <a:ext cx="464234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8855864" y="3630655"/>
            <a:ext cx="464234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320098" y="3636765"/>
            <a:ext cx="464234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9769741" y="3633100"/>
            <a:ext cx="464234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G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401045" y="3630655"/>
            <a:ext cx="464234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</a:t>
            </a:r>
          </a:p>
        </p:txBody>
      </p:sp>
      <p:cxnSp>
        <p:nvCxnSpPr>
          <p:cNvPr id="54" name="Straight Connector 53"/>
          <p:cNvCxnSpPr/>
          <p:nvPr/>
        </p:nvCxnSpPr>
        <p:spPr>
          <a:xfrm>
            <a:off x="7786602" y="3625877"/>
            <a:ext cx="2641879" cy="5689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 flipV="1">
            <a:off x="7939002" y="2498606"/>
            <a:ext cx="2984" cy="129489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 rot="16200000">
            <a:off x="6973156" y="2804937"/>
            <a:ext cx="1294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Fluorescence detected</a:t>
            </a:r>
          </a:p>
        </p:txBody>
      </p:sp>
      <p:sp>
        <p:nvSpPr>
          <p:cNvPr id="57" name="Freeform 56"/>
          <p:cNvSpPr/>
          <p:nvPr/>
        </p:nvSpPr>
        <p:spPr>
          <a:xfrm>
            <a:off x="7941986" y="2735923"/>
            <a:ext cx="464234" cy="876886"/>
          </a:xfrm>
          <a:custGeom>
            <a:avLst/>
            <a:gdLst>
              <a:gd name="connsiteX0" fmla="*/ 0 w 464234"/>
              <a:gd name="connsiteY0" fmla="*/ 876886 h 876886"/>
              <a:gd name="connsiteX1" fmla="*/ 239150 w 464234"/>
              <a:gd name="connsiteY1" fmla="*/ 0 h 876886"/>
              <a:gd name="connsiteX2" fmla="*/ 464234 w 464234"/>
              <a:gd name="connsiteY2" fmla="*/ 876886 h 876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4234" h="876886">
                <a:moveTo>
                  <a:pt x="0" y="876886"/>
                </a:moveTo>
                <a:cubicBezTo>
                  <a:pt x="80889" y="438443"/>
                  <a:pt x="161778" y="0"/>
                  <a:pt x="239150" y="0"/>
                </a:cubicBezTo>
                <a:cubicBezTo>
                  <a:pt x="316522" y="0"/>
                  <a:pt x="390378" y="438443"/>
                  <a:pt x="464234" y="876886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Freeform 57"/>
          <p:cNvSpPr/>
          <p:nvPr/>
        </p:nvSpPr>
        <p:spPr>
          <a:xfrm>
            <a:off x="8406220" y="2885959"/>
            <a:ext cx="450166" cy="745607"/>
          </a:xfrm>
          <a:custGeom>
            <a:avLst/>
            <a:gdLst>
              <a:gd name="connsiteX0" fmla="*/ 0 w 450166"/>
              <a:gd name="connsiteY0" fmla="*/ 745607 h 745607"/>
              <a:gd name="connsiteX1" fmla="*/ 220393 w 450166"/>
              <a:gd name="connsiteY1" fmla="*/ 19 h 745607"/>
              <a:gd name="connsiteX2" fmla="*/ 450166 w 450166"/>
              <a:gd name="connsiteY2" fmla="*/ 726850 h 745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0166" h="745607">
                <a:moveTo>
                  <a:pt x="0" y="745607"/>
                </a:moveTo>
                <a:cubicBezTo>
                  <a:pt x="72683" y="374376"/>
                  <a:pt x="145366" y="3145"/>
                  <a:pt x="220393" y="19"/>
                </a:cubicBezTo>
                <a:cubicBezTo>
                  <a:pt x="295420" y="-3107"/>
                  <a:pt x="372793" y="361871"/>
                  <a:pt x="450166" y="72685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Freeform 58"/>
          <p:cNvSpPr/>
          <p:nvPr/>
        </p:nvSpPr>
        <p:spPr>
          <a:xfrm>
            <a:off x="8856774" y="2520293"/>
            <a:ext cx="450573" cy="1094630"/>
          </a:xfrm>
          <a:custGeom>
            <a:avLst/>
            <a:gdLst>
              <a:gd name="connsiteX0" fmla="*/ 0 w 450573"/>
              <a:gd name="connsiteY0" fmla="*/ 1094630 h 1094630"/>
              <a:gd name="connsiteX1" fmla="*/ 230587 w 450573"/>
              <a:gd name="connsiteY1" fmla="*/ 0 h 1094630"/>
              <a:gd name="connsiteX2" fmla="*/ 450573 w 450573"/>
              <a:gd name="connsiteY2" fmla="*/ 1094630 h 1094630"/>
              <a:gd name="connsiteX3" fmla="*/ 450573 w 450573"/>
              <a:gd name="connsiteY3" fmla="*/ 1094630 h 1094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573" h="1094630">
                <a:moveTo>
                  <a:pt x="0" y="1094630"/>
                </a:moveTo>
                <a:cubicBezTo>
                  <a:pt x="77746" y="547315"/>
                  <a:pt x="155492" y="0"/>
                  <a:pt x="230587" y="0"/>
                </a:cubicBezTo>
                <a:cubicBezTo>
                  <a:pt x="305682" y="0"/>
                  <a:pt x="450573" y="1094630"/>
                  <a:pt x="450573" y="1094630"/>
                </a:cubicBezTo>
                <a:lnTo>
                  <a:pt x="450573" y="1094630"/>
                </a:lnTo>
              </a:path>
            </a:pathLst>
          </a:cu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Freeform 59"/>
          <p:cNvSpPr/>
          <p:nvPr/>
        </p:nvSpPr>
        <p:spPr>
          <a:xfrm>
            <a:off x="9306940" y="2748991"/>
            <a:ext cx="464234" cy="876886"/>
          </a:xfrm>
          <a:custGeom>
            <a:avLst/>
            <a:gdLst>
              <a:gd name="connsiteX0" fmla="*/ 0 w 464234"/>
              <a:gd name="connsiteY0" fmla="*/ 876886 h 876886"/>
              <a:gd name="connsiteX1" fmla="*/ 239150 w 464234"/>
              <a:gd name="connsiteY1" fmla="*/ 0 h 876886"/>
              <a:gd name="connsiteX2" fmla="*/ 464234 w 464234"/>
              <a:gd name="connsiteY2" fmla="*/ 876886 h 876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4234" h="876886">
                <a:moveTo>
                  <a:pt x="0" y="876886"/>
                </a:moveTo>
                <a:cubicBezTo>
                  <a:pt x="80889" y="438443"/>
                  <a:pt x="161778" y="0"/>
                  <a:pt x="239150" y="0"/>
                </a:cubicBezTo>
                <a:cubicBezTo>
                  <a:pt x="316522" y="0"/>
                  <a:pt x="390378" y="438443"/>
                  <a:pt x="464234" y="876886"/>
                </a:cubicBezTo>
              </a:path>
            </a:pathLst>
          </a:cu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Freeform 60"/>
          <p:cNvSpPr/>
          <p:nvPr/>
        </p:nvSpPr>
        <p:spPr>
          <a:xfrm>
            <a:off x="9771174" y="2740687"/>
            <a:ext cx="464234" cy="876886"/>
          </a:xfrm>
          <a:custGeom>
            <a:avLst/>
            <a:gdLst>
              <a:gd name="connsiteX0" fmla="*/ 0 w 464234"/>
              <a:gd name="connsiteY0" fmla="*/ 876886 h 876886"/>
              <a:gd name="connsiteX1" fmla="*/ 239150 w 464234"/>
              <a:gd name="connsiteY1" fmla="*/ 0 h 876886"/>
              <a:gd name="connsiteX2" fmla="*/ 464234 w 464234"/>
              <a:gd name="connsiteY2" fmla="*/ 876886 h 876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4234" h="876886">
                <a:moveTo>
                  <a:pt x="0" y="876886"/>
                </a:moveTo>
                <a:cubicBezTo>
                  <a:pt x="80889" y="438443"/>
                  <a:pt x="161778" y="0"/>
                  <a:pt x="239150" y="0"/>
                </a:cubicBezTo>
                <a:cubicBezTo>
                  <a:pt x="316522" y="0"/>
                  <a:pt x="390378" y="438443"/>
                  <a:pt x="464234" y="876886"/>
                </a:cubicBezTo>
              </a:path>
            </a:pathLst>
          </a:cu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8420379" y="2021302"/>
            <a:ext cx="1728617" cy="520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Chromatogram</a:t>
            </a:r>
          </a:p>
        </p:txBody>
      </p:sp>
      <p:sp>
        <p:nvSpPr>
          <p:cNvPr id="4" name="Rectangle 3"/>
          <p:cNvSpPr/>
          <p:nvPr/>
        </p:nvSpPr>
        <p:spPr>
          <a:xfrm>
            <a:off x="7358995" y="4423143"/>
            <a:ext cx="3069486" cy="15098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364688" y="4432322"/>
            <a:ext cx="30637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&gt;Sequence name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TTCAGGTACAGGATACAATAGACTTAGACATAGGCATAGCACCCAGATAGGCGGCTGCAATGCATACAGCCCCGAGGGGTTACA</a:t>
            </a:r>
          </a:p>
        </p:txBody>
      </p:sp>
    </p:spTree>
    <p:extLst>
      <p:ext uri="{BB962C8B-B14F-4D97-AF65-F5344CB8AC3E}">
        <p14:creationId xmlns:p14="http://schemas.microsoft.com/office/powerpoint/2010/main" val="16115822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DNA for sequencing</a:t>
            </a:r>
          </a:p>
        </p:txBody>
      </p:sp>
      <p:sp>
        <p:nvSpPr>
          <p:cNvPr id="4" name="Pentagon 3"/>
          <p:cNvSpPr/>
          <p:nvPr/>
        </p:nvSpPr>
        <p:spPr>
          <a:xfrm>
            <a:off x="480176" y="2021301"/>
            <a:ext cx="2591498" cy="1297301"/>
          </a:xfrm>
          <a:prstGeom prst="homePlate">
            <a:avLst>
              <a:gd name="adj" fmla="val 38575"/>
            </a:avLst>
          </a:prstGeom>
          <a:solidFill>
            <a:schemeClr val="bg1">
              <a:lumMod val="85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Pentagon 6"/>
          <p:cNvSpPr/>
          <p:nvPr/>
        </p:nvSpPr>
        <p:spPr>
          <a:xfrm>
            <a:off x="3071674" y="2021301"/>
            <a:ext cx="2591498" cy="1297302"/>
          </a:xfrm>
          <a:prstGeom prst="homePlate">
            <a:avLst>
              <a:gd name="adj" fmla="val 38575"/>
            </a:avLst>
          </a:prstGeom>
          <a:solidFill>
            <a:schemeClr val="bg1">
              <a:lumMod val="85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Pentagon 7"/>
          <p:cNvSpPr/>
          <p:nvPr/>
        </p:nvSpPr>
        <p:spPr>
          <a:xfrm>
            <a:off x="5663172" y="2021301"/>
            <a:ext cx="2591498" cy="1297302"/>
          </a:xfrm>
          <a:prstGeom prst="homePlate">
            <a:avLst>
              <a:gd name="adj" fmla="val 38575"/>
            </a:avLst>
          </a:prstGeom>
          <a:solidFill>
            <a:schemeClr val="bg1">
              <a:lumMod val="85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31810" y="2316008"/>
            <a:ext cx="2211321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/>
              <a:t>Explaining gel electrophoresis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23309" y="2316008"/>
            <a:ext cx="2211321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/>
              <a:t>Performing gel electrophoresis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14807" y="2316008"/>
            <a:ext cx="221132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/>
              <a:t>Preparing for DNA sequencing 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178" y="3703320"/>
            <a:ext cx="11443598" cy="25698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</a:rPr>
              <a:t>Next session we be </a:t>
            </a:r>
            <a:r>
              <a:rPr lang="en-GB" b="1" dirty="0">
                <a:solidFill>
                  <a:schemeClr val="accent5"/>
                </a:solidFill>
                <a:latin typeface="Arial" panose="020B0604020202020204" pitchFamily="34" charset="0"/>
              </a:rPr>
              <a:t>visiting the Wellcome Sanger Institute, taking our DNA samples for </a:t>
            </a:r>
            <a:r>
              <a:rPr lang="en-GB" b="1" dirty="0" smtClean="0">
                <a:solidFill>
                  <a:schemeClr val="accent5"/>
                </a:solidFill>
                <a:latin typeface="Arial" panose="020B0604020202020204" pitchFamily="34" charset="0"/>
              </a:rPr>
              <a:t>sequencing</a:t>
            </a:r>
            <a:r>
              <a:rPr lang="en-GB" dirty="0" smtClean="0">
                <a:latin typeface="Arial" panose="020B0604020202020204" pitchFamily="34" charset="0"/>
              </a:rPr>
              <a:t>.</a:t>
            </a:r>
            <a:endParaRPr lang="en-GB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4491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23557-ED75-EB03-119C-B3CC66CC9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746782-CFCE-13CC-0A8B-872F495954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Barcoding for beginners is a project by Wellcome Connecting Science, funded by a Royal Society Partnership grant.</a:t>
            </a:r>
          </a:p>
          <a:p>
            <a:r>
              <a:rPr lang="en-GB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All resources can be found on YourGenome: </a:t>
            </a:r>
            <a:r>
              <a:rPr lang="en-GB">
                <a:solidFill>
                  <a:schemeClr val="accent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yourgenome.org/theme/barcoding-for-beginners</a:t>
            </a:r>
            <a:endParaRPr lang="en-GB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6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6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Image credits</a:t>
            </a:r>
            <a:r>
              <a:rPr lang="en-GB" sz="16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60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Wellcome Connecting Science</a:t>
            </a:r>
          </a:p>
        </p:txBody>
      </p:sp>
    </p:spTree>
    <p:extLst>
      <p:ext uri="{BB962C8B-B14F-4D97-AF65-F5344CB8AC3E}">
        <p14:creationId xmlns:p14="http://schemas.microsoft.com/office/powerpoint/2010/main" val="1857558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DNA for sequencing</a:t>
            </a:r>
          </a:p>
        </p:txBody>
      </p:sp>
      <p:sp>
        <p:nvSpPr>
          <p:cNvPr id="4" name="Pentagon 3"/>
          <p:cNvSpPr/>
          <p:nvPr/>
        </p:nvSpPr>
        <p:spPr>
          <a:xfrm>
            <a:off x="480176" y="2021301"/>
            <a:ext cx="2591498" cy="1297301"/>
          </a:xfrm>
          <a:prstGeom prst="homePlate">
            <a:avLst>
              <a:gd name="adj" fmla="val 38575"/>
            </a:avLst>
          </a:prstGeom>
          <a:solidFill>
            <a:schemeClr val="accent5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Pentagon 6"/>
          <p:cNvSpPr/>
          <p:nvPr/>
        </p:nvSpPr>
        <p:spPr>
          <a:xfrm>
            <a:off x="3071674" y="2021301"/>
            <a:ext cx="2591498" cy="1297302"/>
          </a:xfrm>
          <a:prstGeom prst="homePlate">
            <a:avLst>
              <a:gd name="adj" fmla="val 38575"/>
            </a:avLst>
          </a:pr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Pentagon 7"/>
          <p:cNvSpPr/>
          <p:nvPr/>
        </p:nvSpPr>
        <p:spPr>
          <a:xfrm>
            <a:off x="5663172" y="2021301"/>
            <a:ext cx="2591498" cy="1297302"/>
          </a:xfrm>
          <a:prstGeom prst="homePlate">
            <a:avLst>
              <a:gd name="adj" fmla="val 38575"/>
            </a:avLst>
          </a:pr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31810" y="2316008"/>
            <a:ext cx="2211321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Explaining gel electrophoresis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23309" y="2316008"/>
            <a:ext cx="2211321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/>
              <a:t>Performing gel electrophoresis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14807" y="2316008"/>
            <a:ext cx="221132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/>
              <a:t>Preparing for DNA sequencing </a:t>
            </a:r>
          </a:p>
        </p:txBody>
      </p:sp>
    </p:spTree>
    <p:extLst>
      <p:ext uri="{BB962C8B-B14F-4D97-AF65-F5344CB8AC3E}">
        <p14:creationId xmlns:p14="http://schemas.microsoft.com/office/powerpoint/2010/main" val="586136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Explaining gel electrophoresis</a:t>
            </a:r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 txBox="1">
            <a:spLocks/>
          </p:cNvSpPr>
          <p:nvPr/>
        </p:nvSpPr>
        <p:spPr>
          <a:xfrm>
            <a:off x="480176" y="2021302"/>
            <a:ext cx="11428289" cy="902651"/>
          </a:xfrm>
          <a:prstGeom prst="rect">
            <a:avLst/>
          </a:prstGeom>
        </p:spPr>
        <p:txBody>
          <a:bodyPr vert="horz" lIns="91440" tIns="90000" rIns="91440" bIns="90000" rtlCol="0">
            <a:noAutofit/>
          </a:bodyPr>
          <a:lstStyle>
            <a:lvl1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5738" indent="-177800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If the DNA extraction and PCR have been successful, the size of the amplicon (amplified DNA barcode using PCR) should be about </a:t>
            </a:r>
            <a:r>
              <a:rPr lang="en-US" b="1" dirty="0" smtClean="0">
                <a:solidFill>
                  <a:srgbClr val="92D050"/>
                </a:solidFill>
              </a:rPr>
              <a:t>710 </a:t>
            </a:r>
            <a:r>
              <a:rPr lang="en-US" b="1" dirty="0" err="1" smtClean="0">
                <a:solidFill>
                  <a:srgbClr val="92D050"/>
                </a:solidFill>
              </a:rPr>
              <a:t>bp</a:t>
            </a:r>
            <a:r>
              <a:rPr lang="en-US" b="1" dirty="0" smtClean="0">
                <a:solidFill>
                  <a:srgbClr val="92D050"/>
                </a:solidFill>
              </a:rPr>
              <a:t> </a:t>
            </a:r>
            <a:r>
              <a:rPr lang="en-US" dirty="0" smtClean="0"/>
              <a:t>(</a:t>
            </a:r>
            <a:r>
              <a:rPr lang="en-US" dirty="0"/>
              <a:t>base pairs).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299" name="Group 298"/>
          <p:cNvGrpSpPr/>
          <p:nvPr/>
        </p:nvGrpSpPr>
        <p:grpSpPr>
          <a:xfrm>
            <a:off x="473656" y="3115058"/>
            <a:ext cx="11570561" cy="2066700"/>
            <a:chOff x="473656" y="3115058"/>
            <a:chExt cx="11570561" cy="2066700"/>
          </a:xfrm>
        </p:grpSpPr>
        <p:sp>
          <p:nvSpPr>
            <p:cNvPr id="3" name="Rectangle 2"/>
            <p:cNvSpPr/>
            <p:nvPr/>
          </p:nvSpPr>
          <p:spPr>
            <a:xfrm>
              <a:off x="480177" y="4812426"/>
              <a:ext cx="363280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/>
                <a:t>NOTE: This image is not to scale!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 flipV="1">
              <a:off x="1827751" y="3675269"/>
              <a:ext cx="713805" cy="268289"/>
              <a:chOff x="8085352" y="4136301"/>
              <a:chExt cx="1195815" cy="326260"/>
            </a:xfrm>
          </p:grpSpPr>
          <p:sp>
            <p:nvSpPr>
              <p:cNvPr id="9" name="Can 8"/>
              <p:cNvSpPr/>
              <p:nvPr/>
            </p:nvSpPr>
            <p:spPr>
              <a:xfrm rot="10800000">
                <a:off x="8135009" y="4254215"/>
                <a:ext cx="57874" cy="208346"/>
              </a:xfrm>
              <a:prstGeom prst="can">
                <a:avLst>
                  <a:gd name="adj" fmla="val 30529"/>
                </a:avLst>
              </a:prstGeom>
              <a:gradFill flip="none" rotWithShape="1">
                <a:gsLst>
                  <a:gs pos="0">
                    <a:schemeClr val="tx2">
                      <a:lumMod val="75000"/>
                    </a:schemeClr>
                  </a:gs>
                  <a:gs pos="57300">
                    <a:schemeClr val="tx2">
                      <a:lumMod val="75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Can 10"/>
              <p:cNvSpPr/>
              <p:nvPr/>
            </p:nvSpPr>
            <p:spPr>
              <a:xfrm rot="10800000">
                <a:off x="8293187" y="4254215"/>
                <a:ext cx="57874" cy="208346"/>
              </a:xfrm>
              <a:prstGeom prst="can">
                <a:avLst>
                  <a:gd name="adj" fmla="val 30529"/>
                </a:avLst>
              </a:prstGeom>
              <a:gradFill flip="none" rotWithShape="1">
                <a:gsLst>
                  <a:gs pos="0">
                    <a:schemeClr val="tx2">
                      <a:lumMod val="75000"/>
                    </a:schemeClr>
                  </a:gs>
                  <a:gs pos="57300">
                    <a:schemeClr val="tx2">
                      <a:lumMod val="75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Can 12"/>
              <p:cNvSpPr/>
              <p:nvPr/>
            </p:nvSpPr>
            <p:spPr>
              <a:xfrm rot="10800000">
                <a:off x="8455316" y="4254216"/>
                <a:ext cx="57873" cy="208345"/>
              </a:xfrm>
              <a:prstGeom prst="can">
                <a:avLst>
                  <a:gd name="adj" fmla="val 30529"/>
                </a:avLst>
              </a:prstGeom>
              <a:gradFill flip="none" rotWithShape="1">
                <a:gsLst>
                  <a:gs pos="0">
                    <a:schemeClr val="tx2">
                      <a:lumMod val="75000"/>
                    </a:schemeClr>
                  </a:gs>
                  <a:gs pos="57300">
                    <a:schemeClr val="tx2">
                      <a:lumMod val="75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Can 14"/>
              <p:cNvSpPr/>
              <p:nvPr/>
            </p:nvSpPr>
            <p:spPr>
              <a:xfrm rot="10800000">
                <a:off x="8615742" y="4254214"/>
                <a:ext cx="58187" cy="208345"/>
              </a:xfrm>
              <a:prstGeom prst="can">
                <a:avLst>
                  <a:gd name="adj" fmla="val 30529"/>
                </a:avLst>
              </a:prstGeom>
              <a:gradFill flip="none" rotWithShape="1">
                <a:gsLst>
                  <a:gs pos="0">
                    <a:schemeClr val="tx2">
                      <a:lumMod val="75000"/>
                    </a:schemeClr>
                  </a:gs>
                  <a:gs pos="57300">
                    <a:schemeClr val="tx2">
                      <a:lumMod val="75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Can 15"/>
              <p:cNvSpPr/>
              <p:nvPr/>
            </p:nvSpPr>
            <p:spPr>
              <a:xfrm rot="10800000">
                <a:off x="8777080" y="4254213"/>
                <a:ext cx="58186" cy="208345"/>
              </a:xfrm>
              <a:prstGeom prst="can">
                <a:avLst>
                  <a:gd name="adj" fmla="val 30529"/>
                </a:avLst>
              </a:prstGeom>
              <a:gradFill flip="none" rotWithShape="1">
                <a:gsLst>
                  <a:gs pos="0">
                    <a:schemeClr val="tx2">
                      <a:lumMod val="75000"/>
                    </a:schemeClr>
                  </a:gs>
                  <a:gs pos="57300">
                    <a:schemeClr val="tx2">
                      <a:lumMod val="75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Can 16"/>
              <p:cNvSpPr/>
              <p:nvPr/>
            </p:nvSpPr>
            <p:spPr>
              <a:xfrm rot="10800000">
                <a:off x="8941681" y="4254215"/>
                <a:ext cx="54921" cy="208345"/>
              </a:xfrm>
              <a:prstGeom prst="can">
                <a:avLst>
                  <a:gd name="adj" fmla="val 30529"/>
                </a:avLst>
              </a:prstGeom>
              <a:gradFill flip="none" rotWithShape="1">
                <a:gsLst>
                  <a:gs pos="0">
                    <a:schemeClr val="tx2">
                      <a:lumMod val="75000"/>
                    </a:schemeClr>
                  </a:gs>
                  <a:gs pos="57300">
                    <a:schemeClr val="tx2">
                      <a:lumMod val="75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8085352" y="4228634"/>
                <a:ext cx="958071" cy="54864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5400000">
                <a:off x="9044380" y="4135344"/>
                <a:ext cx="235829" cy="237744"/>
              </a:xfrm>
              <a:prstGeom prst="triangl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7" name="Group 146"/>
            <p:cNvGrpSpPr/>
            <p:nvPr/>
          </p:nvGrpSpPr>
          <p:grpSpPr>
            <a:xfrm>
              <a:off x="865860" y="3504866"/>
              <a:ext cx="10797504" cy="186603"/>
              <a:chOff x="579062" y="3428666"/>
              <a:chExt cx="10797504" cy="186603"/>
            </a:xfrm>
          </p:grpSpPr>
          <p:grpSp>
            <p:nvGrpSpPr>
              <p:cNvPr id="146" name="Group 145"/>
              <p:cNvGrpSpPr/>
              <p:nvPr/>
            </p:nvGrpSpPr>
            <p:grpSpPr>
              <a:xfrm>
                <a:off x="579062" y="3429439"/>
                <a:ext cx="1539076" cy="185828"/>
                <a:chOff x="586877" y="3429439"/>
                <a:chExt cx="1539076" cy="185828"/>
              </a:xfrm>
            </p:grpSpPr>
            <p:sp>
              <p:nvSpPr>
                <p:cNvPr id="21" name="Rectangle 20"/>
                <p:cNvSpPr/>
                <p:nvPr/>
              </p:nvSpPr>
              <p:spPr>
                <a:xfrm>
                  <a:off x="586877" y="3429439"/>
                  <a:ext cx="1539076" cy="45802"/>
                </a:xfrm>
                <a:prstGeom prst="rect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" name="Can 23"/>
                <p:cNvSpPr/>
                <p:nvPr/>
              </p:nvSpPr>
              <p:spPr>
                <a:xfrm rot="10800000">
                  <a:off x="613910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" name="Can 25"/>
                <p:cNvSpPr/>
                <p:nvPr/>
              </p:nvSpPr>
              <p:spPr>
                <a:xfrm rot="10800000">
                  <a:off x="710275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Can 26"/>
                <p:cNvSpPr/>
                <p:nvPr/>
              </p:nvSpPr>
              <p:spPr>
                <a:xfrm rot="10800000">
                  <a:off x="806639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Can 27"/>
                <p:cNvSpPr/>
                <p:nvPr/>
              </p:nvSpPr>
              <p:spPr>
                <a:xfrm rot="10800000">
                  <a:off x="903004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Can 28"/>
                <p:cNvSpPr/>
                <p:nvPr/>
              </p:nvSpPr>
              <p:spPr>
                <a:xfrm rot="10800000">
                  <a:off x="999368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Can 29"/>
                <p:cNvSpPr/>
                <p:nvPr/>
              </p:nvSpPr>
              <p:spPr>
                <a:xfrm rot="10800000">
                  <a:off x="1095732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Can 30"/>
                <p:cNvSpPr/>
                <p:nvPr/>
              </p:nvSpPr>
              <p:spPr>
                <a:xfrm rot="10800000">
                  <a:off x="1192097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Can 31"/>
                <p:cNvSpPr/>
                <p:nvPr/>
              </p:nvSpPr>
              <p:spPr>
                <a:xfrm rot="10800000">
                  <a:off x="1288461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" name="Can 32"/>
                <p:cNvSpPr/>
                <p:nvPr/>
              </p:nvSpPr>
              <p:spPr>
                <a:xfrm rot="10800000">
                  <a:off x="1384826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Can 33"/>
                <p:cNvSpPr/>
                <p:nvPr/>
              </p:nvSpPr>
              <p:spPr>
                <a:xfrm rot="10800000">
                  <a:off x="1481190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Can 35"/>
                <p:cNvSpPr/>
                <p:nvPr/>
              </p:nvSpPr>
              <p:spPr>
                <a:xfrm rot="10800000">
                  <a:off x="1577554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Can 36"/>
                <p:cNvSpPr/>
                <p:nvPr/>
              </p:nvSpPr>
              <p:spPr>
                <a:xfrm rot="10800000">
                  <a:off x="1673919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Can 37"/>
                <p:cNvSpPr/>
                <p:nvPr/>
              </p:nvSpPr>
              <p:spPr>
                <a:xfrm rot="10800000">
                  <a:off x="1770283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Can 38"/>
                <p:cNvSpPr/>
                <p:nvPr/>
              </p:nvSpPr>
              <p:spPr>
                <a:xfrm rot="10800000">
                  <a:off x="1866648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" name="Can 39"/>
                <p:cNvSpPr/>
                <p:nvPr/>
              </p:nvSpPr>
              <p:spPr>
                <a:xfrm rot="10800000">
                  <a:off x="1963012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" name="Can 40"/>
                <p:cNvSpPr/>
                <p:nvPr/>
              </p:nvSpPr>
              <p:spPr>
                <a:xfrm rot="10800000">
                  <a:off x="2059377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45" name="Group 144"/>
              <p:cNvGrpSpPr/>
              <p:nvPr/>
            </p:nvGrpSpPr>
            <p:grpSpPr>
              <a:xfrm>
                <a:off x="9837490" y="3428666"/>
                <a:ext cx="1539076" cy="183996"/>
                <a:chOff x="9829675" y="3428666"/>
                <a:chExt cx="1539076" cy="183996"/>
              </a:xfrm>
            </p:grpSpPr>
            <p:sp>
              <p:nvSpPr>
                <p:cNvPr id="23" name="Rectangle 22"/>
                <p:cNvSpPr/>
                <p:nvPr/>
              </p:nvSpPr>
              <p:spPr>
                <a:xfrm>
                  <a:off x="9829675" y="3428666"/>
                  <a:ext cx="1539076" cy="45719"/>
                </a:xfrm>
                <a:prstGeom prst="rect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2" name="Can 41"/>
                <p:cNvSpPr/>
                <p:nvPr/>
              </p:nvSpPr>
              <p:spPr>
                <a:xfrm rot="10800000">
                  <a:off x="9853999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" name="Can 42"/>
                <p:cNvSpPr/>
                <p:nvPr/>
              </p:nvSpPr>
              <p:spPr>
                <a:xfrm rot="10800000">
                  <a:off x="9950363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" name="Can 43"/>
                <p:cNvSpPr/>
                <p:nvPr/>
              </p:nvSpPr>
              <p:spPr>
                <a:xfrm rot="10800000">
                  <a:off x="10046728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" name="Can 44"/>
                <p:cNvSpPr/>
                <p:nvPr/>
              </p:nvSpPr>
              <p:spPr>
                <a:xfrm rot="10800000">
                  <a:off x="10143092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6" name="Can 45"/>
                <p:cNvSpPr/>
                <p:nvPr/>
              </p:nvSpPr>
              <p:spPr>
                <a:xfrm rot="10800000">
                  <a:off x="10239456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" name="Can 46"/>
                <p:cNvSpPr/>
                <p:nvPr/>
              </p:nvSpPr>
              <p:spPr>
                <a:xfrm rot="10800000">
                  <a:off x="10335821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Can 47"/>
                <p:cNvSpPr/>
                <p:nvPr/>
              </p:nvSpPr>
              <p:spPr>
                <a:xfrm rot="10800000">
                  <a:off x="10432185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" name="Can 48"/>
                <p:cNvSpPr/>
                <p:nvPr/>
              </p:nvSpPr>
              <p:spPr>
                <a:xfrm rot="10800000">
                  <a:off x="10528550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Can 49"/>
                <p:cNvSpPr/>
                <p:nvPr/>
              </p:nvSpPr>
              <p:spPr>
                <a:xfrm rot="10800000">
                  <a:off x="10624914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" name="Can 50"/>
                <p:cNvSpPr/>
                <p:nvPr/>
              </p:nvSpPr>
              <p:spPr>
                <a:xfrm rot="10800000">
                  <a:off x="10721278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" name="Can 51"/>
                <p:cNvSpPr/>
                <p:nvPr/>
              </p:nvSpPr>
              <p:spPr>
                <a:xfrm rot="10800000">
                  <a:off x="10817643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Can 52"/>
                <p:cNvSpPr/>
                <p:nvPr/>
              </p:nvSpPr>
              <p:spPr>
                <a:xfrm rot="10800000">
                  <a:off x="10914007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" name="Can 53"/>
                <p:cNvSpPr/>
                <p:nvPr/>
              </p:nvSpPr>
              <p:spPr>
                <a:xfrm rot="10800000">
                  <a:off x="11010372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" name="Can 54"/>
                <p:cNvSpPr/>
                <p:nvPr/>
              </p:nvSpPr>
              <p:spPr>
                <a:xfrm rot="10800000">
                  <a:off x="11106736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" name="Can 55"/>
                <p:cNvSpPr/>
                <p:nvPr/>
              </p:nvSpPr>
              <p:spPr>
                <a:xfrm rot="10800000">
                  <a:off x="11203101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" name="Can 56"/>
                <p:cNvSpPr/>
                <p:nvPr/>
              </p:nvSpPr>
              <p:spPr>
                <a:xfrm rot="10800000">
                  <a:off x="11299454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>
                <a:off x="2128100" y="3429439"/>
                <a:ext cx="7697670" cy="185830"/>
                <a:chOff x="2128100" y="3429439"/>
                <a:chExt cx="7697670" cy="185830"/>
              </a:xfrm>
            </p:grpSpPr>
            <p:sp>
              <p:nvSpPr>
                <p:cNvPr id="22" name="Rectangle 21"/>
                <p:cNvSpPr/>
                <p:nvPr/>
              </p:nvSpPr>
              <p:spPr>
                <a:xfrm>
                  <a:off x="2128100" y="3429439"/>
                  <a:ext cx="7697670" cy="45719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Can 24"/>
                <p:cNvSpPr/>
                <p:nvPr/>
              </p:nvSpPr>
              <p:spPr>
                <a:xfrm rot="10800000">
                  <a:off x="2155741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" name="Can 57"/>
                <p:cNvSpPr/>
                <p:nvPr/>
              </p:nvSpPr>
              <p:spPr>
                <a:xfrm rot="10800000">
                  <a:off x="2252105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" name="Can 58"/>
                <p:cNvSpPr/>
                <p:nvPr/>
              </p:nvSpPr>
              <p:spPr>
                <a:xfrm rot="10800000">
                  <a:off x="2348470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0" name="Can 59"/>
                <p:cNvSpPr/>
                <p:nvPr/>
              </p:nvSpPr>
              <p:spPr>
                <a:xfrm rot="10800000">
                  <a:off x="2444834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1" name="Can 60"/>
                <p:cNvSpPr/>
                <p:nvPr/>
              </p:nvSpPr>
              <p:spPr>
                <a:xfrm rot="10800000">
                  <a:off x="2541199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" name="Can 61"/>
                <p:cNvSpPr/>
                <p:nvPr/>
              </p:nvSpPr>
              <p:spPr>
                <a:xfrm rot="10800000">
                  <a:off x="2637563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" name="Can 62"/>
                <p:cNvSpPr/>
                <p:nvPr/>
              </p:nvSpPr>
              <p:spPr>
                <a:xfrm rot="10800000">
                  <a:off x="2733928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" name="Can 63"/>
                <p:cNvSpPr/>
                <p:nvPr/>
              </p:nvSpPr>
              <p:spPr>
                <a:xfrm rot="10800000">
                  <a:off x="2830292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" name="Can 64"/>
                <p:cNvSpPr/>
                <p:nvPr/>
              </p:nvSpPr>
              <p:spPr>
                <a:xfrm rot="10800000">
                  <a:off x="2926656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" name="Can 65"/>
                <p:cNvSpPr/>
                <p:nvPr/>
              </p:nvSpPr>
              <p:spPr>
                <a:xfrm rot="10800000">
                  <a:off x="3023021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" name="Can 66"/>
                <p:cNvSpPr/>
                <p:nvPr/>
              </p:nvSpPr>
              <p:spPr>
                <a:xfrm rot="10800000">
                  <a:off x="3119385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" name="Can 67"/>
                <p:cNvSpPr/>
                <p:nvPr/>
              </p:nvSpPr>
              <p:spPr>
                <a:xfrm rot="10800000">
                  <a:off x="3215750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9" name="Can 68"/>
                <p:cNvSpPr/>
                <p:nvPr/>
              </p:nvSpPr>
              <p:spPr>
                <a:xfrm rot="10800000">
                  <a:off x="3312114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0" name="Can 69"/>
                <p:cNvSpPr/>
                <p:nvPr/>
              </p:nvSpPr>
              <p:spPr>
                <a:xfrm rot="10800000">
                  <a:off x="3408478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" name="Can 70"/>
                <p:cNvSpPr/>
                <p:nvPr/>
              </p:nvSpPr>
              <p:spPr>
                <a:xfrm rot="10800000">
                  <a:off x="3504843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2" name="Can 71"/>
                <p:cNvSpPr/>
                <p:nvPr/>
              </p:nvSpPr>
              <p:spPr>
                <a:xfrm rot="10800000">
                  <a:off x="3601207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5" name="Can 74"/>
                <p:cNvSpPr/>
                <p:nvPr/>
              </p:nvSpPr>
              <p:spPr>
                <a:xfrm rot="10800000">
                  <a:off x="3693122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" name="Can 75"/>
                <p:cNvSpPr/>
                <p:nvPr/>
              </p:nvSpPr>
              <p:spPr>
                <a:xfrm rot="10800000">
                  <a:off x="3789486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7" name="Can 76"/>
                <p:cNvSpPr/>
                <p:nvPr/>
              </p:nvSpPr>
              <p:spPr>
                <a:xfrm rot="10800000">
                  <a:off x="3885851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8" name="Can 77"/>
                <p:cNvSpPr/>
                <p:nvPr/>
              </p:nvSpPr>
              <p:spPr>
                <a:xfrm rot="10800000">
                  <a:off x="3982215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9" name="Can 78"/>
                <p:cNvSpPr/>
                <p:nvPr/>
              </p:nvSpPr>
              <p:spPr>
                <a:xfrm rot="10800000">
                  <a:off x="4078580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0" name="Can 79"/>
                <p:cNvSpPr/>
                <p:nvPr/>
              </p:nvSpPr>
              <p:spPr>
                <a:xfrm rot="10800000">
                  <a:off x="4174944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1" name="Can 80"/>
                <p:cNvSpPr/>
                <p:nvPr/>
              </p:nvSpPr>
              <p:spPr>
                <a:xfrm rot="10800000">
                  <a:off x="4271309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2" name="Can 81"/>
                <p:cNvSpPr/>
                <p:nvPr/>
              </p:nvSpPr>
              <p:spPr>
                <a:xfrm rot="10800000">
                  <a:off x="4367673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3" name="Can 82"/>
                <p:cNvSpPr/>
                <p:nvPr/>
              </p:nvSpPr>
              <p:spPr>
                <a:xfrm rot="10800000">
                  <a:off x="4464037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4" name="Can 83"/>
                <p:cNvSpPr/>
                <p:nvPr/>
              </p:nvSpPr>
              <p:spPr>
                <a:xfrm rot="10800000">
                  <a:off x="4560402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5" name="Can 84"/>
                <p:cNvSpPr/>
                <p:nvPr/>
              </p:nvSpPr>
              <p:spPr>
                <a:xfrm rot="10800000">
                  <a:off x="4656766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6" name="Can 85"/>
                <p:cNvSpPr/>
                <p:nvPr/>
              </p:nvSpPr>
              <p:spPr>
                <a:xfrm rot="10800000">
                  <a:off x="4753131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7" name="Can 86"/>
                <p:cNvSpPr/>
                <p:nvPr/>
              </p:nvSpPr>
              <p:spPr>
                <a:xfrm rot="10800000">
                  <a:off x="4849495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8" name="Can 87"/>
                <p:cNvSpPr/>
                <p:nvPr/>
              </p:nvSpPr>
              <p:spPr>
                <a:xfrm rot="10800000">
                  <a:off x="4945859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9" name="Can 88"/>
                <p:cNvSpPr/>
                <p:nvPr/>
              </p:nvSpPr>
              <p:spPr>
                <a:xfrm rot="10800000">
                  <a:off x="5042224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0" name="Can 89"/>
                <p:cNvSpPr/>
                <p:nvPr/>
              </p:nvSpPr>
              <p:spPr>
                <a:xfrm rot="10800000">
                  <a:off x="5138588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3" name="Can 92"/>
                <p:cNvSpPr/>
                <p:nvPr/>
              </p:nvSpPr>
              <p:spPr>
                <a:xfrm rot="10800000">
                  <a:off x="5232198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4" name="Can 93"/>
                <p:cNvSpPr/>
                <p:nvPr/>
              </p:nvSpPr>
              <p:spPr>
                <a:xfrm rot="10800000">
                  <a:off x="5328562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5" name="Can 94"/>
                <p:cNvSpPr/>
                <p:nvPr/>
              </p:nvSpPr>
              <p:spPr>
                <a:xfrm rot="10800000">
                  <a:off x="5424927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6" name="Can 95"/>
                <p:cNvSpPr/>
                <p:nvPr/>
              </p:nvSpPr>
              <p:spPr>
                <a:xfrm rot="10800000">
                  <a:off x="5521291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7" name="Can 96"/>
                <p:cNvSpPr/>
                <p:nvPr/>
              </p:nvSpPr>
              <p:spPr>
                <a:xfrm rot="10800000">
                  <a:off x="5617656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8" name="Can 97"/>
                <p:cNvSpPr/>
                <p:nvPr/>
              </p:nvSpPr>
              <p:spPr>
                <a:xfrm rot="10800000">
                  <a:off x="5714020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9" name="Can 98"/>
                <p:cNvSpPr/>
                <p:nvPr/>
              </p:nvSpPr>
              <p:spPr>
                <a:xfrm rot="10800000">
                  <a:off x="5810385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0" name="Can 99"/>
                <p:cNvSpPr/>
                <p:nvPr/>
              </p:nvSpPr>
              <p:spPr>
                <a:xfrm rot="10800000">
                  <a:off x="5906749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1" name="Can 100"/>
                <p:cNvSpPr/>
                <p:nvPr/>
              </p:nvSpPr>
              <p:spPr>
                <a:xfrm rot="10800000">
                  <a:off x="6003113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2" name="Can 101"/>
                <p:cNvSpPr/>
                <p:nvPr/>
              </p:nvSpPr>
              <p:spPr>
                <a:xfrm rot="10800000">
                  <a:off x="6099478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3" name="Can 102"/>
                <p:cNvSpPr/>
                <p:nvPr/>
              </p:nvSpPr>
              <p:spPr>
                <a:xfrm rot="10800000">
                  <a:off x="6195842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4" name="Can 103"/>
                <p:cNvSpPr/>
                <p:nvPr/>
              </p:nvSpPr>
              <p:spPr>
                <a:xfrm rot="10800000">
                  <a:off x="6292207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5" name="Can 104"/>
                <p:cNvSpPr/>
                <p:nvPr/>
              </p:nvSpPr>
              <p:spPr>
                <a:xfrm rot="10800000">
                  <a:off x="6388571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6" name="Can 105"/>
                <p:cNvSpPr/>
                <p:nvPr/>
              </p:nvSpPr>
              <p:spPr>
                <a:xfrm rot="10800000">
                  <a:off x="6484935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7" name="Can 106"/>
                <p:cNvSpPr/>
                <p:nvPr/>
              </p:nvSpPr>
              <p:spPr>
                <a:xfrm rot="10800000">
                  <a:off x="6581300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8" name="Can 107"/>
                <p:cNvSpPr/>
                <p:nvPr/>
              </p:nvSpPr>
              <p:spPr>
                <a:xfrm rot="10800000">
                  <a:off x="6677664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1" name="Can 110"/>
                <p:cNvSpPr/>
                <p:nvPr/>
              </p:nvSpPr>
              <p:spPr>
                <a:xfrm rot="10800000">
                  <a:off x="6767188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2" name="Can 111"/>
                <p:cNvSpPr/>
                <p:nvPr/>
              </p:nvSpPr>
              <p:spPr>
                <a:xfrm rot="10800000">
                  <a:off x="6863552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3" name="Can 112"/>
                <p:cNvSpPr/>
                <p:nvPr/>
              </p:nvSpPr>
              <p:spPr>
                <a:xfrm rot="10800000">
                  <a:off x="6959917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4" name="Can 113"/>
                <p:cNvSpPr/>
                <p:nvPr/>
              </p:nvSpPr>
              <p:spPr>
                <a:xfrm rot="10800000">
                  <a:off x="7056281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5" name="Can 114"/>
                <p:cNvSpPr/>
                <p:nvPr/>
              </p:nvSpPr>
              <p:spPr>
                <a:xfrm rot="10800000">
                  <a:off x="7152646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6" name="Can 115"/>
                <p:cNvSpPr/>
                <p:nvPr/>
              </p:nvSpPr>
              <p:spPr>
                <a:xfrm rot="10800000">
                  <a:off x="7249010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7" name="Can 116"/>
                <p:cNvSpPr/>
                <p:nvPr/>
              </p:nvSpPr>
              <p:spPr>
                <a:xfrm rot="10800000">
                  <a:off x="7345375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8" name="Can 117"/>
                <p:cNvSpPr/>
                <p:nvPr/>
              </p:nvSpPr>
              <p:spPr>
                <a:xfrm rot="10800000">
                  <a:off x="7441739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9" name="Can 118"/>
                <p:cNvSpPr/>
                <p:nvPr/>
              </p:nvSpPr>
              <p:spPr>
                <a:xfrm rot="10800000">
                  <a:off x="7538103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0" name="Can 119"/>
                <p:cNvSpPr/>
                <p:nvPr/>
              </p:nvSpPr>
              <p:spPr>
                <a:xfrm rot="10800000">
                  <a:off x="7634468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1" name="Can 120"/>
                <p:cNvSpPr/>
                <p:nvPr/>
              </p:nvSpPr>
              <p:spPr>
                <a:xfrm rot="10800000">
                  <a:off x="7730832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2" name="Can 121"/>
                <p:cNvSpPr/>
                <p:nvPr/>
              </p:nvSpPr>
              <p:spPr>
                <a:xfrm rot="10800000">
                  <a:off x="7827197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3" name="Can 122"/>
                <p:cNvSpPr/>
                <p:nvPr/>
              </p:nvSpPr>
              <p:spPr>
                <a:xfrm rot="10800000">
                  <a:off x="7923561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4" name="Can 123"/>
                <p:cNvSpPr/>
                <p:nvPr/>
              </p:nvSpPr>
              <p:spPr>
                <a:xfrm rot="10800000">
                  <a:off x="8019925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5" name="Can 124"/>
                <p:cNvSpPr/>
                <p:nvPr/>
              </p:nvSpPr>
              <p:spPr>
                <a:xfrm rot="10800000">
                  <a:off x="8116290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6" name="Can 125"/>
                <p:cNvSpPr/>
                <p:nvPr/>
              </p:nvSpPr>
              <p:spPr>
                <a:xfrm rot="10800000">
                  <a:off x="8212654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9" name="Can 128"/>
                <p:cNvSpPr/>
                <p:nvPr/>
              </p:nvSpPr>
              <p:spPr>
                <a:xfrm rot="10800000">
                  <a:off x="8307113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0" name="Can 129"/>
                <p:cNvSpPr/>
                <p:nvPr/>
              </p:nvSpPr>
              <p:spPr>
                <a:xfrm rot="10800000">
                  <a:off x="8403477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1" name="Can 130"/>
                <p:cNvSpPr/>
                <p:nvPr/>
              </p:nvSpPr>
              <p:spPr>
                <a:xfrm rot="10800000">
                  <a:off x="8499842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2" name="Can 131"/>
                <p:cNvSpPr/>
                <p:nvPr/>
              </p:nvSpPr>
              <p:spPr>
                <a:xfrm rot="10800000">
                  <a:off x="8596206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3" name="Can 132"/>
                <p:cNvSpPr/>
                <p:nvPr/>
              </p:nvSpPr>
              <p:spPr>
                <a:xfrm rot="10800000">
                  <a:off x="8692571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4" name="Can 133"/>
                <p:cNvSpPr/>
                <p:nvPr/>
              </p:nvSpPr>
              <p:spPr>
                <a:xfrm rot="10800000">
                  <a:off x="8788935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5" name="Can 134"/>
                <p:cNvSpPr/>
                <p:nvPr/>
              </p:nvSpPr>
              <p:spPr>
                <a:xfrm rot="10800000">
                  <a:off x="8885300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6" name="Can 135"/>
                <p:cNvSpPr/>
                <p:nvPr/>
              </p:nvSpPr>
              <p:spPr>
                <a:xfrm rot="10800000">
                  <a:off x="8981664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7" name="Can 136"/>
                <p:cNvSpPr/>
                <p:nvPr/>
              </p:nvSpPr>
              <p:spPr>
                <a:xfrm rot="10800000">
                  <a:off x="9078028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8" name="Can 137"/>
                <p:cNvSpPr/>
                <p:nvPr/>
              </p:nvSpPr>
              <p:spPr>
                <a:xfrm rot="10800000">
                  <a:off x="9174393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9" name="Can 138"/>
                <p:cNvSpPr/>
                <p:nvPr/>
              </p:nvSpPr>
              <p:spPr>
                <a:xfrm rot="10800000">
                  <a:off x="9270757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0" name="Can 139"/>
                <p:cNvSpPr/>
                <p:nvPr/>
              </p:nvSpPr>
              <p:spPr>
                <a:xfrm rot="10800000">
                  <a:off x="9367122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1" name="Can 140"/>
                <p:cNvSpPr/>
                <p:nvPr/>
              </p:nvSpPr>
              <p:spPr>
                <a:xfrm rot="10800000">
                  <a:off x="9463486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2" name="Can 141"/>
                <p:cNvSpPr/>
                <p:nvPr/>
              </p:nvSpPr>
              <p:spPr>
                <a:xfrm rot="10800000">
                  <a:off x="9559850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3" name="Can 142"/>
                <p:cNvSpPr/>
                <p:nvPr/>
              </p:nvSpPr>
              <p:spPr>
                <a:xfrm rot="10800000">
                  <a:off x="9656215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4" name="Can 143"/>
                <p:cNvSpPr/>
                <p:nvPr/>
              </p:nvSpPr>
              <p:spPr>
                <a:xfrm rot="10800000">
                  <a:off x="9752579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48" name="Group 147"/>
            <p:cNvGrpSpPr/>
            <p:nvPr/>
          </p:nvGrpSpPr>
          <p:grpSpPr>
            <a:xfrm rot="10800000">
              <a:off x="856312" y="4562680"/>
              <a:ext cx="10801428" cy="186603"/>
              <a:chOff x="575138" y="3428666"/>
              <a:chExt cx="10801428" cy="186603"/>
            </a:xfrm>
          </p:grpSpPr>
          <p:grpSp>
            <p:nvGrpSpPr>
              <p:cNvPr id="149" name="Group 148"/>
              <p:cNvGrpSpPr/>
              <p:nvPr/>
            </p:nvGrpSpPr>
            <p:grpSpPr>
              <a:xfrm>
                <a:off x="575138" y="3429439"/>
                <a:ext cx="1539076" cy="185828"/>
                <a:chOff x="582953" y="3429439"/>
                <a:chExt cx="1539076" cy="185828"/>
              </a:xfrm>
            </p:grpSpPr>
            <p:sp>
              <p:nvSpPr>
                <p:cNvPr id="250" name="Rectangle 249"/>
                <p:cNvSpPr/>
                <p:nvPr/>
              </p:nvSpPr>
              <p:spPr>
                <a:xfrm>
                  <a:off x="582953" y="3429439"/>
                  <a:ext cx="1539076" cy="45802"/>
                </a:xfrm>
                <a:prstGeom prst="rect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1" name="Can 250"/>
                <p:cNvSpPr/>
                <p:nvPr/>
              </p:nvSpPr>
              <p:spPr>
                <a:xfrm rot="10800000">
                  <a:off x="613910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2" name="Can 251"/>
                <p:cNvSpPr/>
                <p:nvPr/>
              </p:nvSpPr>
              <p:spPr>
                <a:xfrm rot="10800000">
                  <a:off x="710275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3" name="Can 252"/>
                <p:cNvSpPr/>
                <p:nvPr/>
              </p:nvSpPr>
              <p:spPr>
                <a:xfrm rot="10800000">
                  <a:off x="806639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4" name="Can 253"/>
                <p:cNvSpPr/>
                <p:nvPr/>
              </p:nvSpPr>
              <p:spPr>
                <a:xfrm rot="10800000">
                  <a:off x="903004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5" name="Can 254"/>
                <p:cNvSpPr/>
                <p:nvPr/>
              </p:nvSpPr>
              <p:spPr>
                <a:xfrm rot="10800000">
                  <a:off x="999368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6" name="Can 255"/>
                <p:cNvSpPr/>
                <p:nvPr/>
              </p:nvSpPr>
              <p:spPr>
                <a:xfrm rot="10800000">
                  <a:off x="1095732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7" name="Can 256"/>
                <p:cNvSpPr/>
                <p:nvPr/>
              </p:nvSpPr>
              <p:spPr>
                <a:xfrm rot="10800000">
                  <a:off x="1192097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8" name="Can 257"/>
                <p:cNvSpPr/>
                <p:nvPr/>
              </p:nvSpPr>
              <p:spPr>
                <a:xfrm rot="10800000">
                  <a:off x="1288461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9" name="Can 258"/>
                <p:cNvSpPr/>
                <p:nvPr/>
              </p:nvSpPr>
              <p:spPr>
                <a:xfrm rot="10800000">
                  <a:off x="1384826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0" name="Can 259"/>
                <p:cNvSpPr/>
                <p:nvPr/>
              </p:nvSpPr>
              <p:spPr>
                <a:xfrm rot="10800000">
                  <a:off x="1481190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1" name="Can 260"/>
                <p:cNvSpPr/>
                <p:nvPr/>
              </p:nvSpPr>
              <p:spPr>
                <a:xfrm rot="10800000">
                  <a:off x="1577554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2" name="Can 261"/>
                <p:cNvSpPr/>
                <p:nvPr/>
              </p:nvSpPr>
              <p:spPr>
                <a:xfrm rot="10800000">
                  <a:off x="1673919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3" name="Can 262"/>
                <p:cNvSpPr/>
                <p:nvPr/>
              </p:nvSpPr>
              <p:spPr>
                <a:xfrm rot="10800000">
                  <a:off x="1770283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4" name="Can 263"/>
                <p:cNvSpPr/>
                <p:nvPr/>
              </p:nvSpPr>
              <p:spPr>
                <a:xfrm rot="10800000">
                  <a:off x="1866648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5" name="Can 264"/>
                <p:cNvSpPr/>
                <p:nvPr/>
              </p:nvSpPr>
              <p:spPr>
                <a:xfrm rot="10800000">
                  <a:off x="1963012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6" name="Can 265"/>
                <p:cNvSpPr/>
                <p:nvPr/>
              </p:nvSpPr>
              <p:spPr>
                <a:xfrm rot="10800000">
                  <a:off x="2059377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50" name="Group 149"/>
              <p:cNvGrpSpPr/>
              <p:nvPr/>
            </p:nvGrpSpPr>
            <p:grpSpPr>
              <a:xfrm>
                <a:off x="9837490" y="3428666"/>
                <a:ext cx="1539076" cy="183996"/>
                <a:chOff x="9829675" y="3428666"/>
                <a:chExt cx="1539076" cy="183996"/>
              </a:xfrm>
            </p:grpSpPr>
            <p:sp>
              <p:nvSpPr>
                <p:cNvPr id="233" name="Rectangle 232"/>
                <p:cNvSpPr/>
                <p:nvPr/>
              </p:nvSpPr>
              <p:spPr>
                <a:xfrm>
                  <a:off x="9829675" y="3428666"/>
                  <a:ext cx="1539076" cy="45719"/>
                </a:xfrm>
                <a:prstGeom prst="rect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4" name="Can 233"/>
                <p:cNvSpPr/>
                <p:nvPr/>
              </p:nvSpPr>
              <p:spPr>
                <a:xfrm rot="10800000">
                  <a:off x="9853999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5" name="Can 234"/>
                <p:cNvSpPr/>
                <p:nvPr/>
              </p:nvSpPr>
              <p:spPr>
                <a:xfrm rot="10800000">
                  <a:off x="9950363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6" name="Can 235"/>
                <p:cNvSpPr/>
                <p:nvPr/>
              </p:nvSpPr>
              <p:spPr>
                <a:xfrm rot="10800000">
                  <a:off x="10046728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7" name="Can 236"/>
                <p:cNvSpPr/>
                <p:nvPr/>
              </p:nvSpPr>
              <p:spPr>
                <a:xfrm rot="10800000">
                  <a:off x="10143092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8" name="Can 237"/>
                <p:cNvSpPr/>
                <p:nvPr/>
              </p:nvSpPr>
              <p:spPr>
                <a:xfrm rot="10800000">
                  <a:off x="10239456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9" name="Can 238"/>
                <p:cNvSpPr/>
                <p:nvPr/>
              </p:nvSpPr>
              <p:spPr>
                <a:xfrm rot="10800000">
                  <a:off x="10335821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0" name="Can 239"/>
                <p:cNvSpPr/>
                <p:nvPr/>
              </p:nvSpPr>
              <p:spPr>
                <a:xfrm rot="10800000">
                  <a:off x="10432185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1" name="Can 240"/>
                <p:cNvSpPr/>
                <p:nvPr/>
              </p:nvSpPr>
              <p:spPr>
                <a:xfrm rot="10800000">
                  <a:off x="10528550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2" name="Can 241"/>
                <p:cNvSpPr/>
                <p:nvPr/>
              </p:nvSpPr>
              <p:spPr>
                <a:xfrm rot="10800000">
                  <a:off x="10624914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3" name="Can 242"/>
                <p:cNvSpPr/>
                <p:nvPr/>
              </p:nvSpPr>
              <p:spPr>
                <a:xfrm rot="10800000">
                  <a:off x="10721278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4" name="Can 243"/>
                <p:cNvSpPr/>
                <p:nvPr/>
              </p:nvSpPr>
              <p:spPr>
                <a:xfrm rot="10800000">
                  <a:off x="10817643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5" name="Can 244"/>
                <p:cNvSpPr/>
                <p:nvPr/>
              </p:nvSpPr>
              <p:spPr>
                <a:xfrm rot="10800000">
                  <a:off x="10914007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6" name="Can 245"/>
                <p:cNvSpPr/>
                <p:nvPr/>
              </p:nvSpPr>
              <p:spPr>
                <a:xfrm rot="10800000">
                  <a:off x="11010372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7" name="Can 246"/>
                <p:cNvSpPr/>
                <p:nvPr/>
              </p:nvSpPr>
              <p:spPr>
                <a:xfrm rot="10800000">
                  <a:off x="11106736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8" name="Can 247"/>
                <p:cNvSpPr/>
                <p:nvPr/>
              </p:nvSpPr>
              <p:spPr>
                <a:xfrm rot="10800000">
                  <a:off x="11203101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9" name="Can 248"/>
                <p:cNvSpPr/>
                <p:nvPr/>
              </p:nvSpPr>
              <p:spPr>
                <a:xfrm rot="10800000">
                  <a:off x="11299454" y="3449031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7300">
                      <a:schemeClr val="tx2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51" name="Group 150"/>
              <p:cNvGrpSpPr/>
              <p:nvPr/>
            </p:nvGrpSpPr>
            <p:grpSpPr>
              <a:xfrm>
                <a:off x="2128100" y="3429439"/>
                <a:ext cx="7697670" cy="185830"/>
                <a:chOff x="2128100" y="3429439"/>
                <a:chExt cx="7697670" cy="185830"/>
              </a:xfrm>
            </p:grpSpPr>
            <p:sp>
              <p:nvSpPr>
                <p:cNvPr id="152" name="Rectangle 151"/>
                <p:cNvSpPr/>
                <p:nvPr/>
              </p:nvSpPr>
              <p:spPr>
                <a:xfrm>
                  <a:off x="2128100" y="3429439"/>
                  <a:ext cx="7697670" cy="45719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3" name="Can 152"/>
                <p:cNvSpPr/>
                <p:nvPr/>
              </p:nvSpPr>
              <p:spPr>
                <a:xfrm rot="10800000">
                  <a:off x="2155741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4" name="Can 153"/>
                <p:cNvSpPr/>
                <p:nvPr/>
              </p:nvSpPr>
              <p:spPr>
                <a:xfrm rot="10800000">
                  <a:off x="2252105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5" name="Can 154"/>
                <p:cNvSpPr/>
                <p:nvPr/>
              </p:nvSpPr>
              <p:spPr>
                <a:xfrm rot="10800000">
                  <a:off x="2348470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6" name="Can 155"/>
                <p:cNvSpPr/>
                <p:nvPr/>
              </p:nvSpPr>
              <p:spPr>
                <a:xfrm rot="10800000">
                  <a:off x="2444834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7" name="Can 156"/>
                <p:cNvSpPr/>
                <p:nvPr/>
              </p:nvSpPr>
              <p:spPr>
                <a:xfrm rot="10800000">
                  <a:off x="2541199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8" name="Can 157"/>
                <p:cNvSpPr/>
                <p:nvPr/>
              </p:nvSpPr>
              <p:spPr>
                <a:xfrm rot="10800000">
                  <a:off x="2637563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9" name="Can 158"/>
                <p:cNvSpPr/>
                <p:nvPr/>
              </p:nvSpPr>
              <p:spPr>
                <a:xfrm rot="10800000">
                  <a:off x="2733928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0" name="Can 159"/>
                <p:cNvSpPr/>
                <p:nvPr/>
              </p:nvSpPr>
              <p:spPr>
                <a:xfrm rot="10800000">
                  <a:off x="2830292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1" name="Can 160"/>
                <p:cNvSpPr/>
                <p:nvPr/>
              </p:nvSpPr>
              <p:spPr>
                <a:xfrm rot="10800000">
                  <a:off x="2926656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2" name="Can 161"/>
                <p:cNvSpPr/>
                <p:nvPr/>
              </p:nvSpPr>
              <p:spPr>
                <a:xfrm rot="10800000">
                  <a:off x="3023021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3" name="Can 162"/>
                <p:cNvSpPr/>
                <p:nvPr/>
              </p:nvSpPr>
              <p:spPr>
                <a:xfrm rot="10800000">
                  <a:off x="3119385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" name="Can 163"/>
                <p:cNvSpPr/>
                <p:nvPr/>
              </p:nvSpPr>
              <p:spPr>
                <a:xfrm rot="10800000">
                  <a:off x="3215750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" name="Can 164"/>
                <p:cNvSpPr/>
                <p:nvPr/>
              </p:nvSpPr>
              <p:spPr>
                <a:xfrm rot="10800000">
                  <a:off x="3312114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6" name="Can 165"/>
                <p:cNvSpPr/>
                <p:nvPr/>
              </p:nvSpPr>
              <p:spPr>
                <a:xfrm rot="10800000">
                  <a:off x="3408478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7" name="Can 166"/>
                <p:cNvSpPr/>
                <p:nvPr/>
              </p:nvSpPr>
              <p:spPr>
                <a:xfrm rot="10800000">
                  <a:off x="3504843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8" name="Can 167"/>
                <p:cNvSpPr/>
                <p:nvPr/>
              </p:nvSpPr>
              <p:spPr>
                <a:xfrm rot="10800000">
                  <a:off x="3601207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9" name="Can 168"/>
                <p:cNvSpPr/>
                <p:nvPr/>
              </p:nvSpPr>
              <p:spPr>
                <a:xfrm rot="10800000">
                  <a:off x="3693122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0" name="Can 169"/>
                <p:cNvSpPr/>
                <p:nvPr/>
              </p:nvSpPr>
              <p:spPr>
                <a:xfrm rot="10800000">
                  <a:off x="3789486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1" name="Can 170"/>
                <p:cNvSpPr/>
                <p:nvPr/>
              </p:nvSpPr>
              <p:spPr>
                <a:xfrm rot="10800000">
                  <a:off x="3885851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2" name="Can 171"/>
                <p:cNvSpPr/>
                <p:nvPr/>
              </p:nvSpPr>
              <p:spPr>
                <a:xfrm rot="10800000">
                  <a:off x="3982215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3" name="Can 172"/>
                <p:cNvSpPr/>
                <p:nvPr/>
              </p:nvSpPr>
              <p:spPr>
                <a:xfrm rot="10800000">
                  <a:off x="4078580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4" name="Can 173"/>
                <p:cNvSpPr/>
                <p:nvPr/>
              </p:nvSpPr>
              <p:spPr>
                <a:xfrm rot="10800000">
                  <a:off x="4174944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5" name="Can 174"/>
                <p:cNvSpPr/>
                <p:nvPr/>
              </p:nvSpPr>
              <p:spPr>
                <a:xfrm rot="10800000">
                  <a:off x="4271309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6" name="Can 175"/>
                <p:cNvSpPr/>
                <p:nvPr/>
              </p:nvSpPr>
              <p:spPr>
                <a:xfrm rot="10800000">
                  <a:off x="4367673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7" name="Can 176"/>
                <p:cNvSpPr/>
                <p:nvPr/>
              </p:nvSpPr>
              <p:spPr>
                <a:xfrm rot="10800000">
                  <a:off x="4464037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8" name="Can 177"/>
                <p:cNvSpPr/>
                <p:nvPr/>
              </p:nvSpPr>
              <p:spPr>
                <a:xfrm rot="10800000">
                  <a:off x="4560402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9" name="Can 178"/>
                <p:cNvSpPr/>
                <p:nvPr/>
              </p:nvSpPr>
              <p:spPr>
                <a:xfrm rot="10800000">
                  <a:off x="4656766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0" name="Can 179"/>
                <p:cNvSpPr/>
                <p:nvPr/>
              </p:nvSpPr>
              <p:spPr>
                <a:xfrm rot="10800000">
                  <a:off x="4753131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1" name="Can 180"/>
                <p:cNvSpPr/>
                <p:nvPr/>
              </p:nvSpPr>
              <p:spPr>
                <a:xfrm rot="10800000">
                  <a:off x="4849495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2" name="Can 181"/>
                <p:cNvSpPr/>
                <p:nvPr/>
              </p:nvSpPr>
              <p:spPr>
                <a:xfrm rot="10800000">
                  <a:off x="4945859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3" name="Can 182"/>
                <p:cNvSpPr/>
                <p:nvPr/>
              </p:nvSpPr>
              <p:spPr>
                <a:xfrm rot="10800000">
                  <a:off x="5042224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4" name="Can 183"/>
                <p:cNvSpPr/>
                <p:nvPr/>
              </p:nvSpPr>
              <p:spPr>
                <a:xfrm rot="10800000">
                  <a:off x="5138588" y="3450007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5" name="Can 184"/>
                <p:cNvSpPr/>
                <p:nvPr/>
              </p:nvSpPr>
              <p:spPr>
                <a:xfrm rot="10800000">
                  <a:off x="5232198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6" name="Can 185"/>
                <p:cNvSpPr/>
                <p:nvPr/>
              </p:nvSpPr>
              <p:spPr>
                <a:xfrm rot="10800000">
                  <a:off x="5328562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7" name="Can 186"/>
                <p:cNvSpPr/>
                <p:nvPr/>
              </p:nvSpPr>
              <p:spPr>
                <a:xfrm rot="10800000">
                  <a:off x="5424927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8" name="Can 187"/>
                <p:cNvSpPr/>
                <p:nvPr/>
              </p:nvSpPr>
              <p:spPr>
                <a:xfrm rot="10800000">
                  <a:off x="5521291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9" name="Can 188"/>
                <p:cNvSpPr/>
                <p:nvPr/>
              </p:nvSpPr>
              <p:spPr>
                <a:xfrm rot="10800000">
                  <a:off x="5617656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0" name="Can 189"/>
                <p:cNvSpPr/>
                <p:nvPr/>
              </p:nvSpPr>
              <p:spPr>
                <a:xfrm rot="10800000">
                  <a:off x="5714020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1" name="Can 190"/>
                <p:cNvSpPr/>
                <p:nvPr/>
              </p:nvSpPr>
              <p:spPr>
                <a:xfrm rot="10800000">
                  <a:off x="5810385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2" name="Can 191"/>
                <p:cNvSpPr/>
                <p:nvPr/>
              </p:nvSpPr>
              <p:spPr>
                <a:xfrm rot="10800000">
                  <a:off x="5906749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3" name="Can 192"/>
                <p:cNvSpPr/>
                <p:nvPr/>
              </p:nvSpPr>
              <p:spPr>
                <a:xfrm rot="10800000">
                  <a:off x="6003113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4" name="Can 193"/>
                <p:cNvSpPr/>
                <p:nvPr/>
              </p:nvSpPr>
              <p:spPr>
                <a:xfrm rot="10800000">
                  <a:off x="6099478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5" name="Can 194"/>
                <p:cNvSpPr/>
                <p:nvPr/>
              </p:nvSpPr>
              <p:spPr>
                <a:xfrm rot="10800000">
                  <a:off x="6195842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6" name="Can 195"/>
                <p:cNvSpPr/>
                <p:nvPr/>
              </p:nvSpPr>
              <p:spPr>
                <a:xfrm rot="10800000">
                  <a:off x="6292207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7" name="Can 196"/>
                <p:cNvSpPr/>
                <p:nvPr/>
              </p:nvSpPr>
              <p:spPr>
                <a:xfrm rot="10800000">
                  <a:off x="6388571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8" name="Can 197"/>
                <p:cNvSpPr/>
                <p:nvPr/>
              </p:nvSpPr>
              <p:spPr>
                <a:xfrm rot="10800000">
                  <a:off x="6484935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9" name="Can 198"/>
                <p:cNvSpPr/>
                <p:nvPr/>
              </p:nvSpPr>
              <p:spPr>
                <a:xfrm rot="10800000">
                  <a:off x="6581300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0" name="Can 199"/>
                <p:cNvSpPr/>
                <p:nvPr/>
              </p:nvSpPr>
              <p:spPr>
                <a:xfrm rot="10800000">
                  <a:off x="6677664" y="3450006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1" name="Can 200"/>
                <p:cNvSpPr/>
                <p:nvPr/>
              </p:nvSpPr>
              <p:spPr>
                <a:xfrm rot="10800000">
                  <a:off x="6767188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2" name="Can 201"/>
                <p:cNvSpPr/>
                <p:nvPr/>
              </p:nvSpPr>
              <p:spPr>
                <a:xfrm rot="10800000">
                  <a:off x="6863552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3" name="Can 202"/>
                <p:cNvSpPr/>
                <p:nvPr/>
              </p:nvSpPr>
              <p:spPr>
                <a:xfrm rot="10800000">
                  <a:off x="6959917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4" name="Can 203"/>
                <p:cNvSpPr/>
                <p:nvPr/>
              </p:nvSpPr>
              <p:spPr>
                <a:xfrm rot="10800000">
                  <a:off x="7056281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5" name="Can 204"/>
                <p:cNvSpPr/>
                <p:nvPr/>
              </p:nvSpPr>
              <p:spPr>
                <a:xfrm rot="10800000">
                  <a:off x="7152646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6" name="Can 205"/>
                <p:cNvSpPr/>
                <p:nvPr/>
              </p:nvSpPr>
              <p:spPr>
                <a:xfrm rot="10800000">
                  <a:off x="7249010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7" name="Can 206"/>
                <p:cNvSpPr/>
                <p:nvPr/>
              </p:nvSpPr>
              <p:spPr>
                <a:xfrm rot="10800000">
                  <a:off x="7345375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8" name="Can 207"/>
                <p:cNvSpPr/>
                <p:nvPr/>
              </p:nvSpPr>
              <p:spPr>
                <a:xfrm rot="10800000">
                  <a:off x="7441739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9" name="Can 208"/>
                <p:cNvSpPr/>
                <p:nvPr/>
              </p:nvSpPr>
              <p:spPr>
                <a:xfrm rot="10800000">
                  <a:off x="7538103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0" name="Can 209"/>
                <p:cNvSpPr/>
                <p:nvPr/>
              </p:nvSpPr>
              <p:spPr>
                <a:xfrm rot="10800000">
                  <a:off x="7634468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1" name="Can 210"/>
                <p:cNvSpPr/>
                <p:nvPr/>
              </p:nvSpPr>
              <p:spPr>
                <a:xfrm rot="10800000">
                  <a:off x="7730832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2" name="Can 211"/>
                <p:cNvSpPr/>
                <p:nvPr/>
              </p:nvSpPr>
              <p:spPr>
                <a:xfrm rot="10800000">
                  <a:off x="7827197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3" name="Can 212"/>
                <p:cNvSpPr/>
                <p:nvPr/>
              </p:nvSpPr>
              <p:spPr>
                <a:xfrm rot="10800000">
                  <a:off x="7923561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4" name="Can 213"/>
                <p:cNvSpPr/>
                <p:nvPr/>
              </p:nvSpPr>
              <p:spPr>
                <a:xfrm rot="10800000">
                  <a:off x="8019925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5" name="Can 214"/>
                <p:cNvSpPr/>
                <p:nvPr/>
              </p:nvSpPr>
              <p:spPr>
                <a:xfrm rot="10800000">
                  <a:off x="8116290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6" name="Can 215"/>
                <p:cNvSpPr/>
                <p:nvPr/>
              </p:nvSpPr>
              <p:spPr>
                <a:xfrm rot="10800000">
                  <a:off x="8212654" y="3450008"/>
                  <a:ext cx="34398" cy="16526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7" name="Can 216"/>
                <p:cNvSpPr/>
                <p:nvPr/>
              </p:nvSpPr>
              <p:spPr>
                <a:xfrm rot="10800000">
                  <a:off x="8307113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8" name="Can 217"/>
                <p:cNvSpPr/>
                <p:nvPr/>
              </p:nvSpPr>
              <p:spPr>
                <a:xfrm rot="10800000">
                  <a:off x="8403477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9" name="Can 218"/>
                <p:cNvSpPr/>
                <p:nvPr/>
              </p:nvSpPr>
              <p:spPr>
                <a:xfrm rot="10800000">
                  <a:off x="8499842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0" name="Can 219"/>
                <p:cNvSpPr/>
                <p:nvPr/>
              </p:nvSpPr>
              <p:spPr>
                <a:xfrm rot="10800000">
                  <a:off x="8596206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1" name="Can 220"/>
                <p:cNvSpPr/>
                <p:nvPr/>
              </p:nvSpPr>
              <p:spPr>
                <a:xfrm rot="10800000">
                  <a:off x="8692571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2" name="Can 221"/>
                <p:cNvSpPr/>
                <p:nvPr/>
              </p:nvSpPr>
              <p:spPr>
                <a:xfrm rot="10800000">
                  <a:off x="8788935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3" name="Can 222"/>
                <p:cNvSpPr/>
                <p:nvPr/>
              </p:nvSpPr>
              <p:spPr>
                <a:xfrm rot="10800000">
                  <a:off x="8885300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4" name="Can 223"/>
                <p:cNvSpPr/>
                <p:nvPr/>
              </p:nvSpPr>
              <p:spPr>
                <a:xfrm rot="10800000">
                  <a:off x="8981664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5" name="Can 224"/>
                <p:cNvSpPr/>
                <p:nvPr/>
              </p:nvSpPr>
              <p:spPr>
                <a:xfrm rot="10800000">
                  <a:off x="9078028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6" name="Can 225"/>
                <p:cNvSpPr/>
                <p:nvPr/>
              </p:nvSpPr>
              <p:spPr>
                <a:xfrm rot="10800000">
                  <a:off x="9174393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7" name="Can 226"/>
                <p:cNvSpPr/>
                <p:nvPr/>
              </p:nvSpPr>
              <p:spPr>
                <a:xfrm rot="10800000">
                  <a:off x="9270757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8" name="Can 227"/>
                <p:cNvSpPr/>
                <p:nvPr/>
              </p:nvSpPr>
              <p:spPr>
                <a:xfrm rot="10800000">
                  <a:off x="9367122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9" name="Can 228"/>
                <p:cNvSpPr/>
                <p:nvPr/>
              </p:nvSpPr>
              <p:spPr>
                <a:xfrm rot="10800000">
                  <a:off x="9463486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0" name="Can 229"/>
                <p:cNvSpPr/>
                <p:nvPr/>
              </p:nvSpPr>
              <p:spPr>
                <a:xfrm rot="10800000">
                  <a:off x="9559850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1" name="Can 230"/>
                <p:cNvSpPr/>
                <p:nvPr/>
              </p:nvSpPr>
              <p:spPr>
                <a:xfrm rot="10800000">
                  <a:off x="9656215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2" name="Can 231"/>
                <p:cNvSpPr/>
                <p:nvPr/>
              </p:nvSpPr>
              <p:spPr>
                <a:xfrm rot="10800000">
                  <a:off x="9752579" y="3451636"/>
                  <a:ext cx="34398" cy="163631"/>
                </a:xfrm>
                <a:prstGeom prst="can">
                  <a:avLst>
                    <a:gd name="adj" fmla="val 30529"/>
                  </a:avLst>
                </a:pr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73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10800000" scaled="1"/>
                </a:gra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276" name="Group 275"/>
            <p:cNvGrpSpPr/>
            <p:nvPr/>
          </p:nvGrpSpPr>
          <p:grpSpPr>
            <a:xfrm>
              <a:off x="6410154" y="4309896"/>
              <a:ext cx="713805" cy="268289"/>
              <a:chOff x="2297858" y="3880011"/>
              <a:chExt cx="713805" cy="268289"/>
            </a:xfrm>
          </p:grpSpPr>
          <p:sp>
            <p:nvSpPr>
              <p:cNvPr id="268" name="Can 267"/>
              <p:cNvSpPr/>
              <p:nvPr/>
            </p:nvSpPr>
            <p:spPr>
              <a:xfrm flipV="1">
                <a:off x="2949834" y="3976974"/>
                <a:ext cx="34546" cy="171326"/>
              </a:xfrm>
              <a:prstGeom prst="can">
                <a:avLst>
                  <a:gd name="adj" fmla="val 30529"/>
                </a:avLst>
              </a:prstGeom>
              <a:gradFill flip="none" rotWithShape="1">
                <a:gsLst>
                  <a:gs pos="0">
                    <a:schemeClr val="bg2">
                      <a:lumMod val="60000"/>
                      <a:lumOff val="40000"/>
                    </a:schemeClr>
                  </a:gs>
                  <a:gs pos="63000">
                    <a:schemeClr val="bg2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" name="Can 268"/>
              <p:cNvSpPr/>
              <p:nvPr/>
            </p:nvSpPr>
            <p:spPr>
              <a:xfrm flipV="1">
                <a:off x="2853056" y="3976974"/>
                <a:ext cx="34546" cy="171326"/>
              </a:xfrm>
              <a:prstGeom prst="can">
                <a:avLst>
                  <a:gd name="adj" fmla="val 30529"/>
                </a:avLst>
              </a:prstGeom>
              <a:gradFill flip="none" rotWithShape="1">
                <a:gsLst>
                  <a:gs pos="0">
                    <a:schemeClr val="bg2">
                      <a:lumMod val="60000"/>
                      <a:lumOff val="40000"/>
                    </a:schemeClr>
                  </a:gs>
                  <a:gs pos="63000">
                    <a:schemeClr val="bg2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0" name="Can 269"/>
              <p:cNvSpPr/>
              <p:nvPr/>
            </p:nvSpPr>
            <p:spPr>
              <a:xfrm flipV="1">
                <a:off x="2756279" y="3976974"/>
                <a:ext cx="34546" cy="171326"/>
              </a:xfrm>
              <a:prstGeom prst="can">
                <a:avLst>
                  <a:gd name="adj" fmla="val 30529"/>
                </a:avLst>
              </a:prstGeom>
              <a:gradFill flip="none" rotWithShape="1">
                <a:gsLst>
                  <a:gs pos="0">
                    <a:schemeClr val="bg2">
                      <a:lumMod val="60000"/>
                      <a:lumOff val="40000"/>
                    </a:schemeClr>
                  </a:gs>
                  <a:gs pos="63000">
                    <a:schemeClr val="bg2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1" name="Can 270"/>
              <p:cNvSpPr/>
              <p:nvPr/>
            </p:nvSpPr>
            <p:spPr>
              <a:xfrm flipV="1">
                <a:off x="2660330" y="3976973"/>
                <a:ext cx="34733" cy="171326"/>
              </a:xfrm>
              <a:prstGeom prst="can">
                <a:avLst>
                  <a:gd name="adj" fmla="val 30529"/>
                </a:avLst>
              </a:prstGeom>
              <a:gradFill flip="none" rotWithShape="1">
                <a:gsLst>
                  <a:gs pos="0">
                    <a:schemeClr val="bg2">
                      <a:lumMod val="60000"/>
                      <a:lumOff val="40000"/>
                    </a:schemeClr>
                  </a:gs>
                  <a:gs pos="63000">
                    <a:schemeClr val="bg2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2" name="Can 271"/>
              <p:cNvSpPr/>
              <p:nvPr/>
            </p:nvSpPr>
            <p:spPr>
              <a:xfrm flipV="1">
                <a:off x="2564025" y="3976972"/>
                <a:ext cx="34732" cy="171326"/>
              </a:xfrm>
              <a:prstGeom prst="can">
                <a:avLst>
                  <a:gd name="adj" fmla="val 30529"/>
                </a:avLst>
              </a:prstGeom>
              <a:gradFill flip="none" rotWithShape="1">
                <a:gsLst>
                  <a:gs pos="0">
                    <a:schemeClr val="bg2">
                      <a:lumMod val="60000"/>
                      <a:lumOff val="40000"/>
                    </a:schemeClr>
                  </a:gs>
                  <a:gs pos="63000">
                    <a:schemeClr val="bg2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3" name="Can 272"/>
              <p:cNvSpPr/>
              <p:nvPr/>
            </p:nvSpPr>
            <p:spPr>
              <a:xfrm flipV="1">
                <a:off x="2467720" y="3976974"/>
                <a:ext cx="32783" cy="171326"/>
              </a:xfrm>
              <a:prstGeom prst="can">
                <a:avLst>
                  <a:gd name="adj" fmla="val 30529"/>
                </a:avLst>
              </a:prstGeom>
              <a:gradFill flip="none" rotWithShape="1">
                <a:gsLst>
                  <a:gs pos="0">
                    <a:schemeClr val="bg2">
                      <a:lumMod val="60000"/>
                      <a:lumOff val="40000"/>
                    </a:schemeClr>
                  </a:gs>
                  <a:gs pos="63000">
                    <a:schemeClr val="bg2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4" name="Rectangle 273"/>
              <p:cNvSpPr/>
              <p:nvPr/>
            </p:nvSpPr>
            <p:spPr>
              <a:xfrm rot="10800000" flipV="1">
                <a:off x="2439772" y="3955938"/>
                <a:ext cx="571891" cy="45116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5" name="Isosceles Triangle 274"/>
              <p:cNvSpPr/>
              <p:nvPr/>
            </p:nvSpPr>
            <p:spPr>
              <a:xfrm rot="5400000" flipV="1">
                <a:off x="2271852" y="3906017"/>
                <a:ext cx="193926" cy="141914"/>
              </a:xfrm>
              <a:prstGeom prst="triangle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77" name="TextBox 276"/>
            <p:cNvSpPr txBox="1"/>
            <p:nvPr/>
          </p:nvSpPr>
          <p:spPr>
            <a:xfrm>
              <a:off x="473656" y="3414382"/>
              <a:ext cx="3850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/>
                <a:t>5’</a:t>
              </a:r>
            </a:p>
          </p:txBody>
        </p:sp>
        <p:sp>
          <p:nvSpPr>
            <p:cNvPr id="278" name="TextBox 277"/>
            <p:cNvSpPr txBox="1"/>
            <p:nvPr/>
          </p:nvSpPr>
          <p:spPr>
            <a:xfrm>
              <a:off x="11659175" y="3414382"/>
              <a:ext cx="3850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/>
                <a:t>3’</a:t>
              </a:r>
            </a:p>
          </p:txBody>
        </p:sp>
        <p:sp>
          <p:nvSpPr>
            <p:cNvPr id="279" name="TextBox 278"/>
            <p:cNvSpPr txBox="1"/>
            <p:nvPr/>
          </p:nvSpPr>
          <p:spPr>
            <a:xfrm>
              <a:off x="11659175" y="4444442"/>
              <a:ext cx="3850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/>
                <a:t>5’</a:t>
              </a:r>
            </a:p>
          </p:txBody>
        </p:sp>
        <p:sp>
          <p:nvSpPr>
            <p:cNvPr id="280" name="TextBox 279"/>
            <p:cNvSpPr txBox="1"/>
            <p:nvPr/>
          </p:nvSpPr>
          <p:spPr>
            <a:xfrm>
              <a:off x="483063" y="4444442"/>
              <a:ext cx="3850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/>
                <a:t>3’</a:t>
              </a:r>
            </a:p>
          </p:txBody>
        </p:sp>
        <p:sp>
          <p:nvSpPr>
            <p:cNvPr id="281" name="TextBox 280"/>
            <p:cNvSpPr txBox="1"/>
            <p:nvPr/>
          </p:nvSpPr>
          <p:spPr>
            <a:xfrm>
              <a:off x="4400802" y="3115058"/>
              <a:ext cx="40446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2"/>
                  </a:solidFill>
                </a:rPr>
                <a:t>Cytochrome c oxidase subunit 1 gene</a:t>
              </a:r>
            </a:p>
          </p:txBody>
        </p:sp>
        <p:sp>
          <p:nvSpPr>
            <p:cNvPr id="282" name="TextBox 281"/>
            <p:cNvSpPr txBox="1"/>
            <p:nvPr/>
          </p:nvSpPr>
          <p:spPr>
            <a:xfrm>
              <a:off x="7404474" y="4073312"/>
              <a:ext cx="903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primer</a:t>
              </a:r>
            </a:p>
          </p:txBody>
        </p:sp>
        <p:cxnSp>
          <p:nvCxnSpPr>
            <p:cNvPr id="284" name="Straight Connector 283"/>
            <p:cNvCxnSpPr>
              <a:stCxn id="274" idx="1"/>
              <a:endCxn id="282" idx="1"/>
            </p:cNvCxnSpPr>
            <p:nvPr/>
          </p:nvCxnSpPr>
          <p:spPr>
            <a:xfrm flipV="1">
              <a:off x="7123959" y="4257978"/>
              <a:ext cx="280515" cy="15040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5" name="TextBox 284"/>
            <p:cNvSpPr txBox="1"/>
            <p:nvPr/>
          </p:nvSpPr>
          <p:spPr>
            <a:xfrm>
              <a:off x="9081893" y="3938505"/>
              <a:ext cx="17739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DNA strands</a:t>
              </a:r>
            </a:p>
          </p:txBody>
        </p:sp>
        <p:cxnSp>
          <p:nvCxnSpPr>
            <p:cNvPr id="288" name="Straight Connector 287"/>
            <p:cNvCxnSpPr>
              <a:stCxn id="285" idx="1"/>
              <a:endCxn id="131" idx="3"/>
            </p:cNvCxnSpPr>
            <p:nvPr/>
          </p:nvCxnSpPr>
          <p:spPr>
            <a:xfrm flipH="1" flipV="1">
              <a:off x="8803839" y="3527836"/>
              <a:ext cx="278054" cy="59533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>
              <a:endCxn id="166" idx="3"/>
            </p:cNvCxnSpPr>
            <p:nvPr/>
          </p:nvCxnSpPr>
          <p:spPr>
            <a:xfrm flipH="1">
              <a:off x="8807201" y="4201157"/>
              <a:ext cx="274692" cy="52678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1" name="Rectangle 290"/>
            <p:cNvSpPr/>
            <p:nvPr/>
          </p:nvSpPr>
          <p:spPr>
            <a:xfrm>
              <a:off x="1827750" y="3967411"/>
              <a:ext cx="5292468" cy="340426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Amplicon: 710 </a:t>
              </a:r>
              <a:r>
                <a:rPr lang="en-GB" dirty="0" err="1"/>
                <a:t>bp</a:t>
              </a:r>
              <a:r>
                <a:rPr lang="en-GB" dirty="0"/>
                <a:t> DNA barcode amplified by PCR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8568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Explaining gel electrophoresis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177" y="2021302"/>
            <a:ext cx="11407023" cy="5198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primary factor affecting movement through an agarose gel by electrophoresis is size.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377833" y="3410563"/>
            <a:ext cx="7134785" cy="3367381"/>
          </a:xfrm>
          <a:prstGeom prst="rect">
            <a:avLst/>
          </a:prstGeom>
          <a:pattFill prst="trellis">
            <a:fgClr>
              <a:schemeClr val="accent4">
                <a:lumMod val="20000"/>
                <a:lumOff val="80000"/>
              </a:schemeClr>
            </a:fgClr>
            <a:bgClr>
              <a:schemeClr val="bg1"/>
            </a:bgClr>
          </a:patt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Rectangle 34"/>
          <p:cNvSpPr/>
          <p:nvPr/>
        </p:nvSpPr>
        <p:spPr>
          <a:xfrm>
            <a:off x="3665865" y="3617974"/>
            <a:ext cx="360040" cy="29523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Oval 35"/>
          <p:cNvSpPr/>
          <p:nvPr/>
        </p:nvSpPr>
        <p:spPr>
          <a:xfrm>
            <a:off x="3756576" y="3784783"/>
            <a:ext cx="180020" cy="231825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Oval 36"/>
          <p:cNvSpPr/>
          <p:nvPr/>
        </p:nvSpPr>
        <p:spPr>
          <a:xfrm>
            <a:off x="3745123" y="4578683"/>
            <a:ext cx="180020" cy="231825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Oval 37"/>
          <p:cNvSpPr/>
          <p:nvPr/>
        </p:nvSpPr>
        <p:spPr>
          <a:xfrm>
            <a:off x="3793177" y="4978225"/>
            <a:ext cx="180020" cy="231825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Oval 38"/>
          <p:cNvSpPr/>
          <p:nvPr/>
        </p:nvSpPr>
        <p:spPr>
          <a:xfrm>
            <a:off x="3786397" y="4194037"/>
            <a:ext cx="120377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Oval 39"/>
          <p:cNvSpPr/>
          <p:nvPr/>
        </p:nvSpPr>
        <p:spPr>
          <a:xfrm>
            <a:off x="3714756" y="6354277"/>
            <a:ext cx="120377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Oval 40"/>
          <p:cNvSpPr/>
          <p:nvPr/>
        </p:nvSpPr>
        <p:spPr>
          <a:xfrm>
            <a:off x="3732988" y="5473785"/>
            <a:ext cx="120377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2" name="Oval 41"/>
          <p:cNvSpPr/>
          <p:nvPr/>
        </p:nvSpPr>
        <p:spPr>
          <a:xfrm>
            <a:off x="3864954" y="6066245"/>
            <a:ext cx="120377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Oval 42"/>
          <p:cNvSpPr/>
          <p:nvPr/>
        </p:nvSpPr>
        <p:spPr>
          <a:xfrm>
            <a:off x="3763125" y="4404580"/>
            <a:ext cx="72008" cy="94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Oval 43"/>
          <p:cNvSpPr/>
          <p:nvPr/>
        </p:nvSpPr>
        <p:spPr>
          <a:xfrm>
            <a:off x="3906774" y="4087846"/>
            <a:ext cx="72008" cy="94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Oval 44"/>
          <p:cNvSpPr/>
          <p:nvPr/>
        </p:nvSpPr>
        <p:spPr>
          <a:xfrm>
            <a:off x="3848801" y="5274157"/>
            <a:ext cx="72008" cy="94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Oval 45"/>
          <p:cNvSpPr/>
          <p:nvPr/>
        </p:nvSpPr>
        <p:spPr>
          <a:xfrm>
            <a:off x="3841141" y="5706205"/>
            <a:ext cx="72008" cy="94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Oval 46"/>
          <p:cNvSpPr/>
          <p:nvPr/>
        </p:nvSpPr>
        <p:spPr>
          <a:xfrm>
            <a:off x="3763125" y="5970302"/>
            <a:ext cx="72008" cy="94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Oval 47"/>
          <p:cNvSpPr/>
          <p:nvPr/>
        </p:nvSpPr>
        <p:spPr>
          <a:xfrm>
            <a:off x="3877145" y="6352540"/>
            <a:ext cx="72008" cy="94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49" name="Group 48"/>
          <p:cNvGrpSpPr/>
          <p:nvPr/>
        </p:nvGrpSpPr>
        <p:grpSpPr>
          <a:xfrm>
            <a:off x="3377832" y="2881190"/>
            <a:ext cx="7134785" cy="434758"/>
            <a:chOff x="2411760" y="1402773"/>
            <a:chExt cx="6264696" cy="457200"/>
          </a:xfrm>
        </p:grpSpPr>
        <p:sp>
          <p:nvSpPr>
            <p:cNvPr id="50" name="Cross 49"/>
            <p:cNvSpPr/>
            <p:nvPr/>
          </p:nvSpPr>
          <p:spPr>
            <a:xfrm>
              <a:off x="8239380" y="1402773"/>
              <a:ext cx="437076" cy="457200"/>
            </a:xfrm>
            <a:prstGeom prst="plus">
              <a:avLst>
                <a:gd name="adj" fmla="val 4291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411760" y="1582132"/>
              <a:ext cx="457200" cy="9848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>
              <a:off x="3059832" y="1631372"/>
              <a:ext cx="4968552" cy="1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1859583" y="3633671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Agarose gel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309516" y="4179234"/>
            <a:ext cx="1965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Well containing biomolecules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402412" y="2721459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Direction of electrical current</a:t>
            </a:r>
          </a:p>
        </p:txBody>
      </p:sp>
      <p:cxnSp>
        <p:nvCxnSpPr>
          <p:cNvPr id="56" name="Straight Connector 55"/>
          <p:cNvCxnSpPr>
            <a:stCxn id="53" idx="3"/>
          </p:cNvCxnSpPr>
          <p:nvPr/>
        </p:nvCxnSpPr>
        <p:spPr>
          <a:xfrm flipV="1">
            <a:off x="3275355" y="3774095"/>
            <a:ext cx="172419" cy="442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54" idx="3"/>
          </p:cNvCxnSpPr>
          <p:nvPr/>
        </p:nvCxnSpPr>
        <p:spPr>
          <a:xfrm flipV="1">
            <a:off x="3275355" y="4366535"/>
            <a:ext cx="469768" cy="1358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245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5.55112E-17 L 0.12205 0.00069 " pathEditMode="relative" rAng="0" ptsTypes="AA">
                                      <p:cBhvr>
                                        <p:cTn id="6" dur="4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94" y="2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7.40741E-7 L 0.12327 0.00046 " pathEditMode="relative" rAng="0" ptsTypes="AA">
                                      <p:cBhvr>
                                        <p:cTn id="8" dur="4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63" y="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07407E-6 L 0.11806 -0.00115 " pathEditMode="relative" rAng="0" ptsTypes="AA">
                                      <p:cBhvr>
                                        <p:cTn id="10" dur="4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3" y="-6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7.40741E-7 L 0.2559 -7.40741E-7 " pathEditMode="relative" rAng="0" ptsTypes="AA">
                                      <p:cBhvr>
                                        <p:cTn id="12" dur="4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95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81481E-6 L 0.2618 0.00232 " pathEditMode="relative" rAng="0" ptsTypes="AA">
                                      <p:cBhvr>
                                        <p:cTn id="14" dur="4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90" y="11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59259E-6 L 0.25001 2.59259E-6 " pathEditMode="relative" rAng="0" ptsTypes="AA">
                                      <p:cBhvr>
                                        <p:cTn id="16" dur="4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44444E-6 L 0.26371 0.00023 " pathEditMode="relative" rAng="0" ptsTypes="AA">
                                      <p:cBhvr>
                                        <p:cTn id="18" dur="4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77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22222E-6 L 0.47379 -0.00185 " pathEditMode="relative" rAng="0" ptsTypes="AA">
                                      <p:cBhvr>
                                        <p:cTn id="20" dur="4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81" y="-9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07407E-6 L 0.49392 -0.00138 " pathEditMode="relative" rAng="0" ptsTypes="AA">
                                      <p:cBhvr>
                                        <p:cTn id="22" dur="4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88" y="-6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07407E-6 L 0.48803 0.00347 " pathEditMode="relative" rAng="0" ptsTypes="AA">
                                      <p:cBhvr>
                                        <p:cTn id="24" dur="4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92" y="16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0.48507 -0.00139 " pathEditMode="relative" rAng="0" ptsTypes="AA">
                                      <p:cBhvr>
                                        <p:cTn id="26" dur="4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53" y="-6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81481E-6 L 0.48872 0.00024 " pathEditMode="relative" rAng="0" ptsTypes="AA">
                                      <p:cBhvr>
                                        <p:cTn id="28" dur="4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27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85185E-6 L 0.47882 -0.00069 " pathEditMode="relative" rAng="0" ptsTypes="AA">
                                      <p:cBhvr>
                                        <p:cTn id="30" dur="4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41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Explaining gel electrophoresis</a:t>
            </a:r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 txBox="1">
            <a:spLocks/>
          </p:cNvSpPr>
          <p:nvPr/>
        </p:nvSpPr>
        <p:spPr>
          <a:xfrm>
            <a:off x="480176" y="2021302"/>
            <a:ext cx="5266199" cy="4381200"/>
          </a:xfrm>
          <a:prstGeom prst="rect">
            <a:avLst/>
          </a:prstGeom>
        </p:spPr>
        <p:txBody>
          <a:bodyPr vert="horz" lIns="91440" tIns="90000" rIns="91440" bIns="90000" rtlCol="0">
            <a:noAutofit/>
          </a:bodyPr>
          <a:lstStyle>
            <a:lvl1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5738" indent="-177800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738" indent="-185738" algn="l" defTabSz="914400" rtl="0" eaLnBrk="1" latinLnBrk="0" hangingPunct="1">
              <a:lnSpc>
                <a:spcPct val="100000"/>
              </a:lnSpc>
              <a:spcBef>
                <a:spcPts val="2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Gel electrophoresis is used to </a:t>
            </a:r>
            <a:r>
              <a:rPr lang="en-US" b="1" dirty="0">
                <a:solidFill>
                  <a:srgbClr val="92D050"/>
                </a:solidFill>
              </a:rPr>
              <a:t>compare DNA from the PCR with bands of known size</a:t>
            </a:r>
            <a:r>
              <a:rPr lang="en-US" dirty="0"/>
              <a:t>, to see whether a band of the expected size (710 </a:t>
            </a:r>
            <a:r>
              <a:rPr lang="en-US" dirty="0" err="1"/>
              <a:t>bp</a:t>
            </a:r>
            <a:r>
              <a:rPr lang="en-US" dirty="0"/>
              <a:t>) has been produced.</a:t>
            </a:r>
          </a:p>
          <a:p>
            <a:pPr marL="0" indent="0">
              <a:buNone/>
            </a:pPr>
            <a:r>
              <a:rPr lang="en-US" dirty="0"/>
              <a:t>The bands of known size are also called a </a:t>
            </a:r>
            <a:r>
              <a:rPr lang="en-US" b="1" dirty="0">
                <a:solidFill>
                  <a:srgbClr val="92D050"/>
                </a:solidFill>
              </a:rPr>
              <a:t>DNA ladder</a:t>
            </a:r>
            <a:r>
              <a:rPr lang="en-US" dirty="0"/>
              <a:t>, as they look like a ladder on a gel after electrophoresis We use a DNA ladder that has band sizes of: 100 </a:t>
            </a:r>
            <a:r>
              <a:rPr lang="en-US" dirty="0" err="1"/>
              <a:t>bp</a:t>
            </a:r>
            <a:r>
              <a:rPr lang="en-US" dirty="0"/>
              <a:t>, 200 </a:t>
            </a:r>
            <a:r>
              <a:rPr lang="en-US" dirty="0" err="1"/>
              <a:t>bp</a:t>
            </a:r>
            <a:r>
              <a:rPr lang="en-US" dirty="0"/>
              <a:t>, 300 </a:t>
            </a:r>
            <a:r>
              <a:rPr lang="en-US" dirty="0" err="1"/>
              <a:t>bp</a:t>
            </a:r>
            <a:r>
              <a:rPr lang="en-US" dirty="0"/>
              <a:t>, 400 </a:t>
            </a:r>
            <a:r>
              <a:rPr lang="en-US" dirty="0" err="1"/>
              <a:t>bp</a:t>
            </a:r>
            <a:r>
              <a:rPr lang="en-US" dirty="0"/>
              <a:t>, 500 </a:t>
            </a:r>
            <a:r>
              <a:rPr lang="en-US" dirty="0" err="1"/>
              <a:t>bp</a:t>
            </a:r>
            <a:r>
              <a:rPr lang="en-US" dirty="0"/>
              <a:t>, 600 </a:t>
            </a:r>
            <a:r>
              <a:rPr lang="en-US" dirty="0" err="1"/>
              <a:t>bp</a:t>
            </a:r>
            <a:r>
              <a:rPr lang="en-US" dirty="0"/>
              <a:t>, 700 </a:t>
            </a:r>
            <a:r>
              <a:rPr lang="en-US" dirty="0" err="1"/>
              <a:t>bp</a:t>
            </a:r>
            <a:r>
              <a:rPr lang="en-US" dirty="0"/>
              <a:t>, 800 </a:t>
            </a:r>
            <a:r>
              <a:rPr lang="en-US" dirty="0" err="1"/>
              <a:t>bp</a:t>
            </a:r>
            <a:r>
              <a:rPr lang="en-US" dirty="0"/>
              <a:t>, 900 </a:t>
            </a:r>
            <a:r>
              <a:rPr lang="en-US" dirty="0" err="1"/>
              <a:t>bp</a:t>
            </a:r>
            <a:r>
              <a:rPr lang="en-US" dirty="0"/>
              <a:t>, 1000 </a:t>
            </a:r>
            <a:r>
              <a:rPr lang="en-US" dirty="0" err="1"/>
              <a:t>bp</a:t>
            </a:r>
            <a:r>
              <a:rPr lang="en-US" dirty="0"/>
              <a:t>, 1200 </a:t>
            </a:r>
            <a:r>
              <a:rPr lang="en-US" dirty="0" err="1"/>
              <a:t>bp</a:t>
            </a:r>
            <a:r>
              <a:rPr lang="en-US" dirty="0"/>
              <a:t>, 1517 </a:t>
            </a:r>
            <a:r>
              <a:rPr lang="en-US" dirty="0" err="1"/>
              <a:t>bp.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DA846F8-F3E5-D69E-F605-8C2E4BD80728}"/>
              </a:ext>
            </a:extLst>
          </p:cNvPr>
          <p:cNvSpPr/>
          <p:nvPr/>
        </p:nvSpPr>
        <p:spPr>
          <a:xfrm>
            <a:off x="7787276" y="6270973"/>
            <a:ext cx="37668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Credit: New England </a:t>
            </a:r>
            <a:r>
              <a:rPr lang="en-GB" sz="1200" dirty="0" err="1"/>
              <a:t>Biolabs</a:t>
            </a:r>
            <a:endParaRPr lang="en-GB" sz="1200" dirty="0"/>
          </a:p>
        </p:txBody>
      </p:sp>
      <p:pic>
        <p:nvPicPr>
          <p:cNvPr id="7" name="Picture 6" descr="A close-up of a test&#10;&#10;Description automatically generated">
            <a:extLst>
              <a:ext uri="{FF2B5EF4-FFF2-40B4-BE49-F238E27FC236}">
                <a16:creationId xmlns:a16="http://schemas.microsoft.com/office/drawing/2014/main" id="{91EBDC7D-DC05-35B6-CBE1-BE91F19A89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7276" y="1952175"/>
            <a:ext cx="2322433" cy="42724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AAF4EE1-2D9E-EAE7-BECC-F14A21910B1F}"/>
              </a:ext>
            </a:extLst>
          </p:cNvPr>
          <p:cNvSpPr/>
          <p:nvPr/>
        </p:nvSpPr>
        <p:spPr>
          <a:xfrm>
            <a:off x="7761150" y="1463841"/>
            <a:ext cx="28720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/>
              <a:t>100 </a:t>
            </a:r>
            <a:r>
              <a:rPr lang="en-GB" sz="2000" b="1" dirty="0" err="1"/>
              <a:t>bp </a:t>
            </a:r>
            <a:r>
              <a:rPr lang="en-GB" sz="2000" b="1" dirty="0"/>
              <a:t>ladder</a:t>
            </a:r>
          </a:p>
        </p:txBody>
      </p:sp>
    </p:spTree>
    <p:extLst>
      <p:ext uri="{BB962C8B-B14F-4D97-AF65-F5344CB8AC3E}">
        <p14:creationId xmlns:p14="http://schemas.microsoft.com/office/powerpoint/2010/main" val="2428204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Explaining gel electrophoresis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7A3599-34D5-6017-A266-D194FF7D20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177" y="2021302"/>
            <a:ext cx="11711823" cy="5198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Gels can be used to compare size of the PCR product to a DNA ladder, with bands of known sizes.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377833" y="3410563"/>
            <a:ext cx="7134785" cy="3367381"/>
          </a:xfrm>
          <a:prstGeom prst="rect">
            <a:avLst/>
          </a:prstGeom>
          <a:pattFill prst="trellis">
            <a:fgClr>
              <a:schemeClr val="accent4">
                <a:lumMod val="20000"/>
                <a:lumOff val="80000"/>
              </a:schemeClr>
            </a:fgClr>
            <a:bgClr>
              <a:schemeClr val="bg1"/>
            </a:bgClr>
          </a:patt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TextBox 52"/>
          <p:cNvSpPr txBox="1"/>
          <p:nvPr/>
        </p:nvSpPr>
        <p:spPr>
          <a:xfrm>
            <a:off x="1910814" y="3875791"/>
            <a:ext cx="1364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DNA ladder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94944" y="4590854"/>
            <a:ext cx="2580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Expected PCR product</a:t>
            </a:r>
          </a:p>
        </p:txBody>
      </p:sp>
      <p:sp>
        <p:nvSpPr>
          <p:cNvPr id="58" name="Rectangle 57"/>
          <p:cNvSpPr/>
          <p:nvPr/>
        </p:nvSpPr>
        <p:spPr>
          <a:xfrm>
            <a:off x="3826590" y="3818498"/>
            <a:ext cx="142848" cy="5462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3900498" y="3813159"/>
            <a:ext cx="0" cy="55157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898531" y="3813159"/>
            <a:ext cx="0" cy="5462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3903847" y="3813159"/>
            <a:ext cx="0" cy="54624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898531" y="3813159"/>
            <a:ext cx="0" cy="55157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3905816" y="3813159"/>
            <a:ext cx="0" cy="5462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3894286" y="3813159"/>
            <a:ext cx="0" cy="5462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3894286" y="3813159"/>
            <a:ext cx="0" cy="5462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3895182" y="3813159"/>
            <a:ext cx="0" cy="5462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3900498" y="3813159"/>
            <a:ext cx="0" cy="55157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3900498" y="3813159"/>
            <a:ext cx="0" cy="5462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3895184" y="3813159"/>
            <a:ext cx="0" cy="5462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3895184" y="3813159"/>
            <a:ext cx="0" cy="5462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Rectangle 130"/>
          <p:cNvSpPr/>
          <p:nvPr/>
        </p:nvSpPr>
        <p:spPr>
          <a:xfrm>
            <a:off x="3826590" y="5886221"/>
            <a:ext cx="142848" cy="5462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2" name="Rectangle 131"/>
          <p:cNvSpPr/>
          <p:nvPr/>
        </p:nvSpPr>
        <p:spPr>
          <a:xfrm>
            <a:off x="3826590" y="5196980"/>
            <a:ext cx="142848" cy="5462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3" name="Rectangle 132"/>
          <p:cNvSpPr/>
          <p:nvPr/>
        </p:nvSpPr>
        <p:spPr>
          <a:xfrm>
            <a:off x="3826590" y="4507739"/>
            <a:ext cx="142848" cy="5462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5" name="Rectangle 134"/>
          <p:cNvSpPr/>
          <p:nvPr/>
        </p:nvSpPr>
        <p:spPr>
          <a:xfrm>
            <a:off x="3875501" y="5198165"/>
            <a:ext cx="45719" cy="550371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  <a:effectLst>
            <a:glow rad="228600">
              <a:schemeClr val="tx1">
                <a:lumMod val="65000"/>
                <a:lumOff val="3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Rectangle 136"/>
          <p:cNvSpPr/>
          <p:nvPr/>
        </p:nvSpPr>
        <p:spPr>
          <a:xfrm>
            <a:off x="3874879" y="5886221"/>
            <a:ext cx="45719" cy="550371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  <a:effectLst>
            <a:glow rad="228600">
              <a:schemeClr val="tx1">
                <a:lumMod val="65000"/>
                <a:lumOff val="3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0" name="Straight Connector 139"/>
          <p:cNvCxnSpPr/>
          <p:nvPr/>
        </p:nvCxnSpPr>
        <p:spPr>
          <a:xfrm flipH="1">
            <a:off x="3898014" y="4505254"/>
            <a:ext cx="2484" cy="55121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flipH="1">
            <a:off x="3895254" y="5886221"/>
            <a:ext cx="2889" cy="55037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4" name="Group 163"/>
          <p:cNvGrpSpPr/>
          <p:nvPr/>
        </p:nvGrpSpPr>
        <p:grpSpPr>
          <a:xfrm>
            <a:off x="4465306" y="2446655"/>
            <a:ext cx="5643081" cy="1018227"/>
            <a:chOff x="4465306" y="2446655"/>
            <a:chExt cx="5643081" cy="1018227"/>
          </a:xfrm>
        </p:grpSpPr>
        <p:sp>
          <p:nvSpPr>
            <p:cNvPr id="152" name="TextBox 151"/>
            <p:cNvSpPr txBox="1"/>
            <p:nvPr/>
          </p:nvSpPr>
          <p:spPr>
            <a:xfrm rot="16200000">
              <a:off x="4140858" y="2771103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1517 </a:t>
              </a:r>
              <a:r>
                <a:rPr lang="en-GB" dirty="0" err="1"/>
                <a:t>bp</a:t>
              </a:r>
              <a:endParaRPr lang="en-GB" dirty="0"/>
            </a:p>
          </p:txBody>
        </p:sp>
        <p:sp>
          <p:nvSpPr>
            <p:cNvPr id="153" name="TextBox 152"/>
            <p:cNvSpPr txBox="1"/>
            <p:nvPr/>
          </p:nvSpPr>
          <p:spPr>
            <a:xfrm rot="16200000">
              <a:off x="4823475" y="2771103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1200 </a:t>
              </a:r>
              <a:r>
                <a:rPr lang="en-GB" dirty="0" err="1"/>
                <a:t>bp</a:t>
              </a:r>
              <a:endParaRPr lang="en-GB" dirty="0"/>
            </a:p>
          </p:txBody>
        </p:sp>
        <p:sp>
          <p:nvSpPr>
            <p:cNvPr id="154" name="TextBox 153"/>
            <p:cNvSpPr txBox="1"/>
            <p:nvPr/>
          </p:nvSpPr>
          <p:spPr>
            <a:xfrm rot="16200000">
              <a:off x="5394922" y="2771103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1000 </a:t>
              </a:r>
              <a:r>
                <a:rPr lang="en-GB" dirty="0" err="1"/>
                <a:t>bp</a:t>
              </a:r>
              <a:endParaRPr lang="en-GB" dirty="0"/>
            </a:p>
          </p:txBody>
        </p:sp>
        <p:sp>
          <p:nvSpPr>
            <p:cNvPr id="155" name="TextBox 154"/>
            <p:cNvSpPr txBox="1"/>
            <p:nvPr/>
          </p:nvSpPr>
          <p:spPr>
            <a:xfrm rot="16200000">
              <a:off x="5714802" y="2835223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900 </a:t>
              </a:r>
              <a:r>
                <a:rPr lang="en-GB" dirty="0" err="1"/>
                <a:t>bp</a:t>
              </a:r>
              <a:endParaRPr lang="en-GB" dirty="0"/>
            </a:p>
          </p:txBody>
        </p:sp>
        <p:sp>
          <p:nvSpPr>
            <p:cNvPr id="156" name="TextBox 155"/>
            <p:cNvSpPr txBox="1"/>
            <p:nvPr/>
          </p:nvSpPr>
          <p:spPr>
            <a:xfrm rot="16200000">
              <a:off x="6030234" y="2835223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800 </a:t>
              </a:r>
              <a:r>
                <a:rPr lang="en-GB" dirty="0" err="1"/>
                <a:t>bp</a:t>
              </a:r>
              <a:endParaRPr lang="en-GB" dirty="0"/>
            </a:p>
          </p:txBody>
        </p:sp>
        <p:sp>
          <p:nvSpPr>
            <p:cNvPr id="157" name="TextBox 156"/>
            <p:cNvSpPr txBox="1"/>
            <p:nvPr/>
          </p:nvSpPr>
          <p:spPr>
            <a:xfrm rot="16200000">
              <a:off x="6382276" y="2835223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700 </a:t>
              </a:r>
              <a:r>
                <a:rPr lang="en-GB" dirty="0" err="1"/>
                <a:t>bp</a:t>
              </a:r>
              <a:endParaRPr lang="en-GB" dirty="0"/>
            </a:p>
          </p:txBody>
        </p:sp>
        <p:sp>
          <p:nvSpPr>
            <p:cNvPr id="158" name="TextBox 157"/>
            <p:cNvSpPr txBox="1"/>
            <p:nvPr/>
          </p:nvSpPr>
          <p:spPr>
            <a:xfrm rot="16200000">
              <a:off x="6765524" y="2835223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600 </a:t>
              </a:r>
              <a:r>
                <a:rPr lang="en-GB" dirty="0" err="1"/>
                <a:t>bp</a:t>
              </a:r>
              <a:endParaRPr lang="en-GB" dirty="0"/>
            </a:p>
          </p:txBody>
        </p:sp>
        <p:sp>
          <p:nvSpPr>
            <p:cNvPr id="159" name="TextBox 158"/>
            <p:cNvSpPr txBox="1"/>
            <p:nvPr/>
          </p:nvSpPr>
          <p:spPr>
            <a:xfrm rot="16200000">
              <a:off x="7169755" y="2835223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500 </a:t>
              </a:r>
              <a:r>
                <a:rPr lang="en-GB" dirty="0" err="1"/>
                <a:t>bp</a:t>
              </a:r>
              <a:endParaRPr lang="en-GB" dirty="0"/>
            </a:p>
          </p:txBody>
        </p:sp>
        <p:sp>
          <p:nvSpPr>
            <p:cNvPr id="160" name="TextBox 159"/>
            <p:cNvSpPr txBox="1"/>
            <p:nvPr/>
          </p:nvSpPr>
          <p:spPr>
            <a:xfrm rot="16200000">
              <a:off x="7664104" y="2835223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400 </a:t>
              </a:r>
              <a:r>
                <a:rPr lang="en-GB" dirty="0" err="1"/>
                <a:t>bp</a:t>
              </a:r>
              <a:endParaRPr lang="en-GB" dirty="0"/>
            </a:p>
          </p:txBody>
        </p:sp>
        <p:sp>
          <p:nvSpPr>
            <p:cNvPr id="161" name="TextBox 160"/>
            <p:cNvSpPr txBox="1"/>
            <p:nvPr/>
          </p:nvSpPr>
          <p:spPr>
            <a:xfrm rot="16200000">
              <a:off x="8224950" y="2835223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300 </a:t>
              </a:r>
              <a:r>
                <a:rPr lang="en-GB" dirty="0" err="1"/>
                <a:t>bp</a:t>
              </a:r>
              <a:endParaRPr lang="en-GB" dirty="0"/>
            </a:p>
          </p:txBody>
        </p:sp>
        <p:sp>
          <p:nvSpPr>
            <p:cNvPr id="162" name="TextBox 161"/>
            <p:cNvSpPr txBox="1"/>
            <p:nvPr/>
          </p:nvSpPr>
          <p:spPr>
            <a:xfrm rot="16200000">
              <a:off x="8844318" y="2835223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200 </a:t>
              </a:r>
              <a:r>
                <a:rPr lang="en-GB" dirty="0" err="1"/>
                <a:t>bp</a:t>
              </a:r>
              <a:endParaRPr lang="en-GB" dirty="0"/>
            </a:p>
          </p:txBody>
        </p:sp>
        <p:sp>
          <p:nvSpPr>
            <p:cNvPr id="163" name="TextBox 162"/>
            <p:cNvSpPr txBox="1"/>
            <p:nvPr/>
          </p:nvSpPr>
          <p:spPr>
            <a:xfrm rot="16200000">
              <a:off x="9478727" y="2835223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100 </a:t>
              </a:r>
              <a:r>
                <a:rPr lang="en-GB" dirty="0" err="1"/>
                <a:t>bp</a:t>
              </a:r>
              <a:endParaRPr lang="en-GB" dirty="0"/>
            </a:p>
          </p:txBody>
        </p:sp>
      </p:grpSp>
      <p:sp>
        <p:nvSpPr>
          <p:cNvPr id="165" name="TextBox 164"/>
          <p:cNvSpPr txBox="1"/>
          <p:nvPr/>
        </p:nvSpPr>
        <p:spPr>
          <a:xfrm>
            <a:off x="694943" y="5285434"/>
            <a:ext cx="2580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No PCR product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694942" y="5974675"/>
            <a:ext cx="2580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Some PCR product</a:t>
            </a:r>
          </a:p>
        </p:txBody>
      </p:sp>
      <p:grpSp>
        <p:nvGrpSpPr>
          <p:cNvPr id="167" name="Group 166"/>
          <p:cNvGrpSpPr/>
          <p:nvPr/>
        </p:nvGrpSpPr>
        <p:grpSpPr>
          <a:xfrm>
            <a:off x="3377832" y="2881190"/>
            <a:ext cx="7134785" cy="434758"/>
            <a:chOff x="2411760" y="1402773"/>
            <a:chExt cx="6264696" cy="457200"/>
          </a:xfrm>
        </p:grpSpPr>
        <p:sp>
          <p:nvSpPr>
            <p:cNvPr id="168" name="Cross 167"/>
            <p:cNvSpPr/>
            <p:nvPr/>
          </p:nvSpPr>
          <p:spPr>
            <a:xfrm>
              <a:off x="8239380" y="1402773"/>
              <a:ext cx="437076" cy="457200"/>
            </a:xfrm>
            <a:prstGeom prst="plus">
              <a:avLst>
                <a:gd name="adj" fmla="val 4291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2411760" y="1582132"/>
              <a:ext cx="457200" cy="9848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70" name="Straight Arrow Connector 169"/>
            <p:cNvCxnSpPr/>
            <p:nvPr/>
          </p:nvCxnSpPr>
          <p:spPr>
            <a:xfrm>
              <a:off x="3059832" y="1631372"/>
              <a:ext cx="4968552" cy="1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57279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4.81481E-6 L 0.06146 -4.81481E-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7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11771 -0.00046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85" y="-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3.33333E-6 L 0.1638 -3.33333E-6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9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0.1849 -3.33333E-6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45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3.33333E-6 L 0.21172 -0.00046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86" y="-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3.33333E-6 L 0.24102 -0.00046 " pathEditMode="relative" rAng="0" ptsTypes="AA">
                                      <p:cBhvr>
                                        <p:cTn id="16" dur="5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44" y="-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3.33333E-6 L 0.27201 -3.33333E-6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94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81481E-6 L 0.30469 -0.00023 " pathEditMode="relative" rAng="0" ptsTypes="AA">
                                      <p:cBhvr>
                                        <p:cTn id="20" dur="5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34" y="-2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4.81481E-6 L 0.34518 -0.00092 " pathEditMode="relative" rAng="0" ptsTypes="AA">
                                      <p:cBhvr>
                                        <p:cTn id="22" dur="5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53" y="-4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3.33333E-6 L 0.39141 -0.00046 " pathEditMode="relative" rAng="0" ptsTypes="AA">
                                      <p:cBhvr>
                                        <p:cTn id="24" dur="5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70" y="-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3.33333E-6 L 0.4431 -0.00115 " pathEditMode="relative" rAng="0" ptsTypes="AA">
                                      <p:cBhvr>
                                        <p:cTn id="26" dur="5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48" y="-6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3.33333E-6 L 0.4944 0.0007 " pathEditMode="relative" rAng="0" ptsTypes="AA">
                                      <p:cBhvr>
                                        <p:cTn id="28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14" y="2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7.40741E-7 L 0.23516 -0.00116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58" y="-6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3.33333E-6 L 0.49453 0.00023 " pathEditMode="relative" rAng="0" ptsTypes="AA">
                                      <p:cBhvr>
                                        <p:cTn id="32" dur="5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27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3.7037E-7 L 0.49427 0.00162 " pathEditMode="relative" rAng="0" ptsTypes="AA">
                                      <p:cBhvr>
                                        <p:cTn id="34" dur="5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14" y="6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3.7037E-7 L 0.23529 0.00023 " pathEditMode="relative" rAng="0" ptsTypes="AA">
                                      <p:cBhvr>
                                        <p:cTn id="36" dur="5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5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135" grpId="0" animBg="1"/>
      <p:bldP spid="137" grpId="0" animBg="1"/>
      <p:bldP spid="165" grpId="0"/>
      <p:bldP spid="1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5852-B597-5D0A-FA7B-819CF20AA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DNA for sequencing</a:t>
            </a:r>
          </a:p>
        </p:txBody>
      </p:sp>
      <p:sp>
        <p:nvSpPr>
          <p:cNvPr id="4" name="Pentagon 3"/>
          <p:cNvSpPr/>
          <p:nvPr/>
        </p:nvSpPr>
        <p:spPr>
          <a:xfrm>
            <a:off x="480176" y="2021301"/>
            <a:ext cx="2591498" cy="1297301"/>
          </a:xfrm>
          <a:prstGeom prst="homePlate">
            <a:avLst>
              <a:gd name="adj" fmla="val 38575"/>
            </a:avLst>
          </a:prstGeom>
          <a:solidFill>
            <a:schemeClr val="bg1">
              <a:lumMod val="85000"/>
            </a:schemeClr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Pentagon 6"/>
          <p:cNvSpPr/>
          <p:nvPr/>
        </p:nvSpPr>
        <p:spPr>
          <a:xfrm>
            <a:off x="3071674" y="2021301"/>
            <a:ext cx="2591498" cy="1297302"/>
          </a:xfrm>
          <a:prstGeom prst="homePlate">
            <a:avLst>
              <a:gd name="adj" fmla="val 38575"/>
            </a:avLst>
          </a:prstGeom>
          <a:solidFill>
            <a:schemeClr val="accent5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Pentagon 7"/>
          <p:cNvSpPr/>
          <p:nvPr/>
        </p:nvSpPr>
        <p:spPr>
          <a:xfrm>
            <a:off x="5663172" y="2021301"/>
            <a:ext cx="2591498" cy="1297302"/>
          </a:xfrm>
          <a:prstGeom prst="homePlate">
            <a:avLst>
              <a:gd name="adj" fmla="val 38575"/>
            </a:avLst>
          </a:pr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31810" y="2316008"/>
            <a:ext cx="2211321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/>
              <a:t>Explaining gel electrophoresis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23309" y="2316008"/>
            <a:ext cx="2211321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Performing gel electrophoresis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14807" y="2316008"/>
            <a:ext cx="221132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/>
              <a:t>Preparing for DNA sequencing </a:t>
            </a:r>
          </a:p>
        </p:txBody>
      </p:sp>
    </p:spTree>
    <p:extLst>
      <p:ext uri="{BB962C8B-B14F-4D97-AF65-F5344CB8AC3E}">
        <p14:creationId xmlns:p14="http://schemas.microsoft.com/office/powerpoint/2010/main" val="1699630110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">
  <a:themeElements>
    <a:clrScheme name="WCS">
      <a:dk1>
        <a:srgbClr val="000000"/>
      </a:dk1>
      <a:lt1>
        <a:srgbClr val="FFFFFF"/>
      </a:lt1>
      <a:dk2>
        <a:srgbClr val="009BB2"/>
      </a:dk2>
      <a:lt2>
        <a:srgbClr val="E91E63"/>
      </a:lt2>
      <a:accent1>
        <a:srgbClr val="2A512C"/>
      </a:accent1>
      <a:accent2>
        <a:srgbClr val="C91D1D"/>
      </a:accent2>
      <a:accent3>
        <a:srgbClr val="006171"/>
      </a:accent3>
      <a:accent4>
        <a:srgbClr val="FEC300"/>
      </a:accent4>
      <a:accent5>
        <a:srgbClr val="80C34B"/>
      </a:accent5>
      <a:accent6>
        <a:srgbClr val="9C27B2"/>
      </a:accent6>
      <a:hlink>
        <a:srgbClr val="F027B2"/>
      </a:hlink>
      <a:folHlink>
        <a:srgbClr val="F07F0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ession">
  <a:themeElements>
    <a:clrScheme name="Connecting Science">
      <a:dk1>
        <a:srgbClr val="000000"/>
      </a:dk1>
      <a:lt1>
        <a:srgbClr val="FFFFFF"/>
      </a:lt1>
      <a:dk2>
        <a:srgbClr val="009BB2"/>
      </a:dk2>
      <a:lt2>
        <a:srgbClr val="E91E63"/>
      </a:lt2>
      <a:accent1>
        <a:srgbClr val="2A512C"/>
      </a:accent1>
      <a:accent2>
        <a:srgbClr val="C91D1D"/>
      </a:accent2>
      <a:accent3>
        <a:srgbClr val="006171"/>
      </a:accent3>
      <a:accent4>
        <a:srgbClr val="FEC300"/>
      </a:accent4>
      <a:accent5>
        <a:srgbClr val="80C34B"/>
      </a:accent5>
      <a:accent6>
        <a:srgbClr val="9C27B2"/>
      </a:accent6>
      <a:hlink>
        <a:srgbClr val="F027B2"/>
      </a:hlink>
      <a:folHlink>
        <a:srgbClr val="F07F0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over">
  <a:themeElements>
    <a:clrScheme name="Connecting Science">
      <a:dk1>
        <a:srgbClr val="000000"/>
      </a:dk1>
      <a:lt1>
        <a:srgbClr val="FFFFFF"/>
      </a:lt1>
      <a:dk2>
        <a:srgbClr val="009BB2"/>
      </a:dk2>
      <a:lt2>
        <a:srgbClr val="E91E63"/>
      </a:lt2>
      <a:accent1>
        <a:srgbClr val="2A512C"/>
      </a:accent1>
      <a:accent2>
        <a:srgbClr val="C91D1D"/>
      </a:accent2>
      <a:accent3>
        <a:srgbClr val="006171"/>
      </a:accent3>
      <a:accent4>
        <a:srgbClr val="FEC300"/>
      </a:accent4>
      <a:accent5>
        <a:srgbClr val="80C34B"/>
      </a:accent5>
      <a:accent6>
        <a:srgbClr val="9C27B2"/>
      </a:accent6>
      <a:hlink>
        <a:srgbClr val="F027B2"/>
      </a:hlink>
      <a:folHlink>
        <a:srgbClr val="F07F0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2337</TotalTime>
  <Words>2199</Words>
  <Application>Microsoft Office PowerPoint</Application>
  <PresentationFormat>Widescreen</PresentationFormat>
  <Paragraphs>274</Paragraphs>
  <Slides>33</Slides>
  <Notes>21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Arial</vt:lpstr>
      <vt:lpstr>Calibri</vt:lpstr>
      <vt:lpstr>Courier New</vt:lpstr>
      <vt:lpstr>Helvetica Neue LT Std</vt:lpstr>
      <vt:lpstr>HelveticaNeueLT Std</vt:lpstr>
      <vt:lpstr>Content</vt:lpstr>
      <vt:lpstr>Session</vt:lpstr>
      <vt:lpstr>Cover</vt:lpstr>
      <vt:lpstr>PowerPoint Presentation</vt:lpstr>
      <vt:lpstr>DNA for sequencing</vt:lpstr>
      <vt:lpstr>Teacher notes: Session contents</vt:lpstr>
      <vt:lpstr>DNA for sequencing</vt:lpstr>
      <vt:lpstr>Explaining gel electrophoresis</vt:lpstr>
      <vt:lpstr>Explaining gel electrophoresis</vt:lpstr>
      <vt:lpstr>Explaining gel electrophoresis</vt:lpstr>
      <vt:lpstr>Explaining gel electrophoresis</vt:lpstr>
      <vt:lpstr>DNA for sequencing</vt:lpstr>
      <vt:lpstr>Performing gel electrophoresis</vt:lpstr>
      <vt:lpstr>Performing gel electrophoresis</vt:lpstr>
      <vt:lpstr>Performing gel electrophoresis</vt:lpstr>
      <vt:lpstr>Performing gel electrophoresis</vt:lpstr>
      <vt:lpstr>DNA for sequencing</vt:lpstr>
      <vt:lpstr>Preparing for DNA sequencing</vt:lpstr>
      <vt:lpstr>Preparing for DNA sequencing</vt:lpstr>
      <vt:lpstr>Preparing for DNA sequencing</vt:lpstr>
      <vt:lpstr>Preparing for DNA sequencing</vt:lpstr>
      <vt:lpstr>Preparing for DNA sequencing</vt:lpstr>
      <vt:lpstr>Preparing for DNA sequencing</vt:lpstr>
      <vt:lpstr>Preparing for DNA sequencing</vt:lpstr>
      <vt:lpstr>Preparing for DNA sequencing</vt:lpstr>
      <vt:lpstr>Preparing for DNA sequencing</vt:lpstr>
      <vt:lpstr>Preparing for DNA sequencing</vt:lpstr>
      <vt:lpstr>Preparing for DNA sequencing</vt:lpstr>
      <vt:lpstr>Preparing for DNA sequencing</vt:lpstr>
      <vt:lpstr>Preparing for DNA sequencing</vt:lpstr>
      <vt:lpstr>Preparing for DNA sequencing</vt:lpstr>
      <vt:lpstr>Preparing for DNA sequencing</vt:lpstr>
      <vt:lpstr>Preparing for DNA sequencing</vt:lpstr>
      <vt:lpstr>Preparing for DNA sequencing</vt:lpstr>
      <vt:lpstr>DNA for sequencing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Jay Austin</dc:creator>
  <cp:lastModifiedBy>Karen Stephens</cp:lastModifiedBy>
  <cp:revision>202</cp:revision>
  <dcterms:created xsi:type="dcterms:W3CDTF">2020-10-06T11:47:42Z</dcterms:created>
  <dcterms:modified xsi:type="dcterms:W3CDTF">2024-09-03T16:01:16Z</dcterms:modified>
</cp:coreProperties>
</file>