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  <p:sldMasterId id="2147483678" r:id="rId2"/>
    <p:sldMasterId id="2147483682" r:id="rId3"/>
  </p:sldMasterIdLst>
  <p:notesMasterIdLst>
    <p:notesMasterId r:id="rId23"/>
  </p:notesMasterIdLst>
  <p:handoutMasterIdLst>
    <p:handoutMasterId r:id="rId24"/>
  </p:handoutMasterIdLst>
  <p:sldIdLst>
    <p:sldId id="351" r:id="rId4"/>
    <p:sldId id="342" r:id="rId5"/>
    <p:sldId id="371" r:id="rId6"/>
    <p:sldId id="353" r:id="rId7"/>
    <p:sldId id="358" r:id="rId8"/>
    <p:sldId id="361" r:id="rId9"/>
    <p:sldId id="362" r:id="rId10"/>
    <p:sldId id="363" r:id="rId11"/>
    <p:sldId id="364" r:id="rId12"/>
    <p:sldId id="365" r:id="rId13"/>
    <p:sldId id="366" r:id="rId14"/>
    <p:sldId id="354" r:id="rId15"/>
    <p:sldId id="367" r:id="rId16"/>
    <p:sldId id="370" r:id="rId17"/>
    <p:sldId id="355" r:id="rId18"/>
    <p:sldId id="368" r:id="rId19"/>
    <p:sldId id="369" r:id="rId20"/>
    <p:sldId id="357" r:id="rId21"/>
    <p:sldId id="350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9ED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5"/>
    <p:restoredTop sz="62217" autoAdjust="0"/>
  </p:normalViewPr>
  <p:slideViewPr>
    <p:cSldViewPr snapToGrid="0" snapToObjects="1">
      <p:cViewPr varScale="1">
        <p:scale>
          <a:sx n="46" d="100"/>
          <a:sy n="46" d="100"/>
        </p:scale>
        <p:origin x="1560" y="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3" d="100"/>
          <a:sy n="113" d="100"/>
        </p:scale>
        <p:origin x="524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982FA74-1866-8548-BF17-D65CEF70A0C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8993BB-6969-7A40-A0F7-290471123F1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19CFF-BE8F-EA49-915C-0CC56A1B0F2F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D5158B-8460-1E4E-A5F2-44ED31A778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B85D6A-44FC-1747-8D5A-9690DD03E5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F142D-CD5E-3347-8BDE-044378E519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5315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D0D539-60D7-B641-A5CC-CDC46758A6CF}" type="datetimeFigureOut">
              <a:rPr lang="en-US" smtClean="0"/>
              <a:t>9/3/2024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C2A22-CC90-0C46-AF30-D1E9E4E05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794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ctrochem.org/ecsnews/243-tcu-general-student-poster-session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Recap from session 4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865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69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Image:</a:t>
            </a:r>
            <a:r>
              <a:rPr lang="en-GB" baseline="0" dirty="0"/>
              <a:t> </a:t>
            </a:r>
            <a:r>
              <a:rPr lang="en-GB" dirty="0">
                <a:hlinkClick r:id="rId3"/>
              </a:rPr>
              <a:t>243rd ECS Meeting Topic Close-up: Z01 General Student Poster Session - ECS (electrochem.org)</a:t>
            </a:r>
            <a:endParaRPr lang="en-GB" dirty="0"/>
          </a:p>
          <a:p>
            <a:endParaRPr lang="en-GB" dirty="0"/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poster will be prepared and printed before a conference, then displayed during a conference. There is often a poster session, during which scientists stand next to their poster to answer any questions about their work. As one of the scientists says in the Open lab video, ‘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What’s the point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[of doing scientific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research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]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it’s just going to be put in a cupboard somewhere and no-one will ever see it?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833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85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719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377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503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Can you communicate</a:t>
            </a:r>
            <a:r>
              <a:rPr lang="en-GB" baseline="0" dirty="0"/>
              <a:t> what you’ve done to create a buzz about barcoding?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51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0C2A22-CC90-0C46-AF30-D1E9E4E0560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642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">
            <a:extLst>
              <a:ext uri="{FF2B5EF4-FFF2-40B4-BE49-F238E27FC236}">
                <a16:creationId xmlns:a16="http://schemas.microsoft.com/office/drawing/2014/main" id="{4BB0A620-6018-9B4B-98C6-C51CC6A1CD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2" y="2530157"/>
            <a:ext cx="6080760" cy="13255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80000"/>
              </a:lnSpc>
              <a:defRPr sz="4500" b="1" i="0" spc="-1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divider title</a:t>
            </a:r>
            <a:endParaRPr lang="en-GB" dirty="0">
              <a:effectLst/>
              <a:latin typeface="Helvetica Neue LT Std" panose="020B0604020202020204" pitchFamily="34" charset="0"/>
            </a:endParaRP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ADC39AE6-3699-4D47-8CAA-F61756357C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312" y="4926511"/>
            <a:ext cx="6080760" cy="542953"/>
          </a:xfrm>
          <a:prstGeom prst="rect">
            <a:avLst/>
          </a:prstGeom>
        </p:spPr>
        <p:txBody>
          <a:bodyPr tIns="0" bIns="90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Copy</a:t>
            </a:r>
          </a:p>
        </p:txBody>
      </p:sp>
    </p:spTree>
    <p:extLst>
      <p:ext uri="{BB962C8B-B14F-4D97-AF65-F5344CB8AC3E}">
        <p14:creationId xmlns:p14="http://schemas.microsoft.com/office/powerpoint/2010/main" val="854304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er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ED6E-6AF2-D840-9CF1-CFC5D2839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8ECA-D454-474F-8AC2-D5674DBB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236511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buClr>
                <a:schemeClr val="tx2"/>
              </a:buClr>
              <a:defRPr sz="2000"/>
            </a:lvl1pPr>
            <a:lvl2pPr>
              <a:spcBef>
                <a:spcPts val="2000"/>
              </a:spcBef>
              <a:buClr>
                <a:schemeClr val="tx2"/>
              </a:buClr>
              <a:defRPr sz="1800"/>
            </a:lvl2pPr>
            <a:lvl3pPr>
              <a:spcBef>
                <a:spcPts val="2000"/>
              </a:spcBef>
              <a:buClr>
                <a:schemeClr val="tx2"/>
              </a:buClr>
              <a:defRPr sz="1600"/>
            </a:lvl3pPr>
            <a:lvl4pPr>
              <a:spcBef>
                <a:spcPts val="2000"/>
              </a:spcBef>
              <a:buClr>
                <a:schemeClr val="tx2"/>
              </a:buClr>
              <a:defRPr sz="1400"/>
            </a:lvl4pPr>
            <a:lvl5pPr>
              <a:spcBef>
                <a:spcPts val="2000"/>
              </a:spcBef>
              <a:buClr>
                <a:schemeClr val="tx2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58129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ud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ED6E-6AF2-D840-9CF1-CFC5D2839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8ECA-D454-474F-8AC2-D5674DBB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236511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buClr>
                <a:schemeClr val="accent5"/>
              </a:buClr>
              <a:defRPr sz="2000"/>
            </a:lvl1pPr>
            <a:lvl2pPr>
              <a:spcBef>
                <a:spcPts val="2000"/>
              </a:spcBef>
              <a:buClr>
                <a:schemeClr val="accent5"/>
              </a:buClr>
              <a:defRPr sz="1800"/>
            </a:lvl2pPr>
            <a:lvl3pPr>
              <a:spcBef>
                <a:spcPts val="2000"/>
              </a:spcBef>
              <a:buClr>
                <a:schemeClr val="accent5"/>
              </a:buClr>
              <a:defRPr sz="1600"/>
            </a:lvl3pPr>
            <a:lvl4pPr>
              <a:spcBef>
                <a:spcPts val="2000"/>
              </a:spcBef>
              <a:buClr>
                <a:schemeClr val="accent5"/>
              </a:buClr>
              <a:defRPr/>
            </a:lvl4pPr>
            <a:lvl5pPr>
              <a:spcBef>
                <a:spcPts val="2000"/>
              </a:spcBef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72959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6BF0B3-F8DE-7F4B-AC41-5BC6B6E7BF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0176" y="2021304"/>
            <a:ext cx="5400000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2000"/>
              </a:spcBef>
              <a:defRPr sz="1800"/>
            </a:lvl2pPr>
            <a:lvl3pPr>
              <a:spcBef>
                <a:spcPts val="2000"/>
              </a:spcBef>
              <a:defRPr sz="1600"/>
            </a:lvl3pPr>
            <a:lvl4pPr>
              <a:spcBef>
                <a:spcPts val="2000"/>
              </a:spcBef>
              <a:defRPr/>
            </a:lvl4pPr>
            <a:lvl5pPr>
              <a:spcBef>
                <a:spcPts val="20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F9C71AB-91D9-A741-AAF8-3120F76799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1" y="951055"/>
            <a:ext cx="11241377" cy="954722"/>
          </a:xfrm>
        </p:spPr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A75C259-4C64-C747-A1CA-ABE536AC6C8E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16687" y="2021304"/>
            <a:ext cx="5400000" cy="4381200"/>
          </a:xfrm>
          <a:prstGeom prst="rect">
            <a:avLst/>
          </a:prstGeom>
        </p:spPr>
        <p:txBody>
          <a:bodyPr tIns="90000"/>
          <a:lstStyle>
            <a:lvl1pPr>
              <a:spcBef>
                <a:spcPts val="2000"/>
              </a:spcBef>
              <a:defRPr sz="2000"/>
            </a:lvl1pPr>
            <a:lvl2pPr>
              <a:spcBef>
                <a:spcPts val="2000"/>
              </a:spcBef>
              <a:defRPr sz="1800"/>
            </a:lvl2pPr>
            <a:lvl3pPr>
              <a:spcBef>
                <a:spcPts val="2000"/>
              </a:spcBef>
              <a:defRPr sz="1600"/>
            </a:lvl3pPr>
            <a:lvl4pPr>
              <a:spcBef>
                <a:spcPts val="2000"/>
              </a:spcBef>
              <a:defRPr/>
            </a:lvl4pPr>
            <a:lvl5pPr>
              <a:spcBef>
                <a:spcPts val="2000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6383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39F549FB-18B1-744E-8702-3E4C3A03148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1" y="951055"/>
            <a:ext cx="11241377" cy="954722"/>
          </a:xfrm>
        </p:spPr>
        <p:txBody>
          <a:bodyPr/>
          <a:lstStyle/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705148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258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6ED6E-6AF2-D840-9CF1-CFC5D2839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28ECA-D454-474F-8AC2-D5674DBBD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11236511" cy="2930922"/>
          </a:xfrm>
          <a:prstGeom prst="rect">
            <a:avLst/>
          </a:prstGeom>
        </p:spPr>
        <p:txBody>
          <a:bodyPr tIns="90000"/>
          <a:lstStyle>
            <a:lvl1pPr marL="0" indent="0">
              <a:spcBef>
                <a:spcPts val="2000"/>
              </a:spcBef>
              <a:buClr>
                <a:schemeClr val="accent5"/>
              </a:buClr>
              <a:buNone/>
              <a:defRPr sz="2000"/>
            </a:lvl1pPr>
            <a:lvl2pPr marL="7938" indent="0">
              <a:spcBef>
                <a:spcPts val="2000"/>
              </a:spcBef>
              <a:buClr>
                <a:schemeClr val="accent5"/>
              </a:buClr>
              <a:buNone/>
              <a:defRPr sz="1800"/>
            </a:lvl2pPr>
            <a:lvl3pPr marL="0" indent="0">
              <a:spcBef>
                <a:spcPts val="2000"/>
              </a:spcBef>
              <a:buClr>
                <a:schemeClr val="accent5"/>
              </a:buClr>
              <a:buNone/>
              <a:defRPr sz="1600"/>
            </a:lvl3pPr>
            <a:lvl4pPr marL="0" indent="0">
              <a:spcBef>
                <a:spcPts val="2000"/>
              </a:spcBef>
              <a:buClr>
                <a:schemeClr val="accent5"/>
              </a:buClr>
              <a:buNone/>
              <a:defRPr/>
            </a:lvl4pPr>
            <a:lvl5pPr marL="0" indent="0">
              <a:spcBef>
                <a:spcPts val="2000"/>
              </a:spcBef>
              <a:buClr>
                <a:schemeClr val="accent5"/>
              </a:buClr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ED35F24-572F-449F-85E7-644FD2E741A7}"/>
              </a:ext>
            </a:extLst>
          </p:cNvPr>
          <p:cNvGrpSpPr/>
          <p:nvPr userDrawn="1"/>
        </p:nvGrpSpPr>
        <p:grpSpPr>
          <a:xfrm>
            <a:off x="435582" y="5351227"/>
            <a:ext cx="11614978" cy="1111436"/>
            <a:chOff x="435582" y="4362596"/>
            <a:chExt cx="11614978" cy="1111436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21CD061C-7EC8-6285-8A31-761E69656A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35582" y="4544079"/>
              <a:ext cx="2691526" cy="804425"/>
            </a:xfrm>
            <a:prstGeom prst="rect">
              <a:avLst/>
            </a:prstGeom>
          </p:spPr>
        </p:pic>
        <p:pic>
          <p:nvPicPr>
            <p:cNvPr id="8" name="Picture 7" descr="A close-up of a logo&#10;&#10;Description automatically generated">
              <a:extLst>
                <a:ext uri="{FF2B5EF4-FFF2-40B4-BE49-F238E27FC236}">
                  <a16:creationId xmlns:a16="http://schemas.microsoft.com/office/drawing/2014/main" id="{AEF62E9F-514C-03A1-AF6B-E075AA41F9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740364" y="4362596"/>
              <a:ext cx="5310196" cy="1111436"/>
            </a:xfrm>
            <a:prstGeom prst="rect">
              <a:avLst/>
            </a:prstGeom>
          </p:spPr>
        </p:pic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ACC32718-54FC-4E65-E688-0B19501DD8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860024" y="4527569"/>
              <a:ext cx="2394193" cy="822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09502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FEF70482-B8CE-4942-8769-197FC3B645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5312" y="1873326"/>
            <a:ext cx="7092437" cy="204553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sz="6200" b="1" i="0" spc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Title for</a:t>
            </a:r>
            <a:b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session</a:t>
            </a:r>
            <a:endParaRPr lang="en-GB" dirty="0">
              <a:effectLst/>
              <a:latin typeface="Helvetica Neue LT Std" panose="020B0604020202020204" pitchFamily="34" charset="0"/>
            </a:endParaRP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B24937F4-834D-AEB5-0276-3EF005EFDB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5312" y="361855"/>
            <a:ext cx="2008006" cy="1633397"/>
          </a:xfrm>
          <a:prstGeom prst="rect">
            <a:avLst/>
          </a:prstGeom>
        </p:spPr>
        <p:txBody>
          <a:bodyPr wrap="square" tIns="46800" bIns="46800" anchor="t" anchorCtr="0">
            <a:spAutoFit/>
          </a:bodyPr>
          <a:lstStyle>
            <a:lvl1pPr>
              <a:lnSpc>
                <a:spcPct val="100000"/>
              </a:lnSpc>
              <a:spcBef>
                <a:spcPts val="0"/>
              </a:spcBef>
              <a:buNone/>
              <a:defRPr sz="10000" b="1" i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562635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7319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7C4F3-F8CD-1E4F-9F4F-AFF0FBABD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176" y="2021304"/>
            <a:ext cx="11236511" cy="3471815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/>
              <a:t>Copy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EE1339-DC47-AF47-A64F-7D5F2C987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311" y="951055"/>
            <a:ext cx="11241377" cy="954722"/>
          </a:xfrm>
          <a:prstGeom prst="rect">
            <a:avLst/>
          </a:prstGeom>
        </p:spPr>
        <p:txBody>
          <a:bodyPr vert="horz" lIns="91440" tIns="0" rIns="91440" bIns="45720" rtlCol="0" anchor="t">
            <a:normAutofit/>
          </a:bodyPr>
          <a:lstStyle/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060658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92" r:id="rId3"/>
    <p:sldLayoutId id="2147483688" r:id="rId4"/>
    <p:sldLayoutId id="2147483690" r:id="rId5"/>
    <p:sldLayoutId id="2147483691" r:id="rId6"/>
    <p:sldLayoutId id="2147483693" r:id="rId7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500" b="1" i="0" kern="1200" cap="none" spc="-1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85738" indent="-177800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5738" indent="-185738" algn="l" defTabSz="914400" rtl="0" eaLnBrk="1" latinLnBrk="0" hangingPunct="1">
        <a:lnSpc>
          <a:spcPct val="100000"/>
        </a:lnSpc>
        <a:spcBef>
          <a:spcPts val="20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D50090A-3BF6-2A47-5049-276561A5CF96}"/>
              </a:ext>
            </a:extLst>
          </p:cNvPr>
          <p:cNvSpPr/>
          <p:nvPr userDrawn="1"/>
        </p:nvSpPr>
        <p:spPr>
          <a:xfrm flipV="1">
            <a:off x="-4437" y="4237200"/>
            <a:ext cx="12192000" cy="262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141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400" b="1" i="0" kern="1200" smtClean="0">
          <a:solidFill>
            <a:schemeClr val="bg1"/>
          </a:solidFill>
          <a:effectLst/>
          <a:latin typeface="HelveticaNeueLT Std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na strand i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FB0B9C67-5B07-84EF-FF9E-E3EFE6DF09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64019" y="386298"/>
            <a:ext cx="7063961" cy="608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02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GB" sz="4400" b="1" i="0" kern="1200" smtClean="0">
          <a:solidFill>
            <a:schemeClr val="bg1"/>
          </a:solidFill>
          <a:effectLst/>
          <a:latin typeface="HelveticaNeueLT Std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wellcomeconnectingscience.org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g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bit.ly/B4B-PostQ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rgenome.org/theme/barcoding-for-beginners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8156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137829" cy="448922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poster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from an early career scientist usually has defined sections: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Title and author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Summary (also called an abstract)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Conclusion / evaluation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6818CA-8210-3E57-E09A-E2D00DBEE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990" y="293077"/>
            <a:ext cx="4471860" cy="6330461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66997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137829" cy="448922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Presenting a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poster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is a great way for early career scientists to start communicating their findings and meeting experts in their field of research.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F69F2A-CDC4-1033-B595-C6278C88E2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09990" y="293077"/>
            <a:ext cx="4471859" cy="63304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65563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1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Science communication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09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Scientific  poster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Evaluating learning</a:t>
            </a:r>
          </a:p>
        </p:txBody>
      </p:sp>
    </p:spTree>
    <p:extLst>
      <p:ext uri="{BB962C8B-B14F-4D97-AF65-F5344CB8AC3E}">
        <p14:creationId xmlns:p14="http://schemas.microsoft.com/office/powerpoint/2010/main" val="3538071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Scientific poster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517172" y="2093976"/>
            <a:ext cx="9157653" cy="38164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 buzz </a:t>
            </a:r>
          </a:p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about </a:t>
            </a:r>
          </a:p>
          <a:p>
            <a:pPr algn="ctr"/>
            <a:r>
              <a:rPr lang="en-US" sz="9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barcoding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92000" y="871238"/>
            <a:ext cx="593767" cy="340401"/>
          </a:xfrm>
          <a:prstGeom prst="rect">
            <a:avLst/>
          </a:prstGeom>
        </p:spPr>
      </p:pic>
      <p:pic>
        <p:nvPicPr>
          <p:cNvPr id="15" name="flying-mosquito-1057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785600" y="640384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6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C -0.00156 -0.00046 -0.00312 -0.00069 -0.00456 -0.00139 C -0.00612 -0.00208 -0.00755 -0.00324 -0.00911 -0.00417 L -0.01354 -0.00671 C -0.01432 -0.00717 -0.0151 -0.00764 -0.01575 -0.0081 L -0.01888 -0.00949 C -0.0237 -0.01528 -0.01927 -0.01088 -0.02929 -0.01342 C -0.03008 -0.01366 -0.03073 -0.01458 -0.03151 -0.01481 C -0.03424 -0.01551 -0.03711 -0.01574 -0.03984 -0.0162 C -0.0431 -0.01574 -0.04661 -0.01713 -0.04961 -0.01481 C -0.05065 -0.01389 -0.05091 -0.00532 -0.05182 -0.00278 C -0.05234 -0.00139 -0.05286 -0.00023 -0.05325 0.00116 C -0.05429 0.00486 -0.05429 0.00949 -0.05482 0.0132 C -0.05495 0.01458 -0.05534 0.01597 -0.0556 0.01713 C -0.05703 0.02894 -0.0556 0.0213 -0.05703 0.03056 C -0.05729 0.03195 -0.05729 0.03357 -0.05781 0.03449 C -0.05833 0.03588 -0.05937 0.03634 -0.06002 0.03727 C -0.06028 0.03866 -0.06054 0.03982 -0.06081 0.04121 C -0.0612 0.04329 -0.06172 0.04838 -0.06237 0.05046 C -0.06276 0.05208 -0.06341 0.05324 -0.0638 0.05463 C -0.06419 0.05579 -0.06419 0.05741 -0.06458 0.05857 C -0.06601 0.06343 -0.06627 0.06204 -0.06836 0.06667 C -0.07148 0.07315 -0.06797 0.06829 -0.07213 0.07315 C -0.07552 0.07246 -0.07929 0.07292 -0.08255 0.0706 C -0.08411 0.06945 -0.08437 0.06574 -0.08554 0.06389 C -0.08646 0.0625 -0.08763 0.06204 -0.08854 0.06134 C -0.08906 0.05996 -0.08971 0.0588 -0.0901 0.05718 C -0.09049 0.05556 -0.09049 0.05371 -0.09088 0.05185 C -0.09101 0.05046 -0.09127 0.04931 -0.09153 0.04792 C -0.09557 0.03148 -0.09075 0.05185 -0.09453 0.03866 C -0.09492 0.03727 -0.09492 0.03588 -0.09531 0.03449 C -0.0957 0.0331 -0.09609 0.03171 -0.09687 0.03056 C -0.09817 0.02847 -0.1013 0.02523 -0.1013 0.02523 C -0.10182 0.02384 -0.10208 0.02199 -0.10286 0.0213 C -0.10416 0.01968 -0.10599 0.02014 -0.10729 0.01852 L -0.10963 0.01597 C -0.11054 0.01644 -0.11185 0.01597 -0.11263 0.01713 C -0.11393 0.01945 -0.11458 0.02269 -0.11562 0.02523 C -0.11758 0.03033 -0.11679 0.02778 -0.11784 0.03333 C -0.1181 0.0382 -0.11797 0.04306 -0.11862 0.04792 C -0.11901 0.05208 -0.12083 0.05996 -0.12083 0.05996 C -0.12135 0.06574 -0.12213 0.07755 -0.12304 0.08264 C -0.12331 0.0838 -0.12357 0.08519 -0.12383 0.08658 C -0.12396 0.08727 -0.12487 0.09468 -0.12526 0.09583 C -0.12591 0.09746 -0.12695 0.09838 -0.1276 0.1 C -0.12812 0.10116 -0.12838 0.10278 -0.12903 0.10394 C -0.13229 0.1088 -0.13268 0.1088 -0.13581 0.11065 C -0.13789 0.11019 -0.13997 0.11065 -0.14179 0.10926 C -0.14271 0.10857 -0.14284 0.10648 -0.14336 0.10533 C -0.14414 0.10301 -0.14479 0.1007 -0.14557 0.09861 C -0.14583 0.09607 -0.147 0.08611 -0.14713 0.0838 C -0.14752 0.06621 -0.14713 0.04838 -0.14778 0.03056 C -0.14791 0.02732 -0.14896 0.02431 -0.14935 0.0213 C -0.14974 0.01806 -0.14974 0.01505 -0.15013 0.01181 C -0.15026 0.00972 -0.15065 0.00741 -0.15078 0.00533 C -0.1513 3.7037E-7 -0.15156 -0.00555 -0.15234 -0.01065 C -0.1526 -0.0125 -0.15273 -0.01435 -0.15312 -0.0162 C -0.15338 -0.01759 -0.15403 -0.01875 -0.15456 -0.02014 C -0.15638 -0.02454 -0.15898 -0.03055 -0.16133 -0.03333 C -0.16211 -0.03426 -0.16289 -0.03495 -0.16354 -0.03611 C -0.16445 -0.03727 -0.16497 -0.03889 -0.16588 -0.04004 C -0.16771 -0.04259 -0.17122 -0.04421 -0.17331 -0.04537 C -0.17682 -0.04745 -0.17487 -0.04629 -0.17929 -0.0493 C -0.18034 -0.04907 -0.18151 -0.04907 -0.18229 -0.04815 C -0.18489 -0.04514 -0.18528 -0.02963 -0.18528 -0.0294 C -0.18554 -0.01389 -0.18567 0.00162 -0.18607 0.01713 C -0.1862 0.02384 -0.18659 0.03056 -0.18685 0.03727 C -0.18711 0.04514 -0.18737 0.05324 -0.18763 0.06134 C -0.1862 0.18195 -0.18633 0.14468 -0.18763 0.32662 C -0.18763 0.33403 -0.18828 0.34861 -0.18906 0.35718 C -0.18945 0.36204 -0.1901 0.3669 -0.19062 0.37199 C -0.19075 0.37662 -0.1914 0.40278 -0.19206 0.41065 C -0.19245 0.41412 -0.19323 0.41759 -0.19362 0.4213 C -0.19388 0.42431 -0.19401 0.42755 -0.19427 0.43056 C -0.19492 0.43634 -0.19505 0.43496 -0.19583 0.43982 C -0.19609 0.44167 -0.19635 0.44352 -0.19661 0.44514 C -0.19687 0.44931 -0.19713 0.45324 -0.19739 0.45718 C -0.19765 0.46158 -0.19778 0.46621 -0.19804 0.4706 C -0.19831 0.47408 -0.19844 0.47778 -0.19883 0.48125 C -0.19922 0.48519 -0.20026 0.48681 -0.20104 0.49051 C -0.20325 0.50023 -0.20091 0.49746 -0.20482 0.5 C -0.20872 0.49884 -0.20963 0.49977 -0.21237 0.49445 C -0.21432 0.49074 -0.21758 0.48264 -0.21758 0.48264 C -0.21784 0.48125 -0.21797 0.47986 -0.21836 0.47847 C -0.21901 0.47593 -0.21992 0.47338 -0.22057 0.4706 C -0.22096 0.46875 -0.22109 0.4669 -0.22135 0.46528 C -0.22161 0.46111 -0.22161 0.45718 -0.22213 0.45324 C -0.22734 0.40255 -0.2237 0.44653 -0.22578 0.41991 C -0.2263 0.40718 -0.22643 0.39746 -0.22734 0.38519 C -0.22747 0.38357 -0.22825 0.37431 -0.22877 0.37199 C -0.22916 0.37037 -0.22995 0.36921 -0.23034 0.36783 C -0.23073 0.36667 -0.23073 0.36505 -0.23112 0.36389 C -0.2319 0.36111 -0.23307 0.35857 -0.23411 0.35579 C -0.23463 0.35463 -0.23515 0.35324 -0.23554 0.35185 C -0.23607 0.35 -0.23646 0.34815 -0.23711 0.34653 C -0.23776 0.34468 -0.23867 0.34329 -0.23932 0.34121 C -0.24583 0.31991 -0.23867 0.33958 -0.2431 0.32778 C -0.24375 0.3206 -0.24362 0.32083 -0.24453 0.31458 C -0.24505 0.31134 -0.24531 0.3081 -0.24609 0.30533 C -0.24661 0.30347 -0.24752 0.30255 -0.24831 0.30116 C -0.24857 0.29908 -0.2487 0.29676 -0.24909 0.29468 C -0.24948 0.29259 -0.25 0.29097 -0.25052 0.28912 C -0.25234 0.28357 -0.25442 0.28056 -0.25729 0.27593 C -0.2582 0.27431 -0.25924 0.27292 -0.26028 0.27199 C -0.2612 0.27107 -0.26237 0.27107 -0.26328 0.2706 C -0.26406 0.26968 -0.26497 0.26898 -0.26562 0.26783 C -0.26627 0.26667 -0.2664 0.26482 -0.26706 0.26389 C -0.26797 0.26273 -0.26914 0.26227 -0.27005 0.26134 C -0.27109 0.25996 -0.272 0.25833 -0.27304 0.25718 C -0.27578 0.2544 -0.27578 0.25486 -0.27838 0.25324 C -0.27956 0.25232 -0.28086 0.25139 -0.28203 0.25046 C -0.2914 0.25185 -0.29036 0.24792 -0.29479 0.25718 C -0.29544 0.25833 -0.29583 0.25996 -0.29635 0.26134 C -0.30156 0.29815 -0.29791 0.26829 -0.29713 0.35324 C -0.29739 0.36482 -0.29713 0.37639 -0.29778 0.38796 C -0.29791 0.38982 -0.29909 0.39121 -0.29935 0.39329 C -0.30026 0.39884 -0.30065 0.40486 -0.30156 0.41065 C -0.30195 0.4125 -0.30273 0.41412 -0.30312 0.41597 C -0.30364 0.41852 -0.3039 0.4213 -0.30456 0.42384 C -0.30911 0.44005 -0.30338 0.42014 -0.30755 0.43333 C -0.3082 0.43496 -0.30872 0.43681 -0.30911 0.43866 C -0.30963 0.44121 -0.30976 0.44421 -0.31054 0.44653 C -0.31107 0.44792 -0.31146 0.44931 -0.31211 0.45046 C -0.31771 0.46042 -0.31302 0.44908 -0.31653 0.45857 C -0.31862 0.4581 -0.32083 0.45903 -0.32252 0.45718 C -0.32656 0.45347 -0.32956 0.44746 -0.33307 0.44259 C -0.33463 0.44028 -0.33607 0.43796 -0.33763 0.43588 C -0.33854 0.43449 -0.33971 0.43357 -0.34062 0.43195 C -0.34127 0.43079 -0.3414 0.42894 -0.34206 0.42778 C -0.34349 0.42546 -0.34505 0.42338 -0.34661 0.4213 C -0.34752 0.41736 -0.34896 0.41227 -0.34961 0.40787 C -0.35169 0.39398 -0.35 0.40116 -0.3526 0.3919 C -0.35286 0.38079 -0.35247 0.36945 -0.35338 0.35857 C -0.35351 0.35695 -0.35495 0.35695 -0.3556 0.35579 C -0.35937 0.35023 -0.35612 0.35301 -0.36015 0.35046 C -0.36146 0.34352 -0.36041 0.34769 -0.3638 0.33866 C -0.36432 0.33727 -0.36445 0.33496 -0.36536 0.33449 L -0.36758 0.33333 C -0.36888 0.33357 -0.37018 0.3338 -0.37135 0.33449 C -0.37213 0.33519 -0.37291 0.33611 -0.37357 0.33727 C -0.37578 0.34051 -0.37591 0.34121 -0.37734 0.34514 C -0.37734 0.3456 -0.37851 0.35371 -0.3789 0.35463 C -0.37942 0.35579 -0.38034 0.35625 -0.38112 0.35718 C -0.38203 0.36088 -0.38294 0.36458 -0.38411 0.36783 C -0.38489 0.37014 -0.38554 0.37246 -0.38633 0.37454 C -0.38685 0.37593 -0.3875 0.37708 -0.38789 0.37847 C -0.39206 0.39352 -0.38385 0.36852 -0.3901 0.38796 C -0.39049 0.38935 -0.39114 0.39051 -0.39153 0.3919 C -0.39192 0.39306 -0.39179 0.39491 -0.39232 0.39583 C -0.39297 0.39722 -0.39388 0.39769 -0.39466 0.39861 C -0.39922 0.4044 -0.39596 0.40162 -0.40208 0.40533 C -0.40664 0.40486 -0.41107 0.40486 -0.41562 0.40394 C -0.41719 0.40347 -0.41862 0.40208 -0.42005 0.40116 C -0.42109 0.4007 -0.42213 0.40023 -0.42304 0.4 C -0.42331 0.39861 -0.42331 0.39699 -0.42383 0.39583 C -0.42487 0.39352 -0.42682 0.39283 -0.42838 0.3919 C -0.42903 0.39051 -0.43008 0.38958 -0.4306 0.38796 C -0.43125 0.38588 -0.43151 0.38333 -0.43216 0.38125 C -0.43359 0.37523 -0.43359 0.37593 -0.43581 0.3706 C -0.43815 0.3581 -0.43437 0.37662 -0.4388 0.3625 C -0.43932 0.36088 -0.43906 0.3588 -0.43958 0.35718 C -0.44049 0.35509 -0.44284 0.35394 -0.44414 0.35324 C -0.45013 0.35371 -0.45612 0.35371 -0.46211 0.35463 C -0.46289 0.35463 -0.46367 0.35509 -0.46432 0.35579 C -0.4651 0.35695 -0.46523 0.3588 -0.46588 0.35996 C -0.47148 0.36991 -0.46679 0.35857 -0.47031 0.36783 C -0.47096 0.37199 -0.47083 0.37408 -0.47265 0.37732 C -0.47317 0.37847 -0.47422 0.37894 -0.47487 0.37986 C -0.47864 0.38565 -0.47526 0.3831 -0.48008 0.38519 C -0.48411 0.3838 -0.48815 0.38287 -0.49206 0.38125 C -0.49362 0.38056 -0.49505 0.37917 -0.49661 0.37847 C -0.49765 0.37801 -0.49857 0.37778 -0.49961 0.37732 C -0.50091 0.37639 -0.50208 0.37546 -0.50338 0.37454 C -0.50403 0.37408 -0.50482 0.37361 -0.5056 0.37315 C -0.51224 0.36158 -0.50377 0.37593 -0.51015 0.36667 C -0.51094 0.36528 -0.51146 0.36343 -0.51237 0.3625 C -0.5138 0.36111 -0.51549 0.36134 -0.51679 0.35996 L -0.51914 0.35718 C -0.52031 0.35764 -0.52161 0.3581 -0.52291 0.35857 C -0.52383 0.35903 -0.52487 0.35949 -0.52591 0.35996 C -0.52734 0.36042 -0.5289 0.36065 -0.53034 0.36111 C -0.53112 0.36158 -0.5319 0.36227 -0.53255 0.3625 C -0.53919 0.36597 -0.53242 0.36204 -0.53789 0.36528 C -0.54166 0.36482 -0.54531 0.36458 -0.54909 0.36389 C -0.55065 0.36366 -0.55208 0.3625 -0.55364 0.3625 C -0.56015 0.3625 -0.56666 0.36343 -0.57304 0.36389 C -0.57383 0.36482 -0.57474 0.36528 -0.57539 0.36667 C -0.57669 0.36945 -0.57721 0.37384 -0.5776 0.37732 C -0.57877 0.38681 -0.57773 0.38079 -0.57916 0.38796 C -0.58034 0.3875 -0.58177 0.38773 -0.58281 0.38658 C -0.58424 0.38496 -0.58502 0.38218 -0.58581 0.37986 C -0.58906 0.37107 -0.58958 0.36875 -0.59114 0.35996 C -0.59179 0.35556 -0.59232 0.35093 -0.59258 0.34653 C -0.59297 0.34259 -0.5931 0.33866 -0.59336 0.33449 C -0.59362 0.33125 -0.59414 0.32477 -0.59492 0.3213 C -0.59726 0.30833 -0.59518 0.32037 -0.59857 0.30926 C -0.60221 0.29792 -0.59726 0.30648 -0.6039 0.29722 C -0.6056 0.29074 -0.60495 0.2919 -0.60833 0.28658 C -0.60924 0.28519 -0.61054 0.28426 -0.61133 0.28264 C -0.61719 0.27107 -0.61146 0.27708 -0.61732 0.27199 C -0.61758 0.26875 -0.61758 0.26551 -0.6181 0.2625 C -0.61836 0.26111 -0.61927 0.25996 -0.61966 0.25857 C -0.62005 0.25648 -0.62005 0.25417 -0.62031 0.25185 C -0.62057 0.25046 -0.62083 0.24931 -0.62109 0.24792 C -0.62135 0.23681 -0.62148 0.2257 -0.62187 0.21458 C -0.62213 0.2081 -0.62265 0.21042 -0.62409 0.20533 C -0.62448 0.20394 -0.62461 0.20255 -0.62487 0.20116 C -0.62552 0.19699 -0.62565 0.19329 -0.6263 0.18912 C -0.62682 0.18704 -0.62734 0.18472 -0.62786 0.18264 C -0.62838 0.17986 -0.62851 0.17685 -0.62942 0.17454 C -0.62982 0.17315 -0.63047 0.17199 -0.63086 0.1706 C -0.63125 0.16921 -0.63125 0.16783 -0.63164 0.16667 C -0.63281 0.1625 -0.63502 0.15833 -0.63763 0.15718 L -0.64362 0.15463 C -0.64388 0.15579 -0.64427 0.15718 -0.6444 0.15857 C -0.64518 0.17593 -0.64505 0.17986 -0.64505 0.1919 " pathEditMode="relative" ptsTypes="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1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80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98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Scientific poster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112547" cy="4251907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Find the scientific poster template and example poster in a file named ‘</a:t>
            </a:r>
            <a:r>
              <a:rPr lang="en-GB" b="1" dirty="0">
                <a:solidFill>
                  <a:schemeClr val="accent5"/>
                </a:solidFill>
              </a:rPr>
              <a:t>10_R_Scientific-poster-template</a:t>
            </a:r>
            <a:r>
              <a:rPr lang="en-GB" dirty="0"/>
              <a:t>’</a:t>
            </a:r>
            <a:endParaRPr lang="en-GB" b="1" dirty="0"/>
          </a:p>
          <a:p>
            <a:pPr lvl="0"/>
            <a:r>
              <a:rPr lang="en-GB" dirty="0"/>
              <a:t>Make a scientific poster to share your research using the template and borrowing from the example as needed.</a:t>
            </a:r>
          </a:p>
          <a:p>
            <a:pPr lvl="0"/>
            <a:r>
              <a:rPr lang="en-GB" dirty="0"/>
              <a:t>Submit posters to Wellcome Connecting Science and some will be printed for display in school or college.</a:t>
            </a:r>
          </a:p>
          <a:p>
            <a:pPr marL="0" lvl="0" indent="0">
              <a:buNone/>
            </a:pPr>
            <a:r>
              <a:rPr lang="en-GB" dirty="0">
                <a:solidFill>
                  <a:schemeClr val="accent6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engage@wellcomeconnectingscience.org</a:t>
            </a:r>
            <a:r>
              <a:rPr lang="en-GB" dirty="0">
                <a:solidFill>
                  <a:schemeClr val="accent6"/>
                </a:solidFill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-90189" y="1940663"/>
            <a:ext cx="763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</a:t>
            </a:r>
            <a:endParaRPr lang="en-GB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-90190" y="3121753"/>
            <a:ext cx="763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</a:t>
            </a:r>
            <a:endParaRPr lang="en-GB" sz="4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FDAF94-BB43-E827-ADA5-D4B173F4394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057088" y="1985442"/>
            <a:ext cx="2854025" cy="40402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0362E8-F7E8-DC55-DBCA-14D4EB5B2B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7539" y="1985442"/>
            <a:ext cx="2854026" cy="40402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36564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1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Science communication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09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Scientific  poster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Evaluating learning</a:t>
            </a:r>
          </a:p>
        </p:txBody>
      </p:sp>
    </p:spTree>
    <p:extLst>
      <p:ext uri="{BB962C8B-B14F-4D97-AF65-F5344CB8AC3E}">
        <p14:creationId xmlns:p14="http://schemas.microsoft.com/office/powerpoint/2010/main" val="1193400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Evaluating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247762" cy="438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</a:rPr>
              <a:t>The Wellcome Sanger Institute </a:t>
            </a:r>
            <a:r>
              <a:rPr lang="en-GB" dirty="0">
                <a:effectLst/>
                <a:latin typeface="Arial" panose="020B0604020202020204" pitchFamily="34" charset="0"/>
              </a:rPr>
              <a:t>would like to understand whether </a:t>
            </a:r>
            <a:r>
              <a:rPr lang="en-GB" dirty="0">
                <a:latin typeface="Arial" panose="020B0604020202020204" pitchFamily="34" charset="0"/>
              </a:rPr>
              <a:t>participating in Barcoding for beginners has an impact on your understanding of bioscience through: </a:t>
            </a:r>
          </a:p>
          <a:p>
            <a:r>
              <a:rPr lang="en-GB" dirty="0">
                <a:latin typeface="Arial" panose="020B0604020202020204" pitchFamily="34" charset="0"/>
              </a:rPr>
              <a:t>Hands-on practical experience of molecular biology</a:t>
            </a:r>
          </a:p>
          <a:p>
            <a:r>
              <a:rPr lang="en-GB" dirty="0">
                <a:effectLst/>
                <a:latin typeface="Arial" panose="020B0604020202020204" pitchFamily="34" charset="0"/>
              </a:rPr>
              <a:t>Development of transferable science skills</a:t>
            </a:r>
          </a:p>
          <a:p>
            <a:r>
              <a:rPr lang="en-GB" dirty="0">
                <a:effectLst/>
                <a:latin typeface="Arial" panose="020B0604020202020204" pitchFamily="34" charset="0"/>
              </a:rPr>
              <a:t>Career insights from science staff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282" y="2021302"/>
            <a:ext cx="2482084" cy="244224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727878" y="4499405"/>
            <a:ext cx="37498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Before			     After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6287" y="2021302"/>
            <a:ext cx="2482084" cy="2442243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>
          <a:xfrm>
            <a:off x="7599872" y="4710023"/>
            <a:ext cx="211347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64958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Evaluating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2021302"/>
            <a:ext cx="5108183" cy="438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</a:rPr>
              <a:t>Please complete the </a:t>
            </a:r>
            <a:r>
              <a:rPr lang="en-GB" b="1" dirty="0">
                <a:solidFill>
                  <a:schemeClr val="accent6"/>
                </a:solidFill>
                <a:latin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questionnaire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</a:rPr>
              <a:t>using the link provided (</a:t>
            </a:r>
            <a:r>
              <a:rPr lang="en-GB" u="sng" dirty="0">
                <a:solidFill>
                  <a:schemeClr val="accent6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https://bit.ly/B4B-PostQ</a:t>
            </a:r>
            <a:r>
              <a:rPr lang="en-GB" dirty="0">
                <a:latin typeface="Arial" panose="020B0604020202020204" pitchFamily="34" charset="0"/>
              </a:rPr>
              <a:t>).</a:t>
            </a: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</a:rPr>
              <a:t>Please also complete a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</a:rPr>
              <a:t>declaration of consent form</a:t>
            </a:r>
            <a:r>
              <a:rPr lang="en-GB" dirty="0">
                <a:latin typeface="Arial" panose="020B0604020202020204" pitchFamily="34" charset="0"/>
              </a:rPr>
              <a:t>, giving us permission to anonymise and analyse your responses to assess the impact of Barcoding for beginners.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107958" y="1893904"/>
            <a:ext cx="763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</a:t>
            </a:r>
            <a:endParaRPr lang="en-GB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-145524" y="2643137"/>
            <a:ext cx="7441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dirty="0">
                <a:sym typeface="Wingdings" panose="05000000000000000000" pitchFamily="2" charset="2"/>
              </a:rPr>
              <a:t></a:t>
            </a:r>
            <a:endParaRPr lang="en-GB" sz="4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7344" y="130949"/>
            <a:ext cx="4660777" cy="6605289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05278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1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Science communication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09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Scientific  poster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Evaluating learning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8" y="3703320"/>
            <a:ext cx="11443598" cy="25698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</a:rPr>
              <a:t>Thank you </a:t>
            </a:r>
            <a:r>
              <a:rPr lang="en-GB" dirty="0">
                <a:latin typeface="Arial" panose="020B0604020202020204" pitchFamily="34" charset="0"/>
              </a:rPr>
              <a:t>for participating in the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</a:rPr>
              <a:t>Barcoding for beginners </a:t>
            </a:r>
            <a:r>
              <a:rPr lang="en-GB" dirty="0">
                <a:latin typeface="Arial" panose="020B0604020202020204" pitchFamily="34" charset="0"/>
              </a:rPr>
              <a:t>project!</a:t>
            </a:r>
          </a:p>
        </p:txBody>
      </p:sp>
    </p:spTree>
    <p:extLst>
      <p:ext uri="{BB962C8B-B14F-4D97-AF65-F5344CB8AC3E}">
        <p14:creationId xmlns:p14="http://schemas.microsoft.com/office/powerpoint/2010/main" val="1673304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23557-ED75-EB03-119C-B3CC66CC9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46782-CFCE-13CC-0A8B-872F49595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Barcoding for beginners is a project by Wellcome Connecting Science, funded by a Royal Society Partnership grant.</a:t>
            </a:r>
          </a:p>
          <a:p>
            <a:r>
              <a:rPr lang="en-GB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All resources can be found on YourGenome: </a:t>
            </a:r>
            <a:r>
              <a:rPr lang="en-GB">
                <a:solidFill>
                  <a:schemeClr val="accent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yourgenome.org/theme/barcoding-for-beginners</a:t>
            </a:r>
            <a:endParaRPr lang="en-GB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Image credits</a:t>
            </a:r>
            <a: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Wellcome Connecting Science</a:t>
            </a:r>
            <a:b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Insect illustrations: Petra Korlević</a:t>
            </a:r>
          </a:p>
        </p:txBody>
      </p:sp>
    </p:spTree>
    <p:extLst>
      <p:ext uri="{BB962C8B-B14F-4D97-AF65-F5344CB8AC3E}">
        <p14:creationId xmlns:p14="http://schemas.microsoft.com/office/powerpoint/2010/main" val="1857558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0B7BA0-0F6E-85D4-B22F-207361619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CB076C-882F-BF49-0FC2-8322D7073AF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A7E0E9-8447-B3F3-2162-D01D6088EF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3026" y="5152255"/>
            <a:ext cx="11159979" cy="762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740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74685-2D7B-F27E-8616-78F009533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Teacher notes: </a:t>
            </a:r>
            <a:r>
              <a:rPr lang="en-US" dirty="0">
                <a:solidFill>
                  <a:schemeClr val="tx2"/>
                </a:solidFill>
              </a:rPr>
              <a:t>Session(s) contents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5B96A09-D709-AC80-E9C3-D5EF1870DD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62168"/>
              </p:ext>
            </p:extLst>
          </p:nvPr>
        </p:nvGraphicFramePr>
        <p:xfrm>
          <a:off x="480176" y="2021302"/>
          <a:ext cx="11412000" cy="3462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6105">
                  <a:extLst>
                    <a:ext uri="{9D8B030D-6E8A-4147-A177-3AD203B41FA5}">
                      <a16:colId xmlns:a16="http://schemas.microsoft.com/office/drawing/2014/main" val="2175856432"/>
                    </a:ext>
                  </a:extLst>
                </a:gridCol>
                <a:gridCol w="1232437">
                  <a:extLst>
                    <a:ext uri="{9D8B030D-6E8A-4147-A177-3AD203B41FA5}">
                      <a16:colId xmlns:a16="http://schemas.microsoft.com/office/drawing/2014/main" val="4161623922"/>
                    </a:ext>
                  </a:extLst>
                </a:gridCol>
                <a:gridCol w="7013458">
                  <a:extLst>
                    <a:ext uri="{9D8B030D-6E8A-4147-A177-3AD203B41FA5}">
                      <a16:colId xmlns:a16="http://schemas.microsoft.com/office/drawing/2014/main" val="621128730"/>
                    </a:ext>
                  </a:extLst>
                </a:gridCol>
              </a:tblGrid>
              <a:tr h="113686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</a:rPr>
                        <a:t>Science </a:t>
                      </a:r>
                      <a:r>
                        <a:rPr lang="en-GB" sz="2000" b="1" baseline="0" dirty="0">
                          <a:solidFill>
                            <a:schemeClr val="tx2"/>
                          </a:solidFill>
                        </a:rPr>
                        <a:t> communication</a:t>
                      </a:r>
                      <a:endParaRPr lang="en-GB" sz="2000" b="1" dirty="0">
                        <a:solidFill>
                          <a:schemeClr val="tx2"/>
                        </a:solidFill>
                      </a:endParaRP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10 min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Introduce the importance of being able to communicate findings to the science community and the</a:t>
                      </a:r>
                      <a:r>
                        <a:rPr lang="en-GB" sz="20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role of poster presentations.</a:t>
                      </a:r>
                      <a:endParaRPr lang="en-GB" sz="2000" dirty="0"/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0890260"/>
                  </a:ext>
                </a:extLst>
              </a:tr>
              <a:tr h="113686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</a:rPr>
                        <a:t>Scientific poster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40 min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/>
                        <a:t>Support</a:t>
                      </a:r>
                      <a:r>
                        <a:rPr lang="en-GB" sz="2000" baseline="0" dirty="0"/>
                        <a:t> students in production of a scientific poster. A template and example are provided.</a:t>
                      </a:r>
                      <a:endParaRPr lang="en-GB" sz="2000" dirty="0"/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3884372"/>
                  </a:ext>
                </a:extLst>
              </a:tr>
              <a:tr h="1136862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b="1" dirty="0">
                          <a:solidFill>
                            <a:schemeClr val="tx2"/>
                          </a:solidFill>
                        </a:rPr>
                        <a:t>Evaluating learning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10 min</a:t>
                      </a:r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000" dirty="0"/>
                        <a:t>Encourage completion of</a:t>
                      </a:r>
                      <a:r>
                        <a:rPr lang="en-GB" sz="2000" baseline="0" dirty="0"/>
                        <a:t> the student questionnaire having completed the Barcoding for beginners project.</a:t>
                      </a:r>
                      <a:endParaRPr lang="en-GB" sz="2000" dirty="0"/>
                    </a:p>
                  </a:txBody>
                  <a:tcPr marL="137160" marR="137160" marT="137160" marB="13716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30413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1846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4" name="Pentagon 3"/>
          <p:cNvSpPr/>
          <p:nvPr/>
        </p:nvSpPr>
        <p:spPr>
          <a:xfrm>
            <a:off x="480176" y="2021301"/>
            <a:ext cx="2591498" cy="1297301"/>
          </a:xfrm>
          <a:prstGeom prst="homePlate">
            <a:avLst>
              <a:gd name="adj" fmla="val 38575"/>
            </a:avLst>
          </a:prstGeom>
          <a:solidFill>
            <a:schemeClr val="accent5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entagon 6"/>
          <p:cNvSpPr/>
          <p:nvPr/>
        </p:nvSpPr>
        <p:spPr>
          <a:xfrm>
            <a:off x="3071674" y="2021301"/>
            <a:ext cx="2591498" cy="1297302"/>
          </a:xfrm>
          <a:prstGeom prst="homePlate">
            <a:avLst>
              <a:gd name="adj" fmla="val 385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entagon 7"/>
          <p:cNvSpPr/>
          <p:nvPr/>
        </p:nvSpPr>
        <p:spPr>
          <a:xfrm>
            <a:off x="5663172" y="2021301"/>
            <a:ext cx="2591498" cy="1297302"/>
          </a:xfrm>
          <a:prstGeom prst="homePlate">
            <a:avLst>
              <a:gd name="adj" fmla="val 385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31811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</a:rPr>
              <a:t>Science communication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3309" y="2316008"/>
            <a:ext cx="2211321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Scientific  poster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4807" y="2316008"/>
            <a:ext cx="215968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/>
              <a:t>Evaluating learning</a:t>
            </a:r>
          </a:p>
        </p:txBody>
      </p:sp>
    </p:spTree>
    <p:extLst>
      <p:ext uri="{BB962C8B-B14F-4D97-AF65-F5344CB8AC3E}">
        <p14:creationId xmlns:p14="http://schemas.microsoft.com/office/powerpoint/2010/main" val="1311877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015102" cy="459496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Remember the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method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that follows set stages to help structure new scientific research?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7507383" y="1872750"/>
            <a:ext cx="3746642" cy="4743514"/>
            <a:chOff x="8199842" y="1872750"/>
            <a:chExt cx="3746642" cy="4743514"/>
          </a:xfrm>
        </p:grpSpPr>
        <p:grpSp>
          <p:nvGrpSpPr>
            <p:cNvPr id="3" name="Group 2"/>
            <p:cNvGrpSpPr/>
            <p:nvPr/>
          </p:nvGrpSpPr>
          <p:grpSpPr>
            <a:xfrm>
              <a:off x="8199842" y="1967088"/>
              <a:ext cx="3746642" cy="4567721"/>
              <a:chOff x="6980642" y="1967088"/>
              <a:chExt cx="3746642" cy="4567721"/>
            </a:xfrm>
          </p:grpSpPr>
          <p:cxnSp>
            <p:nvCxnSpPr>
              <p:cNvPr id="8" name="Straight Connector 7"/>
              <p:cNvCxnSpPr>
                <a:stCxn id="18" idx="2"/>
              </p:cNvCxnSpPr>
              <p:nvPr/>
            </p:nvCxnSpPr>
            <p:spPr>
              <a:xfrm>
                <a:off x="6980642" y="3083912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7092936" y="3861937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>
                <a:off x="7092936" y="4639962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7087199" y="5407354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7092097" y="6185377"/>
                <a:ext cx="610565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>
                <a:stCxn id="16" idx="2"/>
                <a:endCxn id="22" idx="2"/>
              </p:cNvCxnSpPr>
              <p:nvPr/>
            </p:nvCxnSpPr>
            <p:spPr>
              <a:xfrm>
                <a:off x="6980642" y="2305887"/>
                <a:ext cx="479556" cy="0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7092937" y="2309535"/>
                <a:ext cx="0" cy="3890123"/>
              </a:xfrm>
              <a:prstGeom prst="line">
                <a:avLst/>
              </a:prstGeom>
              <a:ln w="381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15"/>
              <p:cNvSpPr/>
              <p:nvPr/>
            </p:nvSpPr>
            <p:spPr>
              <a:xfrm>
                <a:off x="6980642" y="2192572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6980642" y="5304672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6980642" y="2970597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6980642" y="3748622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6980642" y="4526647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6980642" y="6082695"/>
                <a:ext cx="224589" cy="22663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7460198" y="1967088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7460198" y="5079188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7460198" y="2745113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460198" y="3523138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460198" y="4301163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7460198" y="5857211"/>
                <a:ext cx="692082" cy="677598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Google Shape;362;p50"/>
              <p:cNvSpPr txBox="1">
                <a:spLocks/>
              </p:cNvSpPr>
              <p:nvPr/>
            </p:nvSpPr>
            <p:spPr>
              <a:xfrm>
                <a:off x="8188001" y="2109009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Observation</a:t>
                </a:r>
              </a:p>
            </p:txBody>
          </p:sp>
          <p:sp>
            <p:nvSpPr>
              <p:cNvPr id="29" name="Google Shape;362;p50"/>
              <p:cNvSpPr txBox="1">
                <a:spLocks/>
              </p:cNvSpPr>
              <p:nvPr/>
            </p:nvSpPr>
            <p:spPr>
              <a:xfrm>
                <a:off x="8191852" y="2887034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Question</a:t>
                </a:r>
              </a:p>
            </p:txBody>
          </p:sp>
          <p:sp>
            <p:nvSpPr>
              <p:cNvPr id="30" name="Google Shape;362;p50"/>
              <p:cNvSpPr txBox="1">
                <a:spLocks/>
              </p:cNvSpPr>
              <p:nvPr/>
            </p:nvSpPr>
            <p:spPr>
              <a:xfrm>
                <a:off x="8191852" y="3665059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Hypothesis</a:t>
                </a:r>
              </a:p>
            </p:txBody>
          </p:sp>
          <p:sp>
            <p:nvSpPr>
              <p:cNvPr id="31" name="Google Shape;362;p50"/>
              <p:cNvSpPr txBox="1">
                <a:spLocks/>
              </p:cNvSpPr>
              <p:nvPr/>
            </p:nvSpPr>
            <p:spPr>
              <a:xfrm>
                <a:off x="8184151" y="4436987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Experiment</a:t>
                </a:r>
              </a:p>
            </p:txBody>
          </p:sp>
          <p:sp>
            <p:nvSpPr>
              <p:cNvPr id="32" name="Google Shape;362;p50"/>
              <p:cNvSpPr txBox="1">
                <a:spLocks/>
              </p:cNvSpPr>
              <p:nvPr/>
            </p:nvSpPr>
            <p:spPr>
              <a:xfrm>
                <a:off x="8184151" y="5206713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Analysis</a:t>
                </a:r>
              </a:p>
            </p:txBody>
          </p:sp>
          <p:sp>
            <p:nvSpPr>
              <p:cNvPr id="33" name="Google Shape;362;p50"/>
              <p:cNvSpPr txBox="1">
                <a:spLocks/>
              </p:cNvSpPr>
              <p:nvPr/>
            </p:nvSpPr>
            <p:spPr>
              <a:xfrm>
                <a:off x="8184151" y="5986940"/>
                <a:ext cx="2535432" cy="440962"/>
              </a:xfrm>
              <a:prstGeom prst="rect">
                <a:avLst/>
              </a:prstGeom>
            </p:spPr>
            <p:txBody>
              <a:bodyPr spcFirstLastPara="1" vert="horz" wrap="square" lIns="91433" tIns="90000" rIns="91433" bIns="90000" rtlCol="0" anchor="t" anchorCtr="0">
                <a:noAutofit/>
              </a:bodyPr>
              <a:lstStyle>
                <a:lvl1pPr marL="228594" indent="-228594" algn="l" defTabSz="914377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78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2971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160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349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537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726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914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103" indent="-228594" algn="l" defTabSz="914377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spcBef>
                    <a:spcPts val="0"/>
                  </a:spcBef>
                  <a:buNone/>
                </a:pPr>
                <a:r>
                  <a:rPr lang="en-GB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Conclusion</a:t>
                </a: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8616579" y="5754490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</a:t>
              </a:r>
              <a:endParaRPr lang="en-GB" sz="50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610121" y="4944096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</a:t>
              </a:r>
              <a:endParaRPr lang="en-GB" sz="5000" dirty="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616915" y="1872750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</a:t>
              </a:r>
              <a:endParaRPr lang="en-GB" sz="50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626509" y="3489647"/>
              <a:ext cx="723275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4200" dirty="0">
                  <a:sym typeface="Webdings" panose="05030102010509060703" pitchFamily="18" charset="2"/>
                </a:rPr>
                <a:t></a:t>
              </a:r>
              <a:endParaRPr lang="en-GB" sz="42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651066" y="4214613"/>
              <a:ext cx="756938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ingdings" panose="05000000000000000000" pitchFamily="2" charset="2"/>
                </a:rPr>
                <a:t></a:t>
              </a:r>
              <a:endParaRPr lang="en-GB" sz="50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752789" y="2645430"/>
              <a:ext cx="540533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ingdings" panose="05000000000000000000" pitchFamily="2" charset="2"/>
                </a:rPr>
                <a:t>?</a:t>
              </a:r>
              <a:endParaRPr lang="en-GB" sz="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75726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137829" cy="483669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 the scientific method that follows set stages to help structure new scientific research?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In the same way that the scientific method provides a structure for researching new areas, there is a structure for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communicating scientific findings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It is designed to allow replication of techniques and results and to help advance science.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2" name="Group 81"/>
          <p:cNvGrpSpPr/>
          <p:nvPr/>
        </p:nvGrpSpPr>
        <p:grpSpPr>
          <a:xfrm>
            <a:off x="5998324" y="1988870"/>
            <a:ext cx="5560139" cy="929309"/>
            <a:chOff x="5998324" y="1988870"/>
            <a:chExt cx="5560139" cy="929309"/>
          </a:xfrm>
        </p:grpSpPr>
        <p:sp>
          <p:nvSpPr>
            <p:cNvPr id="6" name="Rectangle 5"/>
            <p:cNvSpPr/>
            <p:nvPr/>
          </p:nvSpPr>
          <p:spPr>
            <a:xfrm>
              <a:off x="6001282" y="1988870"/>
              <a:ext cx="5557181" cy="914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/>
            <p:cNvSpPr txBox="1"/>
            <p:nvPr/>
          </p:nvSpPr>
          <p:spPr>
            <a:xfrm rot="16200000">
              <a:off x="5750820" y="2265262"/>
              <a:ext cx="8643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accent5"/>
                  </a:solidFill>
                </a:rPr>
                <a:t>Author</a:t>
              </a:r>
            </a:p>
          </p:txBody>
        </p:sp>
        <p:sp>
          <p:nvSpPr>
            <p:cNvPr id="50" name="Oval 49"/>
            <p:cNvSpPr/>
            <p:nvPr/>
          </p:nvSpPr>
          <p:spPr>
            <a:xfrm>
              <a:off x="6499183" y="2107674"/>
              <a:ext cx="692082" cy="677598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6585769" y="2040328"/>
              <a:ext cx="41723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</a:t>
              </a:r>
              <a:endParaRPr lang="en-GB" sz="5000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368138" y="1994849"/>
              <a:ext cx="33406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i="1" dirty="0"/>
                <a:t>Writes a scientific paper with all information for replication of techniques and results</a:t>
              </a: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001282" y="2863753"/>
            <a:ext cx="5557181" cy="1227511"/>
            <a:chOff x="6001282" y="2863753"/>
            <a:chExt cx="5557181" cy="1227511"/>
          </a:xfrm>
        </p:grpSpPr>
        <p:sp>
          <p:nvSpPr>
            <p:cNvPr id="51" name="Rectangle 50"/>
            <p:cNvSpPr/>
            <p:nvPr/>
          </p:nvSpPr>
          <p:spPr>
            <a:xfrm>
              <a:off x="6001282" y="3165813"/>
              <a:ext cx="5557181" cy="914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TextBox 51"/>
            <p:cNvSpPr txBox="1"/>
            <p:nvPr/>
          </p:nvSpPr>
          <p:spPr>
            <a:xfrm rot="16200000">
              <a:off x="5792250" y="3438347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accent5"/>
                  </a:solidFill>
                </a:rPr>
                <a:t>Editor</a:t>
              </a:r>
            </a:p>
          </p:txBody>
        </p:sp>
        <p:sp>
          <p:nvSpPr>
            <p:cNvPr id="53" name="Oval 52"/>
            <p:cNvSpPr/>
            <p:nvPr/>
          </p:nvSpPr>
          <p:spPr>
            <a:xfrm>
              <a:off x="6502141" y="3280759"/>
              <a:ext cx="692082" cy="677598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371096" y="3167934"/>
              <a:ext cx="33406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i="1" dirty="0"/>
                <a:t>Assesses whether relevant topic, novel results and detail to include in scientific journal</a:t>
              </a:r>
            </a:p>
          </p:txBody>
        </p:sp>
        <p:sp>
          <p:nvSpPr>
            <p:cNvPr id="57" name="Right Arrow 56"/>
            <p:cNvSpPr/>
            <p:nvPr/>
          </p:nvSpPr>
          <p:spPr>
            <a:xfrm rot="5400000">
              <a:off x="6685167" y="2828313"/>
              <a:ext cx="330124" cy="401004"/>
            </a:xfrm>
            <a:prstGeom prst="rightArrow">
              <a:avLst/>
            </a:prstGeom>
            <a:solidFill>
              <a:schemeClr val="accent5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438286" y="3188671"/>
              <a:ext cx="825867" cy="861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</a:t>
              </a:r>
              <a:endParaRPr lang="en-GB" sz="5000" dirty="0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999030" y="4022604"/>
            <a:ext cx="5557181" cy="1229901"/>
            <a:chOff x="5999030" y="4022604"/>
            <a:chExt cx="5557181" cy="1229901"/>
          </a:xfrm>
        </p:grpSpPr>
        <p:sp>
          <p:nvSpPr>
            <p:cNvPr id="60" name="Rectangle 59"/>
            <p:cNvSpPr/>
            <p:nvPr/>
          </p:nvSpPr>
          <p:spPr>
            <a:xfrm>
              <a:off x="5999030" y="4324664"/>
              <a:ext cx="5557181" cy="914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TextBox 60"/>
            <p:cNvSpPr txBox="1"/>
            <p:nvPr/>
          </p:nvSpPr>
          <p:spPr>
            <a:xfrm rot="16200000">
              <a:off x="5713054" y="4597198"/>
              <a:ext cx="9412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accent5"/>
                  </a:solidFill>
                </a:rPr>
                <a:t>Review</a:t>
              </a:r>
            </a:p>
          </p:txBody>
        </p:sp>
        <p:sp>
          <p:nvSpPr>
            <p:cNvPr id="62" name="Oval 61"/>
            <p:cNvSpPr/>
            <p:nvPr/>
          </p:nvSpPr>
          <p:spPr>
            <a:xfrm>
              <a:off x="6499889" y="4439610"/>
              <a:ext cx="692082" cy="677598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7368844" y="4326785"/>
              <a:ext cx="334065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i="1" dirty="0"/>
                <a:t>Peer review by 3 – 5 experts checks for plagiarism, reliable data and valid conclusions</a:t>
              </a:r>
            </a:p>
          </p:txBody>
        </p:sp>
        <p:pic>
          <p:nvPicPr>
            <p:cNvPr id="77" name="Picture 76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827" t="5161" r="9993" b="-2031"/>
            <a:stretch/>
          </p:blipFill>
          <p:spPr>
            <a:xfrm>
              <a:off x="6532241" y="4610086"/>
              <a:ext cx="625966" cy="336646"/>
            </a:xfrm>
            <a:prstGeom prst="rect">
              <a:avLst/>
            </a:prstGeom>
          </p:spPr>
        </p:pic>
        <p:sp>
          <p:nvSpPr>
            <p:cNvPr id="65" name="Right Arrow 64"/>
            <p:cNvSpPr/>
            <p:nvPr/>
          </p:nvSpPr>
          <p:spPr>
            <a:xfrm rot="5400000">
              <a:off x="6682915" y="3987164"/>
              <a:ext cx="330124" cy="401004"/>
            </a:xfrm>
            <a:prstGeom prst="rightArrow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001282" y="5168360"/>
            <a:ext cx="5557181" cy="1198869"/>
            <a:chOff x="6001282" y="5168360"/>
            <a:chExt cx="5557181" cy="1198869"/>
          </a:xfrm>
        </p:grpSpPr>
        <p:sp>
          <p:nvSpPr>
            <p:cNvPr id="66" name="Rectangle 65"/>
            <p:cNvSpPr/>
            <p:nvPr/>
          </p:nvSpPr>
          <p:spPr>
            <a:xfrm>
              <a:off x="6001282" y="5441778"/>
              <a:ext cx="5557181" cy="914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TextBox 66"/>
            <p:cNvSpPr txBox="1"/>
            <p:nvPr/>
          </p:nvSpPr>
          <p:spPr>
            <a:xfrm rot="16200000">
              <a:off x="5773014" y="5714312"/>
              <a:ext cx="8258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>
                  <a:solidFill>
                    <a:schemeClr val="accent5"/>
                  </a:solidFill>
                </a:rPr>
                <a:t>Article</a:t>
              </a:r>
            </a:p>
          </p:txBody>
        </p:sp>
        <p:sp>
          <p:nvSpPr>
            <p:cNvPr id="68" name="Oval 67"/>
            <p:cNvSpPr/>
            <p:nvPr/>
          </p:nvSpPr>
          <p:spPr>
            <a:xfrm>
              <a:off x="6502141" y="5556724"/>
              <a:ext cx="692082" cy="677598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588727" y="5489378"/>
              <a:ext cx="41723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5000" dirty="0">
                  <a:sym typeface="Webdings" panose="05030102010509060703" pitchFamily="18" charset="2"/>
                </a:rPr>
                <a:t></a:t>
              </a:r>
              <a:endParaRPr lang="en-GB" sz="5000" dirty="0"/>
            </a:p>
          </p:txBody>
        </p:sp>
        <p:sp>
          <p:nvSpPr>
            <p:cNvPr id="71" name="Right Arrow 70"/>
            <p:cNvSpPr/>
            <p:nvPr/>
          </p:nvSpPr>
          <p:spPr>
            <a:xfrm rot="5400000">
              <a:off x="6699658" y="5132920"/>
              <a:ext cx="330124" cy="401004"/>
            </a:xfrm>
            <a:prstGeom prst="rightArrow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371096" y="5443899"/>
              <a:ext cx="418441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i="1" dirty="0"/>
                <a:t>Published article critically evaluated by science community for techniques, reproducibility, data and research links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3544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137829" cy="448922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Sometimes there are benefits to presenting work through channels other than scientific articles.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Early career scientists will often present their work as a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poster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at a conference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"/>
          <a:srcRect b="34959"/>
          <a:stretch/>
        </p:blipFill>
        <p:spPr>
          <a:xfrm>
            <a:off x="5998323" y="1988870"/>
            <a:ext cx="5560140" cy="361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891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137829" cy="448922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Sometimes there are benefits to presenting work through channels other than scientific articles.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career scientists will often present their work as a scientific poster at a conference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Research that generates a lot of interest may be described in a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lecture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at a scientific conference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001282" y="2021302"/>
            <a:ext cx="5557181" cy="370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97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25852-B597-5D0A-FA7B-819CF20A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Science communication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A3599-34D5-6017-A266-D194FF7D2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176" y="2021302"/>
            <a:ext cx="5137829" cy="448922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Sometimes there are benefits to presenting work through channels other than scientific articles.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career scientists will often present their work as a scientific poster at a conference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that generates a lot of interest may be described in a lecture at a scientific conference</a:t>
            </a:r>
          </a:p>
          <a:p>
            <a:pPr>
              <a:spcBef>
                <a:spcPts val="0"/>
              </a:spcBef>
              <a:spcAft>
                <a:spcPts val="2000"/>
              </a:spcAft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Popular research may be written up for a </a:t>
            </a:r>
            <a:r>
              <a:rPr lang="en-GB" b="1" dirty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magazine, blog or book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8323" y="2021302"/>
            <a:ext cx="5560140" cy="3705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500193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">
  <a:themeElements>
    <a:clrScheme name="WCS">
      <a:dk1>
        <a:srgbClr val="000000"/>
      </a:dk1>
      <a:lt1>
        <a:srgbClr val="FFFFFF"/>
      </a:lt1>
      <a:dk2>
        <a:srgbClr val="009BB2"/>
      </a:dk2>
      <a:lt2>
        <a:srgbClr val="E91E63"/>
      </a:lt2>
      <a:accent1>
        <a:srgbClr val="2A512C"/>
      </a:accent1>
      <a:accent2>
        <a:srgbClr val="C91D1D"/>
      </a:accent2>
      <a:accent3>
        <a:srgbClr val="006171"/>
      </a:accent3>
      <a:accent4>
        <a:srgbClr val="FEC300"/>
      </a:accent4>
      <a:accent5>
        <a:srgbClr val="80C34B"/>
      </a:accent5>
      <a:accent6>
        <a:srgbClr val="9C27B2"/>
      </a:accent6>
      <a:hlink>
        <a:srgbClr val="F027B2"/>
      </a:hlink>
      <a:folHlink>
        <a:srgbClr val="F07F0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ession">
  <a:themeElements>
    <a:clrScheme name="Connecting Science">
      <a:dk1>
        <a:srgbClr val="000000"/>
      </a:dk1>
      <a:lt1>
        <a:srgbClr val="FFFFFF"/>
      </a:lt1>
      <a:dk2>
        <a:srgbClr val="009BB2"/>
      </a:dk2>
      <a:lt2>
        <a:srgbClr val="E91E63"/>
      </a:lt2>
      <a:accent1>
        <a:srgbClr val="2A512C"/>
      </a:accent1>
      <a:accent2>
        <a:srgbClr val="C91D1D"/>
      </a:accent2>
      <a:accent3>
        <a:srgbClr val="006171"/>
      </a:accent3>
      <a:accent4>
        <a:srgbClr val="FEC300"/>
      </a:accent4>
      <a:accent5>
        <a:srgbClr val="80C34B"/>
      </a:accent5>
      <a:accent6>
        <a:srgbClr val="9C27B2"/>
      </a:accent6>
      <a:hlink>
        <a:srgbClr val="F027B2"/>
      </a:hlink>
      <a:folHlink>
        <a:srgbClr val="F07F0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ver">
  <a:themeElements>
    <a:clrScheme name="Connecting Science">
      <a:dk1>
        <a:srgbClr val="000000"/>
      </a:dk1>
      <a:lt1>
        <a:srgbClr val="FFFFFF"/>
      </a:lt1>
      <a:dk2>
        <a:srgbClr val="009BB2"/>
      </a:dk2>
      <a:lt2>
        <a:srgbClr val="E91E63"/>
      </a:lt2>
      <a:accent1>
        <a:srgbClr val="2A512C"/>
      </a:accent1>
      <a:accent2>
        <a:srgbClr val="C91D1D"/>
      </a:accent2>
      <a:accent3>
        <a:srgbClr val="006171"/>
      </a:accent3>
      <a:accent4>
        <a:srgbClr val="FEC300"/>
      </a:accent4>
      <a:accent5>
        <a:srgbClr val="80C34B"/>
      </a:accent5>
      <a:accent6>
        <a:srgbClr val="9C27B2"/>
      </a:accent6>
      <a:hlink>
        <a:srgbClr val="F027B2"/>
      </a:hlink>
      <a:folHlink>
        <a:srgbClr val="F07F0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</TotalTime>
  <Words>790</Words>
  <Application>Microsoft Office PowerPoint</Application>
  <PresentationFormat>Widescreen</PresentationFormat>
  <Paragraphs>119</Paragraphs>
  <Slides>19</Slides>
  <Notes>9</Notes>
  <HiddenSlides>1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Calibri</vt:lpstr>
      <vt:lpstr>Helvetica Neue LT Std</vt:lpstr>
      <vt:lpstr>HelveticaNeueLT Std</vt:lpstr>
      <vt:lpstr>Webdings</vt:lpstr>
      <vt:lpstr>Wingdings</vt:lpstr>
      <vt:lpstr>Content</vt:lpstr>
      <vt:lpstr>Session</vt:lpstr>
      <vt:lpstr>Cover</vt:lpstr>
      <vt:lpstr>PowerPoint Presentation</vt:lpstr>
      <vt:lpstr>Science communication</vt:lpstr>
      <vt:lpstr>Teacher notes: Session(s) contents</vt:lpstr>
      <vt:lpstr>Science communication</vt:lpstr>
      <vt:lpstr>Science communication</vt:lpstr>
      <vt:lpstr>Science communication</vt:lpstr>
      <vt:lpstr>Science communication</vt:lpstr>
      <vt:lpstr>Science communication</vt:lpstr>
      <vt:lpstr>Science communication</vt:lpstr>
      <vt:lpstr>Science communication</vt:lpstr>
      <vt:lpstr>Science communication</vt:lpstr>
      <vt:lpstr>Science communication</vt:lpstr>
      <vt:lpstr>Scientific poster</vt:lpstr>
      <vt:lpstr>Scientific poster</vt:lpstr>
      <vt:lpstr>Science communication</vt:lpstr>
      <vt:lpstr>Evaluating learning</vt:lpstr>
      <vt:lpstr>Evaluating learning</vt:lpstr>
      <vt:lpstr>Science communication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Jay Austin</dc:creator>
  <cp:lastModifiedBy>Karen Stephens</cp:lastModifiedBy>
  <cp:revision>175</cp:revision>
  <dcterms:created xsi:type="dcterms:W3CDTF">2020-10-06T11:47:42Z</dcterms:created>
  <dcterms:modified xsi:type="dcterms:W3CDTF">2024-09-03T16:14:24Z</dcterms:modified>
</cp:coreProperties>
</file>