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2" r:id="rId1"/>
    <p:sldMasterId id="2147483684" r:id="rId2"/>
  </p:sldMasterIdLst>
  <p:notesMasterIdLst>
    <p:notesMasterId r:id="rId6"/>
  </p:notesMasterIdLst>
  <p:handoutMasterIdLst>
    <p:handoutMasterId r:id="rId7"/>
  </p:handoutMasterIdLst>
  <p:sldIdLst>
    <p:sldId id="351" r:id="rId3"/>
    <p:sldId id="352" r:id="rId4"/>
    <p:sldId id="353" r:id="rId5"/>
  </p:sldIdLst>
  <p:sldSz cx="21383625" cy="30275213"/>
  <p:notesSz cx="6858000" cy="9144000"/>
  <p:defaultTextStyle>
    <a:defPPr>
      <a:defRPr lang="en-US"/>
    </a:defPPr>
    <a:lvl1pPr marL="0" algn="l" defTabSz="2479578" rtl="0" eaLnBrk="1" latinLnBrk="0" hangingPunct="1">
      <a:defRPr sz="4881" kern="1200">
        <a:solidFill>
          <a:schemeClr val="tx1"/>
        </a:solidFill>
        <a:latin typeface="+mn-lt"/>
        <a:ea typeface="+mn-ea"/>
        <a:cs typeface="+mn-cs"/>
      </a:defRPr>
    </a:lvl1pPr>
    <a:lvl2pPr marL="1239789" algn="l" defTabSz="2479578" rtl="0" eaLnBrk="1" latinLnBrk="0" hangingPunct="1">
      <a:defRPr sz="4881" kern="1200">
        <a:solidFill>
          <a:schemeClr val="tx1"/>
        </a:solidFill>
        <a:latin typeface="+mn-lt"/>
        <a:ea typeface="+mn-ea"/>
        <a:cs typeface="+mn-cs"/>
      </a:defRPr>
    </a:lvl2pPr>
    <a:lvl3pPr marL="2479578" algn="l" defTabSz="2479578" rtl="0" eaLnBrk="1" latinLnBrk="0" hangingPunct="1">
      <a:defRPr sz="4881" kern="1200">
        <a:solidFill>
          <a:schemeClr val="tx1"/>
        </a:solidFill>
        <a:latin typeface="+mn-lt"/>
        <a:ea typeface="+mn-ea"/>
        <a:cs typeface="+mn-cs"/>
      </a:defRPr>
    </a:lvl3pPr>
    <a:lvl4pPr marL="3719368" algn="l" defTabSz="2479578" rtl="0" eaLnBrk="1" latinLnBrk="0" hangingPunct="1">
      <a:defRPr sz="4881" kern="1200">
        <a:solidFill>
          <a:schemeClr val="tx1"/>
        </a:solidFill>
        <a:latin typeface="+mn-lt"/>
        <a:ea typeface="+mn-ea"/>
        <a:cs typeface="+mn-cs"/>
      </a:defRPr>
    </a:lvl4pPr>
    <a:lvl5pPr marL="4959157" algn="l" defTabSz="2479578" rtl="0" eaLnBrk="1" latinLnBrk="0" hangingPunct="1">
      <a:defRPr sz="4881" kern="1200">
        <a:solidFill>
          <a:schemeClr val="tx1"/>
        </a:solidFill>
        <a:latin typeface="+mn-lt"/>
        <a:ea typeface="+mn-ea"/>
        <a:cs typeface="+mn-cs"/>
      </a:defRPr>
    </a:lvl5pPr>
    <a:lvl6pPr marL="6198946" algn="l" defTabSz="2479578" rtl="0" eaLnBrk="1" latinLnBrk="0" hangingPunct="1">
      <a:defRPr sz="4881" kern="1200">
        <a:solidFill>
          <a:schemeClr val="tx1"/>
        </a:solidFill>
        <a:latin typeface="+mn-lt"/>
        <a:ea typeface="+mn-ea"/>
        <a:cs typeface="+mn-cs"/>
      </a:defRPr>
    </a:lvl6pPr>
    <a:lvl7pPr marL="7438735" algn="l" defTabSz="2479578" rtl="0" eaLnBrk="1" latinLnBrk="0" hangingPunct="1">
      <a:defRPr sz="4881" kern="1200">
        <a:solidFill>
          <a:schemeClr val="tx1"/>
        </a:solidFill>
        <a:latin typeface="+mn-lt"/>
        <a:ea typeface="+mn-ea"/>
        <a:cs typeface="+mn-cs"/>
      </a:defRPr>
    </a:lvl7pPr>
    <a:lvl8pPr marL="8678525" algn="l" defTabSz="2479578" rtl="0" eaLnBrk="1" latinLnBrk="0" hangingPunct="1">
      <a:defRPr sz="4881" kern="1200">
        <a:solidFill>
          <a:schemeClr val="tx1"/>
        </a:solidFill>
        <a:latin typeface="+mn-lt"/>
        <a:ea typeface="+mn-ea"/>
        <a:cs typeface="+mn-cs"/>
      </a:defRPr>
    </a:lvl8pPr>
    <a:lvl9pPr marL="9918314" algn="l" defTabSz="2479578" rtl="0" eaLnBrk="1" latinLnBrk="0" hangingPunct="1">
      <a:defRPr sz="4881"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535" userDrawn="1">
          <p15:clr>
            <a:srgbClr val="A4A3A4"/>
          </p15:clr>
        </p15:guide>
        <p15:guide id="2" pos="673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BDCDD"/>
    <a:srgbClr val="CCCCCC"/>
    <a:srgbClr val="F2F9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977"/>
    <p:restoredTop sz="96433" autoAdjust="0"/>
  </p:normalViewPr>
  <p:slideViewPr>
    <p:cSldViewPr snapToGrid="0" snapToObjects="1">
      <p:cViewPr>
        <p:scale>
          <a:sx n="22" d="100"/>
          <a:sy n="22" d="100"/>
        </p:scale>
        <p:origin x="4632" y="1320"/>
      </p:cViewPr>
      <p:guideLst>
        <p:guide orient="horz" pos="9535"/>
        <p:guide pos="6735"/>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113" d="100"/>
          <a:sy n="113" d="100"/>
        </p:scale>
        <p:origin x="524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handoutMaster" Target="handoutMasters/handout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982FA74-1866-8548-BF17-D65CEF70A0C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98993BB-6969-7A40-A0F7-290471123F1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3519CFF-BE8F-EA49-915C-0CC56A1B0F2F}" type="datetimeFigureOut">
              <a:rPr lang="en-US" smtClean="0"/>
              <a:t>8/30/24</a:t>
            </a:fld>
            <a:endParaRPr lang="en-US"/>
          </a:p>
        </p:txBody>
      </p:sp>
      <p:sp>
        <p:nvSpPr>
          <p:cNvPr id="4" name="Footer Placeholder 3">
            <a:extLst>
              <a:ext uri="{FF2B5EF4-FFF2-40B4-BE49-F238E27FC236}">
                <a16:creationId xmlns:a16="http://schemas.microsoft.com/office/drawing/2014/main" id="{46D5158B-8460-1E4E-A5F2-44ED31A778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4B85D6A-44FC-1747-8D5A-9690DD03E5B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95F142D-CD5E-3347-8BDE-044378E5194A}" type="slidenum">
              <a:rPr lang="en-US" smtClean="0"/>
              <a:t>‹#›</a:t>
            </a:fld>
            <a:endParaRPr lang="en-US"/>
          </a:p>
        </p:txBody>
      </p:sp>
    </p:spTree>
    <p:extLst>
      <p:ext uri="{BB962C8B-B14F-4D97-AF65-F5344CB8AC3E}">
        <p14:creationId xmlns:p14="http://schemas.microsoft.com/office/powerpoint/2010/main" val="38105315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D0D539-60D7-B641-A5CC-CDC46758A6CF}" type="datetimeFigureOut">
              <a:rPr lang="en-US" smtClean="0"/>
              <a:t>8/30/24</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0C2A22-CC90-0C46-AF30-D1E9E4E0560F}" type="slidenum">
              <a:rPr lang="en-US" smtClean="0"/>
              <a:t>‹#›</a:t>
            </a:fld>
            <a:endParaRPr lang="en-US"/>
          </a:p>
        </p:txBody>
      </p:sp>
    </p:spTree>
    <p:extLst>
      <p:ext uri="{BB962C8B-B14F-4D97-AF65-F5344CB8AC3E}">
        <p14:creationId xmlns:p14="http://schemas.microsoft.com/office/powerpoint/2010/main" val="3600794982"/>
      </p:ext>
    </p:extLst>
  </p:cSld>
  <p:clrMap bg1="lt1" tx1="dk1" bg2="lt2" tx2="dk2" accent1="accent1" accent2="accent2" accent3="accent3" accent4="accent4" accent5="accent5" accent6="accent6" hlink="hlink" folHlink="folHlink"/>
  <p:notesStyle>
    <a:lvl1pPr marL="0" algn="l" defTabSz="2479578" rtl="0" eaLnBrk="1" latinLnBrk="0" hangingPunct="1">
      <a:defRPr sz="3254" kern="1200">
        <a:solidFill>
          <a:schemeClr val="tx1"/>
        </a:solidFill>
        <a:latin typeface="+mn-lt"/>
        <a:ea typeface="+mn-ea"/>
        <a:cs typeface="+mn-cs"/>
      </a:defRPr>
    </a:lvl1pPr>
    <a:lvl2pPr marL="1239789" algn="l" defTabSz="2479578" rtl="0" eaLnBrk="1" latinLnBrk="0" hangingPunct="1">
      <a:defRPr sz="3254" kern="1200">
        <a:solidFill>
          <a:schemeClr val="tx1"/>
        </a:solidFill>
        <a:latin typeface="+mn-lt"/>
        <a:ea typeface="+mn-ea"/>
        <a:cs typeface="+mn-cs"/>
      </a:defRPr>
    </a:lvl2pPr>
    <a:lvl3pPr marL="2479578" algn="l" defTabSz="2479578" rtl="0" eaLnBrk="1" latinLnBrk="0" hangingPunct="1">
      <a:defRPr sz="3254" kern="1200">
        <a:solidFill>
          <a:schemeClr val="tx1"/>
        </a:solidFill>
        <a:latin typeface="+mn-lt"/>
        <a:ea typeface="+mn-ea"/>
        <a:cs typeface="+mn-cs"/>
      </a:defRPr>
    </a:lvl3pPr>
    <a:lvl4pPr marL="3719368" algn="l" defTabSz="2479578" rtl="0" eaLnBrk="1" latinLnBrk="0" hangingPunct="1">
      <a:defRPr sz="3254" kern="1200">
        <a:solidFill>
          <a:schemeClr val="tx1"/>
        </a:solidFill>
        <a:latin typeface="+mn-lt"/>
        <a:ea typeface="+mn-ea"/>
        <a:cs typeface="+mn-cs"/>
      </a:defRPr>
    </a:lvl4pPr>
    <a:lvl5pPr marL="4959157" algn="l" defTabSz="2479578" rtl="0" eaLnBrk="1" latinLnBrk="0" hangingPunct="1">
      <a:defRPr sz="3254" kern="1200">
        <a:solidFill>
          <a:schemeClr val="tx1"/>
        </a:solidFill>
        <a:latin typeface="+mn-lt"/>
        <a:ea typeface="+mn-ea"/>
        <a:cs typeface="+mn-cs"/>
      </a:defRPr>
    </a:lvl5pPr>
    <a:lvl6pPr marL="6198946" algn="l" defTabSz="2479578" rtl="0" eaLnBrk="1" latinLnBrk="0" hangingPunct="1">
      <a:defRPr sz="3254" kern="1200">
        <a:solidFill>
          <a:schemeClr val="tx1"/>
        </a:solidFill>
        <a:latin typeface="+mn-lt"/>
        <a:ea typeface="+mn-ea"/>
        <a:cs typeface="+mn-cs"/>
      </a:defRPr>
    </a:lvl6pPr>
    <a:lvl7pPr marL="7438735" algn="l" defTabSz="2479578" rtl="0" eaLnBrk="1" latinLnBrk="0" hangingPunct="1">
      <a:defRPr sz="3254" kern="1200">
        <a:solidFill>
          <a:schemeClr val="tx1"/>
        </a:solidFill>
        <a:latin typeface="+mn-lt"/>
        <a:ea typeface="+mn-ea"/>
        <a:cs typeface="+mn-cs"/>
      </a:defRPr>
    </a:lvl7pPr>
    <a:lvl8pPr marL="8678525" algn="l" defTabSz="2479578" rtl="0" eaLnBrk="1" latinLnBrk="0" hangingPunct="1">
      <a:defRPr sz="3254" kern="1200">
        <a:solidFill>
          <a:schemeClr val="tx1"/>
        </a:solidFill>
        <a:latin typeface="+mn-lt"/>
        <a:ea typeface="+mn-ea"/>
        <a:cs typeface="+mn-cs"/>
      </a:defRPr>
    </a:lvl8pPr>
    <a:lvl9pPr marL="9918314" algn="l" defTabSz="2479578" rtl="0" eaLnBrk="1" latinLnBrk="0" hangingPunct="1">
      <a:defRPr sz="3254"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3196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18" name="Title Placeholder 1">
            <a:extLst>
              <a:ext uri="{FF2B5EF4-FFF2-40B4-BE49-F238E27FC236}">
                <a16:creationId xmlns:a16="http://schemas.microsoft.com/office/drawing/2014/main" id="{4BB0A620-6018-9B4B-98C6-C51CC6A1CDF0}"/>
              </a:ext>
            </a:extLst>
          </p:cNvPr>
          <p:cNvSpPr>
            <a:spLocks noGrp="1"/>
          </p:cNvSpPr>
          <p:nvPr>
            <p:ph type="title" hasCustomPrompt="1"/>
          </p:nvPr>
        </p:nvSpPr>
        <p:spPr>
          <a:xfrm>
            <a:off x="833653" y="11169592"/>
            <a:ext cx="10665083" cy="5851808"/>
          </a:xfrm>
          <a:prstGeom prst="rect">
            <a:avLst/>
          </a:prstGeom>
        </p:spPr>
        <p:txBody>
          <a:bodyPr vert="horz" lIns="91440" tIns="45720" rIns="91440" bIns="45720" rtlCol="0" anchor="t">
            <a:normAutofit/>
          </a:bodyPr>
          <a:lstStyle>
            <a:lvl1pPr>
              <a:lnSpc>
                <a:spcPct val="80000"/>
              </a:lnSpc>
              <a:defRPr sz="4500" b="1" i="0" spc="-150">
                <a:solidFill>
                  <a:schemeClr val="tx1"/>
                </a:solidFill>
                <a:latin typeface="Arial" panose="020B0604020202020204" pitchFamily="34" charset="0"/>
                <a:cs typeface="Arial" panose="020B0604020202020204" pitchFamily="34" charset="0"/>
              </a:defRPr>
            </a:lvl1pPr>
          </a:lstStyle>
          <a:p>
            <a:r>
              <a:rPr lang="en-GB" b="1" i="0" dirty="0">
                <a:effectLst/>
                <a:latin typeface="Arial" panose="020B0604020202020204" pitchFamily="34" charset="0"/>
                <a:cs typeface="Arial" panose="020B0604020202020204" pitchFamily="34" charset="0"/>
              </a:rPr>
              <a:t>divider title</a:t>
            </a:r>
            <a:endParaRPr lang="en-GB" dirty="0">
              <a:effectLst/>
              <a:latin typeface="Helvetica Neue LT Std" panose="020B0604020202020204" pitchFamily="34" charset="0"/>
            </a:endParaRPr>
          </a:p>
        </p:txBody>
      </p:sp>
      <p:sp>
        <p:nvSpPr>
          <p:cNvPr id="7" name="Text Placeholder 9">
            <a:extLst>
              <a:ext uri="{FF2B5EF4-FFF2-40B4-BE49-F238E27FC236}">
                <a16:creationId xmlns:a16="http://schemas.microsoft.com/office/drawing/2014/main" id="{ADC39AE6-3699-4D47-8CAA-F61756357C60}"/>
              </a:ext>
            </a:extLst>
          </p:cNvPr>
          <p:cNvSpPr>
            <a:spLocks noGrp="1"/>
          </p:cNvSpPr>
          <p:nvPr>
            <p:ph type="body" sz="quarter" idx="10" hasCustomPrompt="1"/>
          </p:nvPr>
        </p:nvSpPr>
        <p:spPr>
          <a:xfrm>
            <a:off x="833653" y="21748496"/>
            <a:ext cx="10665083" cy="2396911"/>
          </a:xfrm>
          <a:prstGeom prst="rect">
            <a:avLst/>
          </a:prstGeom>
        </p:spPr>
        <p:txBody>
          <a:bodyPr tIns="0" bIns="90000" anchor="t"/>
          <a:lstStyle>
            <a:lvl1pPr marL="0" indent="0">
              <a:lnSpc>
                <a:spcPct val="100000"/>
              </a:lnSpc>
              <a:spcBef>
                <a:spcPts val="0"/>
              </a:spcBef>
              <a:buNone/>
              <a:defRPr sz="1800" b="0" i="0">
                <a:solidFill>
                  <a:schemeClr val="tx1"/>
                </a:solidFill>
                <a:latin typeface="Arial" panose="020B0604020202020204" pitchFamily="34" charset="0"/>
              </a:defRPr>
            </a:lvl1pPr>
          </a:lstStyle>
          <a:p>
            <a:pPr lvl="0"/>
            <a:r>
              <a:rPr lang="en-US" dirty="0"/>
              <a:t>Copy</a:t>
            </a:r>
          </a:p>
        </p:txBody>
      </p:sp>
    </p:spTree>
    <p:extLst>
      <p:ext uri="{BB962C8B-B14F-4D97-AF65-F5344CB8AC3E}">
        <p14:creationId xmlns:p14="http://schemas.microsoft.com/office/powerpoint/2010/main" val="854304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6ED6E-6AF2-D840-9CF1-CFC5D2839E56}"/>
              </a:ext>
            </a:extLst>
          </p:cNvPr>
          <p:cNvSpPr>
            <a:spLocks noGrp="1"/>
          </p:cNvSpPr>
          <p:nvPr>
            <p:ph type="title" hasCustomPrompt="1"/>
          </p:nvPr>
        </p:nvSpPr>
        <p:spPr/>
        <p:txBody>
          <a:bodyPr/>
          <a:lstStyle/>
          <a:p>
            <a:r>
              <a:rPr lang="en-US"/>
              <a:t>title</a:t>
            </a:r>
          </a:p>
        </p:txBody>
      </p:sp>
      <p:sp>
        <p:nvSpPr>
          <p:cNvPr id="3" name="Content Placeholder 2">
            <a:extLst>
              <a:ext uri="{FF2B5EF4-FFF2-40B4-BE49-F238E27FC236}">
                <a16:creationId xmlns:a16="http://schemas.microsoft.com/office/drawing/2014/main" id="{FB628ECA-D454-474F-8AC2-D5674DBBDA5E}"/>
              </a:ext>
            </a:extLst>
          </p:cNvPr>
          <p:cNvSpPr>
            <a:spLocks noGrp="1"/>
          </p:cNvSpPr>
          <p:nvPr>
            <p:ph idx="1"/>
          </p:nvPr>
        </p:nvSpPr>
        <p:spPr>
          <a:xfrm>
            <a:off x="842185" y="8923206"/>
            <a:ext cx="19707787" cy="19341173"/>
          </a:xfrm>
          <a:prstGeom prst="rect">
            <a:avLst/>
          </a:prstGeom>
        </p:spPr>
        <p:txBody>
          <a:bodyPr tIns="90000"/>
          <a:lstStyle>
            <a:lvl1pPr>
              <a:spcBef>
                <a:spcPts val="2000"/>
              </a:spcBef>
              <a:buClr>
                <a:schemeClr val="tx2"/>
              </a:buClr>
              <a:defRPr sz="2000"/>
            </a:lvl1pPr>
            <a:lvl2pPr>
              <a:spcBef>
                <a:spcPts val="2000"/>
              </a:spcBef>
              <a:buClr>
                <a:schemeClr val="tx2"/>
              </a:buClr>
              <a:defRPr sz="1800"/>
            </a:lvl2pPr>
            <a:lvl3pPr>
              <a:spcBef>
                <a:spcPts val="2000"/>
              </a:spcBef>
              <a:buClr>
                <a:schemeClr val="tx2"/>
              </a:buClr>
              <a:defRPr sz="1600"/>
            </a:lvl3pPr>
            <a:lvl4pPr>
              <a:spcBef>
                <a:spcPts val="2000"/>
              </a:spcBef>
              <a:buClr>
                <a:schemeClr val="tx2"/>
              </a:buClr>
              <a:defRPr sz="1400"/>
            </a:lvl4pPr>
            <a:lvl5pPr>
              <a:spcBef>
                <a:spcPts val="2000"/>
              </a:spcBef>
              <a:buClr>
                <a:schemeClr val="tx2"/>
              </a:buCl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58129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232912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029819"/>
      </p:ext>
    </p:extLst>
  </p:cSld>
  <p:clrMap bg1="lt1" tx1="dk1" bg2="lt2" tx2="dk2" accent1="accent1" accent2="accent2" accent3="accent3" accent4="accent4" accent5="accent5" accent6="accent6" hlink="hlink" folHlink="folHlink"/>
  <p:sldLayoutIdLst>
    <p:sldLayoutId id="2147483683" r:id="rId1"/>
  </p:sldLayoutIdLst>
  <p:hf hdr="0"/>
  <p:txStyles>
    <p:titleStyle>
      <a:lvl1pPr algn="l" defTabSz="914400" rtl="0" eaLnBrk="1" latinLnBrk="0" hangingPunct="1">
        <a:lnSpc>
          <a:spcPct val="90000"/>
        </a:lnSpc>
        <a:spcBef>
          <a:spcPct val="0"/>
        </a:spcBef>
        <a:buNone/>
        <a:defRPr lang="en-GB" sz="4400" b="1" i="0" kern="1200" smtClean="0">
          <a:solidFill>
            <a:schemeClr val="bg1"/>
          </a:solidFill>
          <a:effectLst/>
          <a:latin typeface="HelveticaNeueLT Std"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167C4F3-F8CD-1E4F-9F4F-AFF0FBABDF0A}"/>
              </a:ext>
            </a:extLst>
          </p:cNvPr>
          <p:cNvSpPr>
            <a:spLocks noGrp="1"/>
          </p:cNvSpPr>
          <p:nvPr>
            <p:ph type="body" idx="1"/>
          </p:nvPr>
        </p:nvSpPr>
        <p:spPr>
          <a:xfrm>
            <a:off x="842185" y="8923217"/>
            <a:ext cx="19707787" cy="15326617"/>
          </a:xfrm>
          <a:prstGeom prst="rect">
            <a:avLst/>
          </a:prstGeom>
        </p:spPr>
        <p:txBody>
          <a:bodyPr vert="horz" lIns="91440" tIns="90000" rIns="91440" bIns="90000" rtlCol="0">
            <a:normAutofit/>
          </a:bodyPr>
          <a:lstStyle/>
          <a:p>
            <a:pPr lvl="0"/>
            <a:r>
              <a:rPr lang="en-US"/>
              <a:t>Copy</a:t>
            </a:r>
          </a:p>
          <a:p>
            <a:pPr lvl="1"/>
            <a:r>
              <a:rPr lang="en-US"/>
              <a:t>Second level</a:t>
            </a:r>
          </a:p>
          <a:p>
            <a:pPr lvl="2"/>
            <a:r>
              <a:rPr lang="en-US"/>
              <a:t>Third level</a:t>
            </a:r>
          </a:p>
          <a:p>
            <a:pPr lvl="3"/>
            <a:r>
              <a:rPr lang="en-US"/>
              <a:t>Fourth level</a:t>
            </a:r>
          </a:p>
          <a:p>
            <a:pPr lvl="4"/>
            <a:r>
              <a:rPr lang="en-US"/>
              <a:t>Fifth level</a:t>
            </a:r>
          </a:p>
        </p:txBody>
      </p:sp>
      <p:sp>
        <p:nvSpPr>
          <p:cNvPr id="2" name="Title Placeholder 1">
            <a:extLst>
              <a:ext uri="{FF2B5EF4-FFF2-40B4-BE49-F238E27FC236}">
                <a16:creationId xmlns:a16="http://schemas.microsoft.com/office/drawing/2014/main" id="{2EEE1339-DC47-AF47-A64F-7D5F2C987716}"/>
              </a:ext>
            </a:extLst>
          </p:cNvPr>
          <p:cNvSpPr>
            <a:spLocks noGrp="1"/>
          </p:cNvSpPr>
          <p:nvPr>
            <p:ph type="title"/>
          </p:nvPr>
        </p:nvSpPr>
        <p:spPr>
          <a:xfrm>
            <a:off x="833652" y="4198512"/>
            <a:ext cx="19716321" cy="4214700"/>
          </a:xfrm>
          <a:prstGeom prst="rect">
            <a:avLst/>
          </a:prstGeom>
        </p:spPr>
        <p:txBody>
          <a:bodyPr vert="horz" lIns="91440" tIns="0" rIns="91440" bIns="45720" rtlCol="0" anchor="t">
            <a:normAutofit/>
          </a:bodyPr>
          <a:lstStyle/>
          <a:p>
            <a:r>
              <a:rPr lang="en-US"/>
              <a:t>title</a:t>
            </a:r>
          </a:p>
        </p:txBody>
      </p:sp>
    </p:spTree>
    <p:extLst>
      <p:ext uri="{BB962C8B-B14F-4D97-AF65-F5344CB8AC3E}">
        <p14:creationId xmlns:p14="http://schemas.microsoft.com/office/powerpoint/2010/main" val="4060658995"/>
      </p:ext>
    </p:extLst>
  </p:cSld>
  <p:clrMap bg1="lt1" tx1="dk1" bg2="lt2" tx2="dk2" accent1="accent1" accent2="accent2" accent3="accent3" accent4="accent4" accent5="accent5" accent6="accent6" hlink="hlink" folHlink="folHlink"/>
  <p:sldLayoutIdLst>
    <p:sldLayoutId id="2147483687" r:id="rId1"/>
    <p:sldLayoutId id="2147483686" r:id="rId2"/>
    <p:sldLayoutId id="2147483707" r:id="rId3"/>
  </p:sldLayoutIdLst>
  <p:hf hdr="0"/>
  <p:txStyles>
    <p:titleStyle>
      <a:lvl1pPr algn="l" defTabSz="914400" rtl="0" eaLnBrk="1" latinLnBrk="0" hangingPunct="1">
        <a:lnSpc>
          <a:spcPct val="80000"/>
        </a:lnSpc>
        <a:spcBef>
          <a:spcPct val="0"/>
        </a:spcBef>
        <a:buNone/>
        <a:defRPr sz="3500" b="1" i="0" kern="1200" cap="none" spc="-150" baseline="0">
          <a:solidFill>
            <a:schemeClr val="tx1"/>
          </a:solidFill>
          <a:latin typeface="+mj-lt"/>
          <a:ea typeface="+mj-ea"/>
          <a:cs typeface="+mj-cs"/>
        </a:defRPr>
      </a:lvl1pPr>
    </p:titleStyle>
    <p:bodyStyle>
      <a:lvl1pPr marL="185738" indent="-185738" algn="l" defTabSz="914400" rtl="0" eaLnBrk="1" latinLnBrk="0" hangingPunct="1">
        <a:lnSpc>
          <a:spcPct val="100000"/>
        </a:lnSpc>
        <a:spcBef>
          <a:spcPts val="2000"/>
        </a:spcBef>
        <a:buFont typeface="Arial" panose="020B0604020202020204" pitchFamily="34" charset="0"/>
        <a:buChar char="•"/>
        <a:tabLst/>
        <a:defRPr sz="2000" kern="1200" baseline="0">
          <a:solidFill>
            <a:schemeClr val="tx1"/>
          </a:solidFill>
          <a:latin typeface="+mn-lt"/>
          <a:ea typeface="+mn-ea"/>
          <a:cs typeface="+mn-cs"/>
        </a:defRPr>
      </a:lvl1pPr>
      <a:lvl2pPr marL="185738" indent="-177800" algn="l" defTabSz="914400" rtl="0" eaLnBrk="1" latinLnBrk="0" hangingPunct="1">
        <a:lnSpc>
          <a:spcPct val="100000"/>
        </a:lnSpc>
        <a:spcBef>
          <a:spcPts val="2000"/>
        </a:spcBef>
        <a:buFont typeface="Arial" panose="020B0604020202020204" pitchFamily="34" charset="0"/>
        <a:buChar char="•"/>
        <a:tabLst/>
        <a:defRPr sz="1800" kern="1200" baseline="0">
          <a:solidFill>
            <a:schemeClr val="tx1"/>
          </a:solidFill>
          <a:latin typeface="+mn-lt"/>
          <a:ea typeface="+mn-ea"/>
          <a:cs typeface="+mn-cs"/>
        </a:defRPr>
      </a:lvl2pPr>
      <a:lvl3pPr marL="185738" indent="-185738" algn="l" defTabSz="914400" rtl="0" eaLnBrk="1" latinLnBrk="0" hangingPunct="1">
        <a:lnSpc>
          <a:spcPct val="100000"/>
        </a:lnSpc>
        <a:spcBef>
          <a:spcPts val="2000"/>
        </a:spcBef>
        <a:buFont typeface="Arial" panose="020B0604020202020204" pitchFamily="34" charset="0"/>
        <a:buChar char="•"/>
        <a:tabLst/>
        <a:defRPr sz="1600" kern="1200">
          <a:solidFill>
            <a:schemeClr val="tx1"/>
          </a:solidFill>
          <a:latin typeface="+mn-lt"/>
          <a:ea typeface="+mn-ea"/>
          <a:cs typeface="+mn-cs"/>
        </a:defRPr>
      </a:lvl3pPr>
      <a:lvl4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4pPr>
      <a:lvl5pPr marL="185738" indent="-185738" algn="l" defTabSz="914400" rtl="0" eaLnBrk="1" latinLnBrk="0" hangingPunct="1">
        <a:lnSpc>
          <a:spcPct val="100000"/>
        </a:lnSpc>
        <a:spcBef>
          <a:spcPts val="2000"/>
        </a:spcBef>
        <a:buFont typeface="Arial" panose="020B0604020202020204" pitchFamily="34" charset="0"/>
        <a:buChar char="•"/>
        <a:tabLst/>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4.emf"/><Relationship Id="rId13" Type="http://schemas.openxmlformats.org/officeDocument/2006/relationships/image" Target="../media/image9.emf"/><Relationship Id="rId3" Type="http://schemas.openxmlformats.org/officeDocument/2006/relationships/image" Target="../media/image2.svg"/><Relationship Id="rId7" Type="http://schemas.openxmlformats.org/officeDocument/2006/relationships/image" Target="../media/image3.emf"/><Relationship Id="rId12" Type="http://schemas.openxmlformats.org/officeDocument/2006/relationships/image" Target="../media/image8.emf"/><Relationship Id="rId17" Type="http://schemas.openxmlformats.org/officeDocument/2006/relationships/image" Target="../media/image13.jpg"/><Relationship Id="rId2" Type="http://schemas.openxmlformats.org/officeDocument/2006/relationships/image" Target="../media/image1.png"/><Relationship Id="rId16" Type="http://schemas.openxmlformats.org/officeDocument/2006/relationships/image" Target="../media/image12.jpg"/><Relationship Id="rId1" Type="http://schemas.openxmlformats.org/officeDocument/2006/relationships/slideLayout" Target="../slideLayouts/slideLayout4.xml"/><Relationship Id="rId6" Type="http://schemas.openxmlformats.org/officeDocument/2006/relationships/hyperlink" Target="https://www.naturespot.org.uk/species/phaonia-subventa" TargetMode="External"/><Relationship Id="rId11" Type="http://schemas.openxmlformats.org/officeDocument/2006/relationships/image" Target="../media/image7.emf"/><Relationship Id="rId5" Type="http://schemas.openxmlformats.org/officeDocument/2006/relationships/hyperlink" Target="https://blast.ncbi.nlm.nih.gov/Blast.cgi" TargetMode="External"/><Relationship Id="rId15" Type="http://schemas.openxmlformats.org/officeDocument/2006/relationships/image" Target="../media/image11.jpg"/><Relationship Id="rId10" Type="http://schemas.openxmlformats.org/officeDocument/2006/relationships/image" Target="../media/image6.emf"/><Relationship Id="rId4" Type="http://schemas.openxmlformats.org/officeDocument/2006/relationships/hyperlink" Target="https://www.sanger.ac.uk/collaboration/bioscan/" TargetMode="External"/><Relationship Id="rId9" Type="http://schemas.openxmlformats.org/officeDocument/2006/relationships/image" Target="../media/image5.emf"/><Relationship Id="rId14" Type="http://schemas.openxmlformats.org/officeDocument/2006/relationships/image" Target="../media/image10.jp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13" Type="http://schemas.openxmlformats.org/officeDocument/2006/relationships/image" Target="../media/image18.emf"/><Relationship Id="rId18" Type="http://schemas.openxmlformats.org/officeDocument/2006/relationships/image" Target="../media/image23.emf"/><Relationship Id="rId26" Type="http://schemas.openxmlformats.org/officeDocument/2006/relationships/image" Target="../media/image31.emf"/><Relationship Id="rId3" Type="http://schemas.openxmlformats.org/officeDocument/2006/relationships/image" Target="../media/image4.emf"/><Relationship Id="rId21" Type="http://schemas.openxmlformats.org/officeDocument/2006/relationships/image" Target="../media/image26.emf"/><Relationship Id="rId7" Type="http://schemas.openxmlformats.org/officeDocument/2006/relationships/image" Target="../media/image8.emf"/><Relationship Id="rId12" Type="http://schemas.openxmlformats.org/officeDocument/2006/relationships/image" Target="../media/image17.emf"/><Relationship Id="rId17" Type="http://schemas.openxmlformats.org/officeDocument/2006/relationships/image" Target="../media/image22.emf"/><Relationship Id="rId25" Type="http://schemas.openxmlformats.org/officeDocument/2006/relationships/image" Target="../media/image30.emf"/><Relationship Id="rId2" Type="http://schemas.openxmlformats.org/officeDocument/2006/relationships/image" Target="../media/image3.emf"/><Relationship Id="rId16" Type="http://schemas.openxmlformats.org/officeDocument/2006/relationships/image" Target="../media/image21.emf"/><Relationship Id="rId20" Type="http://schemas.openxmlformats.org/officeDocument/2006/relationships/image" Target="../media/image25.emf"/><Relationship Id="rId29" Type="http://schemas.openxmlformats.org/officeDocument/2006/relationships/image" Target="../media/image34.emf"/><Relationship Id="rId1" Type="http://schemas.openxmlformats.org/officeDocument/2006/relationships/slideLayout" Target="../slideLayouts/slideLayout4.xml"/><Relationship Id="rId6" Type="http://schemas.openxmlformats.org/officeDocument/2006/relationships/image" Target="../media/image7.emf"/><Relationship Id="rId11" Type="http://schemas.openxmlformats.org/officeDocument/2006/relationships/image" Target="../media/image16.emf"/><Relationship Id="rId24" Type="http://schemas.openxmlformats.org/officeDocument/2006/relationships/image" Target="../media/image29.emf"/><Relationship Id="rId32" Type="http://schemas.openxmlformats.org/officeDocument/2006/relationships/image" Target="../media/image37.emf"/><Relationship Id="rId5" Type="http://schemas.openxmlformats.org/officeDocument/2006/relationships/image" Target="../media/image6.emf"/><Relationship Id="rId15" Type="http://schemas.openxmlformats.org/officeDocument/2006/relationships/image" Target="../media/image20.emf"/><Relationship Id="rId23" Type="http://schemas.openxmlformats.org/officeDocument/2006/relationships/image" Target="../media/image28.emf"/><Relationship Id="rId28" Type="http://schemas.openxmlformats.org/officeDocument/2006/relationships/image" Target="../media/image33.emf"/><Relationship Id="rId10" Type="http://schemas.openxmlformats.org/officeDocument/2006/relationships/image" Target="../media/image15.emf"/><Relationship Id="rId19" Type="http://schemas.openxmlformats.org/officeDocument/2006/relationships/image" Target="../media/image24.emf"/><Relationship Id="rId31" Type="http://schemas.openxmlformats.org/officeDocument/2006/relationships/image" Target="../media/image36.emf"/><Relationship Id="rId4" Type="http://schemas.openxmlformats.org/officeDocument/2006/relationships/image" Target="../media/image5.emf"/><Relationship Id="rId9" Type="http://schemas.openxmlformats.org/officeDocument/2006/relationships/image" Target="../media/image14.emf"/><Relationship Id="rId14" Type="http://schemas.openxmlformats.org/officeDocument/2006/relationships/image" Target="../media/image19.emf"/><Relationship Id="rId22" Type="http://schemas.openxmlformats.org/officeDocument/2006/relationships/image" Target="../media/image27.emf"/><Relationship Id="rId27" Type="http://schemas.openxmlformats.org/officeDocument/2006/relationships/image" Target="../media/image32.emf"/><Relationship Id="rId30" Type="http://schemas.openxmlformats.org/officeDocument/2006/relationships/image" Target="../media/image3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929221E-CC3A-35EF-C442-79245B31DE75}"/>
              </a:ext>
            </a:extLst>
          </p:cNvPr>
          <p:cNvSpPr txBox="1"/>
          <p:nvPr/>
        </p:nvSpPr>
        <p:spPr>
          <a:xfrm>
            <a:off x="1330512" y="1168054"/>
            <a:ext cx="13681900" cy="3093154"/>
          </a:xfrm>
          <a:prstGeom prst="rect">
            <a:avLst/>
          </a:prstGeom>
          <a:noFill/>
        </p:spPr>
        <p:txBody>
          <a:bodyPr wrap="square" rtlCol="0">
            <a:spAutoFit/>
          </a:bodyPr>
          <a:lstStyle/>
          <a:p>
            <a:r>
              <a:rPr lang="en-GB" sz="6500" b="1">
                <a:effectLst/>
                <a:latin typeface="Arial" panose="020B0604020202020204" pitchFamily="34" charset="0"/>
                <a:cs typeface="Arial" panose="020B0604020202020204" pitchFamily="34" charset="0"/>
              </a:rPr>
              <a:t>Barcoding for biodiversity:</a:t>
            </a:r>
          </a:p>
          <a:p>
            <a:r>
              <a:rPr lang="en-GB" sz="6500" b="1">
                <a:effectLst/>
                <a:latin typeface="Arial" panose="020B0604020202020204" pitchFamily="34" charset="0"/>
                <a:cs typeface="Arial" panose="020B0604020202020204" pitchFamily="34" charset="0"/>
              </a:rPr>
              <a:t>Using DNA barcoding to identify an unknown invertebrate</a:t>
            </a:r>
          </a:p>
        </p:txBody>
      </p:sp>
      <p:sp>
        <p:nvSpPr>
          <p:cNvPr id="4" name="TextBox 3">
            <a:extLst>
              <a:ext uri="{FF2B5EF4-FFF2-40B4-BE49-F238E27FC236}">
                <a16:creationId xmlns:a16="http://schemas.microsoft.com/office/drawing/2014/main" id="{B70B442A-E15D-FE33-BA11-8E12ED7E992B}"/>
              </a:ext>
            </a:extLst>
          </p:cNvPr>
          <p:cNvSpPr txBox="1"/>
          <p:nvPr/>
        </p:nvSpPr>
        <p:spPr>
          <a:xfrm>
            <a:off x="1330512" y="4399777"/>
            <a:ext cx="13681900" cy="553998"/>
          </a:xfrm>
          <a:prstGeom prst="rect">
            <a:avLst/>
          </a:prstGeom>
          <a:noFill/>
        </p:spPr>
        <p:txBody>
          <a:bodyPr wrap="square" rtlCol="0">
            <a:spAutoFit/>
          </a:bodyPr>
          <a:lstStyle/>
          <a:p>
            <a:r>
              <a:rPr lang="en-GB" sz="3000" b="1">
                <a:effectLst/>
                <a:latin typeface="Arial" panose="020B0604020202020204" pitchFamily="34" charset="0"/>
              </a:rPr>
              <a:t>By Karen Stephens</a:t>
            </a:r>
            <a:endParaRPr lang="en-GB" sz="3000">
              <a:effectLst/>
              <a:latin typeface="Arial" panose="020B0604020202020204" pitchFamily="34" charset="0"/>
            </a:endParaRPr>
          </a:p>
        </p:txBody>
      </p:sp>
      <p:pic>
        <p:nvPicPr>
          <p:cNvPr id="7" name="Graphic 6">
            <a:extLst>
              <a:ext uri="{FF2B5EF4-FFF2-40B4-BE49-F238E27FC236}">
                <a16:creationId xmlns:a16="http://schemas.microsoft.com/office/drawing/2014/main" id="{C13FDB1D-3A2D-3A88-D347-1211D8209F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304422" y="591990"/>
            <a:ext cx="5468509" cy="4709872"/>
          </a:xfrm>
          <a:prstGeom prst="rect">
            <a:avLst/>
          </a:prstGeom>
        </p:spPr>
      </p:pic>
      <p:sp>
        <p:nvSpPr>
          <p:cNvPr id="11" name="TextBox 10">
            <a:extLst>
              <a:ext uri="{FF2B5EF4-FFF2-40B4-BE49-F238E27FC236}">
                <a16:creationId xmlns:a16="http://schemas.microsoft.com/office/drawing/2014/main" id="{01FB567F-CB9D-E5D7-2CA3-190499714D4A}"/>
              </a:ext>
            </a:extLst>
          </p:cNvPr>
          <p:cNvSpPr txBox="1"/>
          <p:nvPr/>
        </p:nvSpPr>
        <p:spPr>
          <a:xfrm>
            <a:off x="11076091" y="6064598"/>
            <a:ext cx="9217024" cy="6887270"/>
          </a:xfrm>
          <a:prstGeom prst="rect">
            <a:avLst/>
          </a:prstGeom>
          <a:noFill/>
        </p:spPr>
        <p:txBody>
          <a:bodyPr wrap="square" rtlCol="0">
            <a:spAutoFit/>
          </a:bodyPr>
          <a:lstStyle/>
          <a:p>
            <a:pPr>
              <a:lnSpc>
                <a:spcPct val="110000"/>
              </a:lnSpc>
              <a:spcAft>
                <a:spcPts val="1800"/>
              </a:spcAft>
            </a:pPr>
            <a:r>
              <a:rPr lang="en-GB" sz="4000" b="1">
                <a:solidFill>
                  <a:schemeClr val="accent6"/>
                </a:solidFill>
                <a:effectLst/>
                <a:latin typeface="Arial" panose="020B0604020202020204" pitchFamily="34" charset="0"/>
                <a:cs typeface="Arial" panose="020B0604020202020204" pitchFamily="34" charset="0"/>
              </a:rPr>
              <a:t>Introduction</a:t>
            </a:r>
            <a:endParaRPr lang="en-GB" sz="4000">
              <a:effectLst/>
              <a:latin typeface="Arial" panose="020B0604020202020204" pitchFamily="34" charset="0"/>
              <a:cs typeface="Arial" panose="020B0604020202020204" pitchFamily="34" charset="0"/>
            </a:endParaRPr>
          </a:p>
          <a:p>
            <a:pPr>
              <a:lnSpc>
                <a:spcPct val="110000"/>
              </a:lnSpc>
              <a:spcAft>
                <a:spcPts val="1800"/>
              </a:spcAft>
            </a:pPr>
            <a:r>
              <a:rPr lang="en-GB" sz="2400">
                <a:effectLst/>
                <a:latin typeface="Arial" panose="020B0604020202020204" pitchFamily="34" charset="0"/>
                <a:cs typeface="Arial" panose="020B0604020202020204" pitchFamily="34" charset="0"/>
              </a:rPr>
              <a:t>About 95% of animals are invertebrates (Eisenhauer and Hines, 2021). Invertebrates provide many ecosystem services, like pollination and organic matter recycling (Dangles and Casas, 2019), yet their roles are not well understood, invertebrate biodiversity is declining, and it is estimated that about 90% of insect species have yet to be named (Van der Sluijs, 2020). In this project we use DNA barcoding to identify invertebrates around our workplace. </a:t>
            </a:r>
          </a:p>
          <a:p>
            <a:pPr>
              <a:lnSpc>
                <a:spcPct val="110000"/>
              </a:lnSpc>
              <a:spcAft>
                <a:spcPts val="1800"/>
              </a:spcAft>
            </a:pPr>
            <a:r>
              <a:rPr lang="en-GB" sz="2400">
                <a:effectLst/>
                <a:latin typeface="Arial" panose="020B0604020202020204" pitchFamily="34" charset="0"/>
                <a:cs typeface="Arial" panose="020B0604020202020204" pitchFamily="34" charset="0"/>
              </a:rPr>
              <a:t>This project is similar to BIOSCAN, a 5 year project looking at the genetic diversity of flying insects in the UK (Wellcome Sanger Institute, 2023). Our data will contribute to characterising invertebrate biodiversity. DNA barcode data can be used for DNA-based bioexploration and biomonitoring of insect populations over time (Chua </a:t>
            </a:r>
            <a:r>
              <a:rPr lang="en-GB" sz="2400" i="1">
                <a:effectLst/>
                <a:latin typeface="Arial" panose="020B0604020202020204" pitchFamily="34" charset="0"/>
                <a:cs typeface="Arial" panose="020B0604020202020204" pitchFamily="34" charset="0"/>
              </a:rPr>
              <a:t>et al.</a:t>
            </a:r>
            <a:r>
              <a:rPr lang="en-GB" sz="2400">
                <a:effectLst/>
                <a:latin typeface="Arial" panose="020B0604020202020204" pitchFamily="34" charset="0"/>
                <a:cs typeface="Arial" panose="020B0604020202020204" pitchFamily="34" charset="0"/>
              </a:rPr>
              <a:t>, 2023).</a:t>
            </a:r>
          </a:p>
        </p:txBody>
      </p:sp>
      <p:sp>
        <p:nvSpPr>
          <p:cNvPr id="12" name="TextBox 11">
            <a:extLst>
              <a:ext uri="{FF2B5EF4-FFF2-40B4-BE49-F238E27FC236}">
                <a16:creationId xmlns:a16="http://schemas.microsoft.com/office/drawing/2014/main" id="{56BB2EAE-C252-BF42-135D-2F0BA5F70FE2}"/>
              </a:ext>
            </a:extLst>
          </p:cNvPr>
          <p:cNvSpPr txBox="1"/>
          <p:nvPr/>
        </p:nvSpPr>
        <p:spPr>
          <a:xfrm>
            <a:off x="1330512" y="6064598"/>
            <a:ext cx="9217024" cy="3000052"/>
          </a:xfrm>
          <a:prstGeom prst="rect">
            <a:avLst/>
          </a:prstGeom>
          <a:noFill/>
        </p:spPr>
        <p:txBody>
          <a:bodyPr wrap="square" rtlCol="0">
            <a:spAutoFit/>
          </a:bodyPr>
          <a:lstStyle/>
          <a:p>
            <a:pPr>
              <a:lnSpc>
                <a:spcPct val="110000"/>
              </a:lnSpc>
              <a:spcAft>
                <a:spcPts val="1800"/>
              </a:spcAft>
            </a:pPr>
            <a:r>
              <a:rPr lang="en-GB" sz="4000" b="1">
                <a:solidFill>
                  <a:schemeClr val="accent6"/>
                </a:solidFill>
                <a:effectLst/>
                <a:latin typeface="Arial" panose="020B0604020202020204" pitchFamily="34" charset="0"/>
                <a:cs typeface="Arial" panose="020B0604020202020204" pitchFamily="34" charset="0"/>
              </a:rPr>
              <a:t>Summary</a:t>
            </a:r>
          </a:p>
          <a:p>
            <a:pPr>
              <a:lnSpc>
                <a:spcPct val="110000"/>
              </a:lnSpc>
              <a:spcAft>
                <a:spcPts val="1800"/>
              </a:spcAft>
            </a:pPr>
            <a:r>
              <a:rPr lang="en-GB" sz="2400">
                <a:effectLst/>
                <a:latin typeface="Arial" panose="020B0604020202020204" pitchFamily="34" charset="0"/>
                <a:cs typeface="Arial" panose="020B0604020202020204" pitchFamily="34" charset="0"/>
              </a:rPr>
              <a:t>Invertebrates are the most common type of animal. This project aims to sample invertebrates from around my workplace and identify them. The invertebrates will be identified using DNA barcoding. DNA barcoding uses a DNA sequence that is constant within a species, but varies between species for identification.</a:t>
            </a:r>
          </a:p>
        </p:txBody>
      </p:sp>
      <p:sp>
        <p:nvSpPr>
          <p:cNvPr id="13" name="TextBox 12">
            <a:extLst>
              <a:ext uri="{FF2B5EF4-FFF2-40B4-BE49-F238E27FC236}">
                <a16:creationId xmlns:a16="http://schemas.microsoft.com/office/drawing/2014/main" id="{BC3C5617-10AD-4FD2-751B-6CFEEB72A4C7}"/>
              </a:ext>
            </a:extLst>
          </p:cNvPr>
          <p:cNvSpPr txBox="1"/>
          <p:nvPr/>
        </p:nvSpPr>
        <p:spPr>
          <a:xfrm>
            <a:off x="11076091" y="26454435"/>
            <a:ext cx="9120778" cy="2523768"/>
          </a:xfrm>
          <a:prstGeom prst="rect">
            <a:avLst/>
          </a:prstGeom>
          <a:noFill/>
        </p:spPr>
        <p:txBody>
          <a:bodyPr wrap="square" rtlCol="0">
            <a:spAutoFit/>
          </a:bodyPr>
          <a:lstStyle/>
          <a:p>
            <a:pPr>
              <a:spcAft>
                <a:spcPts val="600"/>
              </a:spcAft>
            </a:pPr>
            <a:r>
              <a:rPr lang="en-GB" sz="1800" b="1">
                <a:solidFill>
                  <a:schemeClr val="accent6"/>
                </a:solidFill>
                <a:effectLst/>
                <a:latin typeface="Arial" panose="020B0604020202020204" pitchFamily="34" charset="0"/>
                <a:cs typeface="Arial" panose="020B0604020202020204" pitchFamily="34" charset="0"/>
              </a:rPr>
              <a:t>References</a:t>
            </a:r>
            <a:endParaRPr lang="en-GB" sz="1800">
              <a:effectLst/>
              <a:latin typeface="Arial" panose="020B0604020202020204" pitchFamily="34" charset="0"/>
              <a:cs typeface="Arial" panose="020B0604020202020204" pitchFamily="34" charset="0"/>
            </a:endParaRPr>
          </a:p>
          <a:p>
            <a:pPr>
              <a:spcAft>
                <a:spcPts val="600"/>
              </a:spcAft>
            </a:pPr>
            <a:r>
              <a:rPr lang="en-GB" sz="1000">
                <a:effectLst/>
                <a:latin typeface="Arial" panose="020B0604020202020204" pitchFamily="34" charset="0"/>
                <a:cs typeface="Arial" panose="020B0604020202020204" pitchFamily="34" charset="0"/>
              </a:rPr>
              <a:t>Eisenhauer, N. and Hines, J. (2021) ‘Invertebrate biodiversity and conservation’. </a:t>
            </a:r>
            <a:r>
              <a:rPr lang="en-GB" sz="1000" i="1">
                <a:effectLst/>
                <a:latin typeface="Arial" panose="020B0604020202020204" pitchFamily="34" charset="0"/>
                <a:cs typeface="Arial" panose="020B0604020202020204" pitchFamily="34" charset="0"/>
              </a:rPr>
              <a:t>Current Biology 31</a:t>
            </a:r>
            <a:r>
              <a:rPr lang="en-GB" sz="1000">
                <a:effectLst/>
                <a:latin typeface="Arial" panose="020B0604020202020204" pitchFamily="34" charset="0"/>
                <a:cs typeface="Arial" panose="020B0604020202020204" pitchFamily="34" charset="0"/>
              </a:rPr>
              <a:t>; pp R1214-R1218.</a:t>
            </a:r>
          </a:p>
          <a:p>
            <a:pPr>
              <a:spcAft>
                <a:spcPts val="600"/>
              </a:spcAft>
            </a:pPr>
            <a:r>
              <a:rPr lang="en-GB" sz="1000">
                <a:effectLst/>
                <a:latin typeface="Arial" panose="020B0604020202020204" pitchFamily="34" charset="0"/>
                <a:cs typeface="Arial" panose="020B0604020202020204" pitchFamily="34" charset="0"/>
              </a:rPr>
              <a:t>Dangles, O. and Casas, J. (2019) ‘Ecosystem services provided by insects for achieving sustainable development goals’. </a:t>
            </a:r>
            <a:r>
              <a:rPr lang="en-GB" sz="1000" i="1">
                <a:effectLst/>
                <a:latin typeface="Arial" panose="020B0604020202020204" pitchFamily="34" charset="0"/>
                <a:cs typeface="Arial" panose="020B0604020202020204" pitchFamily="34" charset="0"/>
              </a:rPr>
              <a:t>Ecosystems Services 35</a:t>
            </a:r>
            <a:r>
              <a:rPr lang="en-GB" sz="1000">
                <a:effectLst/>
                <a:latin typeface="Arial" panose="020B0604020202020204" pitchFamily="34" charset="0"/>
                <a:cs typeface="Arial" panose="020B0604020202020204" pitchFamily="34" charset="0"/>
              </a:rPr>
              <a:t>; pp109-115.</a:t>
            </a:r>
          </a:p>
          <a:p>
            <a:pPr>
              <a:spcAft>
                <a:spcPts val="600"/>
              </a:spcAft>
            </a:pPr>
            <a:r>
              <a:rPr lang="en-GB" sz="1000">
                <a:effectLst/>
                <a:latin typeface="Arial" panose="020B0604020202020204" pitchFamily="34" charset="0"/>
                <a:cs typeface="Arial" panose="020B0604020202020204" pitchFamily="34" charset="0"/>
              </a:rPr>
              <a:t>Van der Sluijs, J. P. (2020) ‘Insect decline, an emerging global environmental risk’. </a:t>
            </a:r>
            <a:r>
              <a:rPr lang="en-GB" sz="1000" i="1">
                <a:effectLst/>
                <a:latin typeface="Arial" panose="020B0604020202020204" pitchFamily="34" charset="0"/>
                <a:cs typeface="Arial" panose="020B0604020202020204" pitchFamily="34" charset="0"/>
              </a:rPr>
              <a:t>Current Opinion in Environmental Sustainability 46</a:t>
            </a:r>
            <a:r>
              <a:rPr lang="en-GB" sz="1000">
                <a:effectLst/>
                <a:latin typeface="Arial" panose="020B0604020202020204" pitchFamily="34" charset="0"/>
                <a:cs typeface="Arial" panose="020B0604020202020204" pitchFamily="34" charset="0"/>
              </a:rPr>
              <a:t>; pp 39-42.</a:t>
            </a:r>
          </a:p>
          <a:p>
            <a:pPr>
              <a:spcAft>
                <a:spcPts val="600"/>
              </a:spcAft>
            </a:pPr>
            <a:r>
              <a:rPr lang="en-GB" sz="1000">
                <a:effectLst/>
                <a:latin typeface="Arial" panose="020B0604020202020204" pitchFamily="34" charset="0"/>
                <a:cs typeface="Arial" panose="020B0604020202020204" pitchFamily="34" charset="0"/>
              </a:rPr>
              <a:t>Wellcome Sanger Institute (2023) </a:t>
            </a:r>
            <a:r>
              <a:rPr lang="en-GB" sz="1000" i="1">
                <a:effectLst/>
                <a:latin typeface="Arial" panose="020B0604020202020204" pitchFamily="34" charset="0"/>
                <a:cs typeface="Arial" panose="020B0604020202020204" pitchFamily="34" charset="0"/>
              </a:rPr>
              <a:t>BIOSCAN</a:t>
            </a:r>
            <a:r>
              <a:rPr lang="en-GB" sz="1000">
                <a:effectLst/>
                <a:latin typeface="Arial" panose="020B0604020202020204" pitchFamily="34" charset="0"/>
                <a:cs typeface="Arial" panose="020B0604020202020204" pitchFamily="34" charset="0"/>
              </a:rPr>
              <a:t>. [online] Last accessed 19th July 2024. </a:t>
            </a:r>
            <a:r>
              <a:rPr lang="en-GB" sz="1000">
                <a:solidFill>
                  <a:schemeClr val="tx2"/>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https://www.sanger.ac.uk/collaboration/bioscan/</a:t>
            </a:r>
            <a:endParaRPr lang="en-GB" sz="1000">
              <a:solidFill>
                <a:schemeClr val="tx2"/>
              </a:solidFill>
              <a:effectLst/>
              <a:latin typeface="Arial" panose="020B0604020202020204" pitchFamily="34" charset="0"/>
              <a:cs typeface="Arial" panose="020B0604020202020204" pitchFamily="34" charset="0"/>
            </a:endParaRPr>
          </a:p>
          <a:p>
            <a:pPr>
              <a:spcAft>
                <a:spcPts val="600"/>
              </a:spcAft>
            </a:pPr>
            <a:r>
              <a:rPr lang="en-GB" sz="1000">
                <a:effectLst/>
                <a:latin typeface="Arial" panose="020B0604020202020204" pitchFamily="34" charset="0"/>
                <a:cs typeface="Arial" panose="020B0604020202020204" pitchFamily="34" charset="0"/>
              </a:rPr>
              <a:t>Chua, P. Y. S., Bourlat, S. J., Ferguson, C., Korlevic, P., Zhao, L., Ekrem, T., Meier, R. and Lawniczak, M. K. N. (2023) ‘Future of DNA-based insect monitoring.’ </a:t>
            </a:r>
            <a:r>
              <a:rPr lang="en-GB" sz="1000" i="1">
                <a:effectLst/>
                <a:latin typeface="Arial" panose="020B0604020202020204" pitchFamily="34" charset="0"/>
                <a:cs typeface="Arial" panose="020B0604020202020204" pitchFamily="34" charset="0"/>
              </a:rPr>
              <a:t>Trends in Genetics 39</a:t>
            </a:r>
            <a:r>
              <a:rPr lang="en-GB" sz="1000">
                <a:effectLst/>
                <a:latin typeface="Arial" panose="020B0604020202020204" pitchFamily="34" charset="0"/>
                <a:cs typeface="Arial" panose="020B0604020202020204" pitchFamily="34" charset="0"/>
              </a:rPr>
              <a:t> (7); pp 531-544.</a:t>
            </a:r>
          </a:p>
          <a:p>
            <a:pPr>
              <a:spcAft>
                <a:spcPts val="600"/>
              </a:spcAft>
            </a:pPr>
            <a:r>
              <a:rPr lang="en-GB" sz="1000">
                <a:effectLst/>
                <a:latin typeface="Arial" panose="020B0604020202020204" pitchFamily="34" charset="0"/>
                <a:cs typeface="Arial" panose="020B0604020202020204" pitchFamily="34" charset="0"/>
              </a:rPr>
              <a:t>Hebert, P. D. N., Cywinska, A., Ball, S. L. and deWaard, J. R. (2003) ‘Biological identifications through DNA barcodes’. </a:t>
            </a:r>
            <a:r>
              <a:rPr lang="en-GB" sz="1000" i="1">
                <a:effectLst/>
                <a:latin typeface="Arial" panose="020B0604020202020204" pitchFamily="34" charset="0"/>
                <a:cs typeface="Arial" panose="020B0604020202020204" pitchFamily="34" charset="0"/>
              </a:rPr>
              <a:t>Proceedings of the Royal Society, Biological Sciences 270</a:t>
            </a:r>
            <a:r>
              <a:rPr lang="en-GB" sz="1000">
                <a:effectLst/>
                <a:latin typeface="Arial" panose="020B0604020202020204" pitchFamily="34" charset="0"/>
                <a:cs typeface="Arial" panose="020B0604020202020204" pitchFamily="34" charset="0"/>
              </a:rPr>
              <a:t>; pp 313–321.</a:t>
            </a:r>
          </a:p>
          <a:p>
            <a:pPr>
              <a:spcAft>
                <a:spcPts val="600"/>
              </a:spcAft>
            </a:pPr>
            <a:r>
              <a:rPr lang="en-GB" sz="1000">
                <a:effectLst/>
                <a:latin typeface="Arial" panose="020B0604020202020204" pitchFamily="34" charset="0"/>
                <a:cs typeface="Arial" panose="020B0604020202020204" pitchFamily="34" charset="0"/>
              </a:rPr>
              <a:t>National  Library of Medicine (2021) </a:t>
            </a:r>
            <a:r>
              <a:rPr lang="en-GB" sz="1000" i="1">
                <a:effectLst/>
                <a:latin typeface="Arial" panose="020B0604020202020204" pitchFamily="34" charset="0"/>
                <a:cs typeface="Arial" panose="020B0604020202020204" pitchFamily="34" charset="0"/>
              </a:rPr>
              <a:t>NCBI Blast</a:t>
            </a:r>
            <a:r>
              <a:rPr lang="en-GB" sz="1000">
                <a:effectLst/>
                <a:latin typeface="Arial" panose="020B0604020202020204" pitchFamily="34" charset="0"/>
                <a:cs typeface="Arial" panose="020B0604020202020204" pitchFamily="34" charset="0"/>
              </a:rPr>
              <a:t>. [online] Last accessed 19th July 2024. </a:t>
            </a:r>
            <a:r>
              <a:rPr lang="en-GB" sz="1000">
                <a:solidFill>
                  <a:schemeClr val="tx2"/>
                </a:solidFill>
                <a:effectLst/>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https://blast.ncbi.nlm.nih.gov/Blast.cgi</a:t>
            </a:r>
            <a:endParaRPr lang="en-GB" sz="1000">
              <a:solidFill>
                <a:schemeClr val="tx2"/>
              </a:solidFill>
              <a:effectLst/>
              <a:latin typeface="Arial" panose="020B0604020202020204" pitchFamily="34" charset="0"/>
              <a:cs typeface="Arial" panose="020B0604020202020204" pitchFamily="34" charset="0"/>
            </a:endParaRPr>
          </a:p>
          <a:p>
            <a:pPr>
              <a:spcAft>
                <a:spcPts val="600"/>
              </a:spcAft>
            </a:pPr>
            <a:r>
              <a:rPr lang="en-GB" sz="1000">
                <a:effectLst/>
                <a:latin typeface="Arial" panose="020B0604020202020204" pitchFamily="34" charset="0"/>
                <a:cs typeface="Arial" panose="020B0604020202020204" pitchFamily="34" charset="0"/>
              </a:rPr>
              <a:t>NatureSpot (2024) </a:t>
            </a:r>
            <a:r>
              <a:rPr lang="en-GB" sz="1000" i="1">
                <a:effectLst/>
                <a:latin typeface="Arial" panose="020B0604020202020204" pitchFamily="34" charset="0"/>
                <a:cs typeface="Arial" panose="020B0604020202020204" pitchFamily="34" charset="0"/>
              </a:rPr>
              <a:t>Phaonia subventa</a:t>
            </a:r>
            <a:r>
              <a:rPr lang="en-GB" sz="1000">
                <a:effectLst/>
                <a:latin typeface="Arial" panose="020B0604020202020204" pitchFamily="34" charset="0"/>
                <a:cs typeface="Arial" panose="020B0604020202020204" pitchFamily="34" charset="0"/>
              </a:rPr>
              <a:t>: Species account. [online] Last accessed 19th July 2024. </a:t>
            </a:r>
            <a:r>
              <a:rPr lang="en-GB" sz="1000">
                <a:solidFill>
                  <a:schemeClr val="tx2"/>
                </a:solidFill>
                <a:effectLst/>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https://www.naturespot.org.uk/species/phaonia-subventa</a:t>
            </a:r>
            <a:endParaRPr lang="en-GB" sz="1000">
              <a:solidFill>
                <a:schemeClr val="tx2"/>
              </a:solidFill>
              <a:effectLst/>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A407E4E9-A2D0-49F6-80A9-F0F6FC2C7412}"/>
              </a:ext>
            </a:extLst>
          </p:cNvPr>
          <p:cNvSpPr txBox="1"/>
          <p:nvPr/>
        </p:nvSpPr>
        <p:spPr>
          <a:xfrm>
            <a:off x="1330512" y="19009438"/>
            <a:ext cx="9217024" cy="4625112"/>
          </a:xfrm>
          <a:prstGeom prst="rect">
            <a:avLst/>
          </a:prstGeom>
          <a:noFill/>
        </p:spPr>
        <p:txBody>
          <a:bodyPr wrap="square" rtlCol="0">
            <a:spAutoFit/>
          </a:bodyPr>
          <a:lstStyle/>
          <a:p>
            <a:pPr>
              <a:lnSpc>
                <a:spcPct val="110000"/>
              </a:lnSpc>
              <a:spcAft>
                <a:spcPts val="1800"/>
              </a:spcAft>
            </a:pPr>
            <a:r>
              <a:rPr lang="en-GB" sz="4000" b="1">
                <a:solidFill>
                  <a:schemeClr val="accent6"/>
                </a:solidFill>
                <a:latin typeface="Arial" panose="020B0604020202020204" pitchFamily="34" charset="0"/>
                <a:cs typeface="Arial" panose="020B0604020202020204" pitchFamily="34" charset="0"/>
              </a:rPr>
              <a:t>Results</a:t>
            </a:r>
            <a:endParaRPr lang="en-GB" sz="4000" b="1">
              <a:solidFill>
                <a:schemeClr val="accent6"/>
              </a:solidFill>
              <a:effectLst/>
              <a:latin typeface="Arial" panose="020B0604020202020204" pitchFamily="34" charset="0"/>
              <a:cs typeface="Arial" panose="020B0604020202020204" pitchFamily="34" charset="0"/>
            </a:endParaRPr>
          </a:p>
          <a:p>
            <a:pPr>
              <a:lnSpc>
                <a:spcPct val="110000"/>
              </a:lnSpc>
              <a:spcAft>
                <a:spcPts val="1800"/>
              </a:spcAft>
            </a:pPr>
            <a:r>
              <a:rPr lang="en-GB" sz="2400">
                <a:effectLst/>
                <a:latin typeface="Arial" panose="020B0604020202020204" pitchFamily="34" charset="0"/>
                <a:cs typeface="Arial" panose="020B0604020202020204" pitchFamily="34" charset="0"/>
              </a:rPr>
              <a:t>Gel electrophoresis showed that the DNA extraction and PCR were successful in amplifying the DNA barcode from my hairy orange fly (Figure 3A). My chromatogram showed that the DNA sequence was accurate, as it had distinct and evenly-spaced peaks (Figure 3B). When aligned to the NCBI database using a BLAST, there was a match that had alignment for 100% of the sequence and an E value of 0 (very high probability of it being the same DNA sequence). This alignment was for a muscid fly, </a:t>
            </a:r>
            <a:r>
              <a:rPr lang="en-GB" sz="2400" i="1">
                <a:effectLst/>
                <a:latin typeface="Arial" panose="020B0604020202020204" pitchFamily="34" charset="0"/>
                <a:cs typeface="Arial" panose="020B0604020202020204" pitchFamily="34" charset="0"/>
              </a:rPr>
              <a:t>Phaonia subventa</a:t>
            </a:r>
            <a:r>
              <a:rPr lang="en-GB" sz="2400">
                <a:effectLst/>
                <a:latin typeface="Arial" panose="020B0604020202020204" pitchFamily="34" charset="0"/>
                <a:cs typeface="Arial" panose="020B0604020202020204" pitchFamily="34" charset="0"/>
              </a:rPr>
              <a:t> (Figure 3C).</a:t>
            </a:r>
          </a:p>
        </p:txBody>
      </p:sp>
      <p:sp>
        <p:nvSpPr>
          <p:cNvPr id="15" name="TextBox 14">
            <a:extLst>
              <a:ext uri="{FF2B5EF4-FFF2-40B4-BE49-F238E27FC236}">
                <a16:creationId xmlns:a16="http://schemas.microsoft.com/office/drawing/2014/main" id="{5E533BA3-9639-4125-42A6-AAF01523C518}"/>
              </a:ext>
            </a:extLst>
          </p:cNvPr>
          <p:cNvSpPr txBox="1"/>
          <p:nvPr/>
        </p:nvSpPr>
        <p:spPr>
          <a:xfrm>
            <a:off x="1330512" y="24138606"/>
            <a:ext cx="9217024" cy="4855945"/>
          </a:xfrm>
          <a:prstGeom prst="rect">
            <a:avLst/>
          </a:prstGeom>
          <a:noFill/>
        </p:spPr>
        <p:txBody>
          <a:bodyPr wrap="square" rtlCol="0">
            <a:spAutoFit/>
          </a:bodyPr>
          <a:lstStyle/>
          <a:p>
            <a:pPr>
              <a:lnSpc>
                <a:spcPct val="110000"/>
              </a:lnSpc>
              <a:spcAft>
                <a:spcPts val="1800"/>
              </a:spcAft>
            </a:pPr>
            <a:r>
              <a:rPr lang="en-GB" sz="4000" b="1">
                <a:solidFill>
                  <a:schemeClr val="accent6"/>
                </a:solidFill>
                <a:effectLst/>
                <a:latin typeface="Arial" panose="020B0604020202020204" pitchFamily="34" charset="0"/>
                <a:cs typeface="Arial" panose="020B0604020202020204" pitchFamily="34" charset="0"/>
              </a:rPr>
              <a:t>Conclusion / evaluation</a:t>
            </a:r>
          </a:p>
          <a:p>
            <a:pPr>
              <a:lnSpc>
                <a:spcPct val="110000"/>
              </a:lnSpc>
              <a:spcAft>
                <a:spcPts val="1800"/>
              </a:spcAft>
            </a:pPr>
            <a:r>
              <a:rPr lang="en-GB" sz="2400">
                <a:effectLst/>
                <a:latin typeface="Arial" panose="020B0604020202020204" pitchFamily="34" charset="0"/>
                <a:cs typeface="Arial" panose="020B0604020202020204" pitchFamily="34" charset="0"/>
              </a:rPr>
              <a:t>Using DNA barcoding my invertebrate sample was identified as a muscid fly. Its binomial classification is </a:t>
            </a:r>
            <a:r>
              <a:rPr lang="en-GB" sz="2400" i="1">
                <a:effectLst/>
                <a:latin typeface="Arial" panose="020B0604020202020204" pitchFamily="34" charset="0"/>
                <a:cs typeface="Arial" panose="020B0604020202020204" pitchFamily="34" charset="0"/>
              </a:rPr>
              <a:t>Phaonia subventa</a:t>
            </a:r>
            <a:r>
              <a:rPr lang="en-GB" sz="2400">
                <a:effectLst/>
                <a:latin typeface="Arial" panose="020B0604020202020204" pitchFamily="34" charset="0"/>
                <a:cs typeface="Arial" panose="020B0604020202020204" pitchFamily="34" charset="0"/>
              </a:rPr>
              <a:t>. There are several very similar-looking orange flies (NatureSpot, 2024), but DNA barcoding allowed definitive identification.</a:t>
            </a:r>
          </a:p>
          <a:p>
            <a:pPr>
              <a:lnSpc>
                <a:spcPct val="110000"/>
              </a:lnSpc>
              <a:spcAft>
                <a:spcPts val="1800"/>
              </a:spcAft>
            </a:pPr>
            <a:r>
              <a:rPr lang="en-GB" sz="2400">
                <a:effectLst/>
                <a:latin typeface="Arial" panose="020B0604020202020204" pitchFamily="34" charset="0"/>
                <a:cs typeface="Arial" panose="020B0604020202020204" pitchFamily="34" charset="0"/>
              </a:rPr>
              <a:t>During this project I got to use practical molecular biology techniques, met some very friendly people at the Wellcome Sanger Institute and learnt more about how scientific projects are run. It is fun to use proper scientific equipment and techniques to try and answer questions – I’d like to do more of this!</a:t>
            </a:r>
          </a:p>
        </p:txBody>
      </p:sp>
      <p:sp>
        <p:nvSpPr>
          <p:cNvPr id="16" name="TextBox 15">
            <a:extLst>
              <a:ext uri="{FF2B5EF4-FFF2-40B4-BE49-F238E27FC236}">
                <a16:creationId xmlns:a16="http://schemas.microsoft.com/office/drawing/2014/main" id="{F1DF968A-9E0C-3A20-99F2-E63B7FC80548}"/>
              </a:ext>
            </a:extLst>
          </p:cNvPr>
          <p:cNvSpPr txBox="1"/>
          <p:nvPr/>
        </p:nvSpPr>
        <p:spPr>
          <a:xfrm>
            <a:off x="15302393" y="14129494"/>
            <a:ext cx="4606443" cy="3812582"/>
          </a:xfrm>
          <a:prstGeom prst="rect">
            <a:avLst/>
          </a:prstGeom>
          <a:noFill/>
        </p:spPr>
        <p:txBody>
          <a:bodyPr wrap="square" rtlCol="0">
            <a:spAutoFit/>
          </a:bodyPr>
          <a:lstStyle/>
          <a:p>
            <a:pPr>
              <a:lnSpc>
                <a:spcPct val="110000"/>
              </a:lnSpc>
              <a:spcAft>
                <a:spcPts val="1800"/>
              </a:spcAft>
            </a:pPr>
            <a:r>
              <a:rPr lang="en-GB" sz="4000" b="1">
                <a:solidFill>
                  <a:schemeClr val="accent6"/>
                </a:solidFill>
                <a:latin typeface="Arial" panose="020B0604020202020204" pitchFamily="34" charset="0"/>
                <a:cs typeface="Arial" panose="020B0604020202020204" pitchFamily="34" charset="0"/>
              </a:rPr>
              <a:t>Method</a:t>
            </a:r>
            <a:endParaRPr lang="en-GB" sz="4000" b="1">
              <a:solidFill>
                <a:schemeClr val="accent6"/>
              </a:solidFill>
              <a:effectLst/>
              <a:latin typeface="Arial" panose="020B0604020202020204" pitchFamily="34" charset="0"/>
              <a:cs typeface="Arial" panose="020B0604020202020204" pitchFamily="34" charset="0"/>
            </a:endParaRPr>
          </a:p>
          <a:p>
            <a:pPr>
              <a:lnSpc>
                <a:spcPct val="110000"/>
              </a:lnSpc>
              <a:spcAft>
                <a:spcPts val="1800"/>
              </a:spcAft>
            </a:pPr>
            <a:r>
              <a:rPr lang="en-GB" sz="2400">
                <a:effectLst/>
                <a:latin typeface="Arial" panose="020B0604020202020204" pitchFamily="34" charset="0"/>
                <a:cs typeface="Arial" panose="020B0604020202020204" pitchFamily="34" charset="0"/>
              </a:rPr>
              <a:t>The stages of DNA barcoding are shown. Cytochrome oxidase subunit I is used as the DNA barcode in animals (Herbert </a:t>
            </a:r>
            <a:br>
              <a:rPr lang="en-GB" sz="2400">
                <a:effectLst/>
                <a:latin typeface="Arial" panose="020B0604020202020204" pitchFamily="34" charset="0"/>
                <a:cs typeface="Arial" panose="020B0604020202020204" pitchFamily="34" charset="0"/>
              </a:rPr>
            </a:br>
            <a:r>
              <a:rPr lang="en-GB" sz="2400" i="1">
                <a:effectLst/>
                <a:latin typeface="Arial" panose="020B0604020202020204" pitchFamily="34" charset="0"/>
                <a:cs typeface="Arial" panose="020B0604020202020204" pitchFamily="34" charset="0"/>
              </a:rPr>
              <a:t>et al.</a:t>
            </a:r>
            <a:r>
              <a:rPr lang="en-GB" sz="2400">
                <a:effectLst/>
                <a:latin typeface="Arial" panose="020B0604020202020204" pitchFamily="34" charset="0"/>
                <a:cs typeface="Arial" panose="020B0604020202020204" pitchFamily="34" charset="0"/>
              </a:rPr>
              <a:t>, 2003). DNA barcode sequence will be aligned to the NCBI database (NLM, 2021).</a:t>
            </a:r>
          </a:p>
        </p:txBody>
      </p:sp>
      <p:grpSp>
        <p:nvGrpSpPr>
          <p:cNvPr id="21" name="Group 20">
            <a:extLst>
              <a:ext uri="{FF2B5EF4-FFF2-40B4-BE49-F238E27FC236}">
                <a16:creationId xmlns:a16="http://schemas.microsoft.com/office/drawing/2014/main" id="{D7892823-CEA4-CEEC-27D6-989D306182D6}"/>
              </a:ext>
            </a:extLst>
          </p:cNvPr>
          <p:cNvGrpSpPr/>
          <p:nvPr/>
        </p:nvGrpSpPr>
        <p:grpSpPr>
          <a:xfrm>
            <a:off x="1974540" y="14361978"/>
            <a:ext cx="13069403" cy="2654542"/>
            <a:chOff x="1989622" y="8165858"/>
            <a:chExt cx="13069403" cy="2654542"/>
          </a:xfrm>
        </p:grpSpPr>
        <p:grpSp>
          <p:nvGrpSpPr>
            <p:cNvPr id="22" name="Group 21">
              <a:extLst>
                <a:ext uri="{FF2B5EF4-FFF2-40B4-BE49-F238E27FC236}">
                  <a16:creationId xmlns:a16="http://schemas.microsoft.com/office/drawing/2014/main" id="{EB444263-5CCB-9FBD-40DB-2BF8609DAD60}"/>
                </a:ext>
              </a:extLst>
            </p:cNvPr>
            <p:cNvGrpSpPr/>
            <p:nvPr/>
          </p:nvGrpSpPr>
          <p:grpSpPr>
            <a:xfrm>
              <a:off x="2043037" y="8165858"/>
              <a:ext cx="1630826" cy="1630826"/>
              <a:chOff x="2043037" y="8165858"/>
              <a:chExt cx="1630826" cy="1630826"/>
            </a:xfrm>
          </p:grpSpPr>
          <p:pic>
            <p:nvPicPr>
              <p:cNvPr id="48" name="Picture 47">
                <a:extLst>
                  <a:ext uri="{FF2B5EF4-FFF2-40B4-BE49-F238E27FC236}">
                    <a16:creationId xmlns:a16="http://schemas.microsoft.com/office/drawing/2014/main" id="{972BE0E2-4FF1-3961-CC9B-F571025878C6}"/>
                  </a:ext>
                </a:extLst>
              </p:cNvPr>
              <p:cNvPicPr>
                <a:picLocks noChangeAspect="1"/>
              </p:cNvPicPr>
              <p:nvPr/>
            </p:nvPicPr>
            <p:blipFill>
              <a:blip r:embed="rId7"/>
              <a:stretch>
                <a:fillRect/>
              </a:stretch>
            </p:blipFill>
            <p:spPr>
              <a:xfrm>
                <a:off x="2291326" y="8578266"/>
                <a:ext cx="1198493" cy="755215"/>
              </a:xfrm>
              <a:prstGeom prst="rect">
                <a:avLst/>
              </a:prstGeom>
            </p:spPr>
          </p:pic>
          <p:sp>
            <p:nvSpPr>
              <p:cNvPr id="49" name="Oval 48">
                <a:extLst>
                  <a:ext uri="{FF2B5EF4-FFF2-40B4-BE49-F238E27FC236}">
                    <a16:creationId xmlns:a16="http://schemas.microsoft.com/office/drawing/2014/main" id="{5ACBC6D1-101F-0948-3B4C-881DE923633B}"/>
                  </a:ext>
                </a:extLst>
              </p:cNvPr>
              <p:cNvSpPr/>
              <p:nvPr/>
            </p:nvSpPr>
            <p:spPr>
              <a:xfrm>
                <a:off x="2043037"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a:extLst>
                <a:ext uri="{FF2B5EF4-FFF2-40B4-BE49-F238E27FC236}">
                  <a16:creationId xmlns:a16="http://schemas.microsoft.com/office/drawing/2014/main" id="{7FE0F6F3-50C0-E0C9-9DE8-9A2228BF9B6D}"/>
                </a:ext>
              </a:extLst>
            </p:cNvPr>
            <p:cNvGrpSpPr/>
            <p:nvPr/>
          </p:nvGrpSpPr>
          <p:grpSpPr>
            <a:xfrm>
              <a:off x="3939073" y="8165858"/>
              <a:ext cx="1638069" cy="1630826"/>
              <a:chOff x="3939073" y="8165858"/>
              <a:chExt cx="1638069" cy="1630826"/>
            </a:xfrm>
          </p:grpSpPr>
          <p:pic>
            <p:nvPicPr>
              <p:cNvPr id="46" name="Picture 45">
                <a:extLst>
                  <a:ext uri="{FF2B5EF4-FFF2-40B4-BE49-F238E27FC236}">
                    <a16:creationId xmlns:a16="http://schemas.microsoft.com/office/drawing/2014/main" id="{10CD9B98-AF92-BC83-910C-4C5DEB890477}"/>
                  </a:ext>
                </a:extLst>
              </p:cNvPr>
              <p:cNvPicPr>
                <a:picLocks noChangeAspect="1"/>
              </p:cNvPicPr>
              <p:nvPr/>
            </p:nvPicPr>
            <p:blipFill>
              <a:blip r:embed="rId8"/>
              <a:stretch>
                <a:fillRect/>
              </a:stretch>
            </p:blipFill>
            <p:spPr>
              <a:xfrm>
                <a:off x="3946316" y="8869600"/>
                <a:ext cx="1630826" cy="229848"/>
              </a:xfrm>
              <a:prstGeom prst="rect">
                <a:avLst/>
              </a:prstGeom>
            </p:spPr>
          </p:pic>
          <p:sp>
            <p:nvSpPr>
              <p:cNvPr id="47" name="Oval 46">
                <a:extLst>
                  <a:ext uri="{FF2B5EF4-FFF2-40B4-BE49-F238E27FC236}">
                    <a16:creationId xmlns:a16="http://schemas.microsoft.com/office/drawing/2014/main" id="{C65C17A2-F98F-2835-D5F1-5060773F9824}"/>
                  </a:ext>
                </a:extLst>
              </p:cNvPr>
              <p:cNvSpPr/>
              <p:nvPr/>
            </p:nvSpPr>
            <p:spPr>
              <a:xfrm>
                <a:off x="3939073"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F902DA9A-786A-03C4-4245-8EBC6119DCF7}"/>
                </a:ext>
              </a:extLst>
            </p:cNvPr>
            <p:cNvGrpSpPr/>
            <p:nvPr/>
          </p:nvGrpSpPr>
          <p:grpSpPr>
            <a:xfrm>
              <a:off x="5841831" y="8165858"/>
              <a:ext cx="1630826" cy="1630826"/>
              <a:chOff x="5841831" y="8165858"/>
              <a:chExt cx="1630826" cy="1630826"/>
            </a:xfrm>
          </p:grpSpPr>
          <p:pic>
            <p:nvPicPr>
              <p:cNvPr id="44" name="Picture 43">
                <a:extLst>
                  <a:ext uri="{FF2B5EF4-FFF2-40B4-BE49-F238E27FC236}">
                    <a16:creationId xmlns:a16="http://schemas.microsoft.com/office/drawing/2014/main" id="{02F66BFA-6CA8-820D-D9EC-AF1358D9D35E}"/>
                  </a:ext>
                </a:extLst>
              </p:cNvPr>
              <p:cNvPicPr>
                <a:picLocks noChangeAspect="1"/>
              </p:cNvPicPr>
              <p:nvPr/>
            </p:nvPicPr>
            <p:blipFill>
              <a:blip r:embed="rId9"/>
              <a:stretch>
                <a:fillRect/>
              </a:stretch>
            </p:blipFill>
            <p:spPr>
              <a:xfrm>
                <a:off x="6245335" y="8357346"/>
                <a:ext cx="831831" cy="1258692"/>
              </a:xfrm>
              <a:prstGeom prst="rect">
                <a:avLst/>
              </a:prstGeom>
            </p:spPr>
          </p:pic>
          <p:sp>
            <p:nvSpPr>
              <p:cNvPr id="45" name="Oval 44">
                <a:extLst>
                  <a:ext uri="{FF2B5EF4-FFF2-40B4-BE49-F238E27FC236}">
                    <a16:creationId xmlns:a16="http://schemas.microsoft.com/office/drawing/2014/main" id="{71D9EBE7-EB98-4204-97D9-86690B009CA3}"/>
                  </a:ext>
                </a:extLst>
              </p:cNvPr>
              <p:cNvSpPr/>
              <p:nvPr/>
            </p:nvSpPr>
            <p:spPr>
              <a:xfrm>
                <a:off x="5841831"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a:extLst>
                <a:ext uri="{FF2B5EF4-FFF2-40B4-BE49-F238E27FC236}">
                  <a16:creationId xmlns:a16="http://schemas.microsoft.com/office/drawing/2014/main" id="{8AAA6EC2-7030-A36E-3120-B9DC0E867F70}"/>
                </a:ext>
              </a:extLst>
            </p:cNvPr>
            <p:cNvGrpSpPr/>
            <p:nvPr/>
          </p:nvGrpSpPr>
          <p:grpSpPr>
            <a:xfrm>
              <a:off x="7737867" y="8165858"/>
              <a:ext cx="1630826" cy="1630826"/>
              <a:chOff x="7737867" y="8165858"/>
              <a:chExt cx="1630826" cy="1630826"/>
            </a:xfrm>
          </p:grpSpPr>
          <p:pic>
            <p:nvPicPr>
              <p:cNvPr id="42" name="Picture 41">
                <a:extLst>
                  <a:ext uri="{FF2B5EF4-FFF2-40B4-BE49-F238E27FC236}">
                    <a16:creationId xmlns:a16="http://schemas.microsoft.com/office/drawing/2014/main" id="{8BFB6633-0848-65BD-80EF-27AE52D762A4}"/>
                  </a:ext>
                </a:extLst>
              </p:cNvPr>
              <p:cNvPicPr>
                <a:picLocks noChangeAspect="1"/>
              </p:cNvPicPr>
              <p:nvPr/>
            </p:nvPicPr>
            <p:blipFill>
              <a:blip r:embed="rId10"/>
              <a:stretch>
                <a:fillRect/>
              </a:stretch>
            </p:blipFill>
            <p:spPr>
              <a:xfrm>
                <a:off x="7987906" y="8585364"/>
                <a:ext cx="1143768" cy="798997"/>
              </a:xfrm>
              <a:prstGeom prst="rect">
                <a:avLst/>
              </a:prstGeom>
            </p:spPr>
          </p:pic>
          <p:sp>
            <p:nvSpPr>
              <p:cNvPr id="43" name="Oval 42">
                <a:extLst>
                  <a:ext uri="{FF2B5EF4-FFF2-40B4-BE49-F238E27FC236}">
                    <a16:creationId xmlns:a16="http://schemas.microsoft.com/office/drawing/2014/main" id="{9963B403-2E43-7B13-C9C7-B56E1E215BB2}"/>
                  </a:ext>
                </a:extLst>
              </p:cNvPr>
              <p:cNvSpPr/>
              <p:nvPr/>
            </p:nvSpPr>
            <p:spPr>
              <a:xfrm>
                <a:off x="7737867"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 name="Group 25">
              <a:extLst>
                <a:ext uri="{FF2B5EF4-FFF2-40B4-BE49-F238E27FC236}">
                  <a16:creationId xmlns:a16="http://schemas.microsoft.com/office/drawing/2014/main" id="{907343F5-0EFE-CB7F-1D73-E089F95D463B}"/>
                </a:ext>
              </a:extLst>
            </p:cNvPr>
            <p:cNvGrpSpPr/>
            <p:nvPr/>
          </p:nvGrpSpPr>
          <p:grpSpPr>
            <a:xfrm>
              <a:off x="9631728" y="8165858"/>
              <a:ext cx="1630826" cy="1630826"/>
              <a:chOff x="9631728" y="8165858"/>
              <a:chExt cx="1630826" cy="1630826"/>
            </a:xfrm>
          </p:grpSpPr>
          <p:pic>
            <p:nvPicPr>
              <p:cNvPr id="40" name="Picture 39">
                <a:extLst>
                  <a:ext uri="{FF2B5EF4-FFF2-40B4-BE49-F238E27FC236}">
                    <a16:creationId xmlns:a16="http://schemas.microsoft.com/office/drawing/2014/main" id="{16D31D0B-DAF3-BBE8-B875-5938318C1F91}"/>
                  </a:ext>
                </a:extLst>
              </p:cNvPr>
              <p:cNvPicPr>
                <a:picLocks noChangeAspect="1"/>
              </p:cNvPicPr>
              <p:nvPr/>
            </p:nvPicPr>
            <p:blipFill>
              <a:blip r:embed="rId11"/>
              <a:stretch>
                <a:fillRect/>
              </a:stretch>
            </p:blipFill>
            <p:spPr>
              <a:xfrm>
                <a:off x="9889397" y="8725009"/>
                <a:ext cx="1110932" cy="519894"/>
              </a:xfrm>
              <a:prstGeom prst="rect">
                <a:avLst/>
              </a:prstGeom>
            </p:spPr>
          </p:pic>
          <p:sp>
            <p:nvSpPr>
              <p:cNvPr id="41" name="Oval 40">
                <a:extLst>
                  <a:ext uri="{FF2B5EF4-FFF2-40B4-BE49-F238E27FC236}">
                    <a16:creationId xmlns:a16="http://schemas.microsoft.com/office/drawing/2014/main" id="{15DD38BE-9C95-7141-8760-3F4CA7AF4F37}"/>
                  </a:ext>
                </a:extLst>
              </p:cNvPr>
              <p:cNvSpPr/>
              <p:nvPr/>
            </p:nvSpPr>
            <p:spPr>
              <a:xfrm>
                <a:off x="9631728"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73B74D11-E01E-2D3B-534F-0936E63F63D0}"/>
                </a:ext>
              </a:extLst>
            </p:cNvPr>
            <p:cNvGrpSpPr/>
            <p:nvPr/>
          </p:nvGrpSpPr>
          <p:grpSpPr>
            <a:xfrm>
              <a:off x="11534486" y="8165858"/>
              <a:ext cx="1630826" cy="1630826"/>
              <a:chOff x="11534486" y="8165858"/>
              <a:chExt cx="1630826" cy="1630826"/>
            </a:xfrm>
          </p:grpSpPr>
          <p:pic>
            <p:nvPicPr>
              <p:cNvPr id="38" name="Picture 37">
                <a:extLst>
                  <a:ext uri="{FF2B5EF4-FFF2-40B4-BE49-F238E27FC236}">
                    <a16:creationId xmlns:a16="http://schemas.microsoft.com/office/drawing/2014/main" id="{6B331FD5-190E-06D0-0E80-709F1BF62FEB}"/>
                  </a:ext>
                </a:extLst>
              </p:cNvPr>
              <p:cNvPicPr>
                <a:picLocks noChangeAspect="1"/>
              </p:cNvPicPr>
              <p:nvPr/>
            </p:nvPicPr>
            <p:blipFill>
              <a:blip r:embed="rId12"/>
              <a:stretch>
                <a:fillRect/>
              </a:stretch>
            </p:blipFill>
            <p:spPr>
              <a:xfrm>
                <a:off x="11771537" y="8545131"/>
                <a:ext cx="1143768" cy="1006954"/>
              </a:xfrm>
              <a:prstGeom prst="rect">
                <a:avLst/>
              </a:prstGeom>
            </p:spPr>
          </p:pic>
          <p:sp>
            <p:nvSpPr>
              <p:cNvPr id="39" name="Oval 38">
                <a:extLst>
                  <a:ext uri="{FF2B5EF4-FFF2-40B4-BE49-F238E27FC236}">
                    <a16:creationId xmlns:a16="http://schemas.microsoft.com/office/drawing/2014/main" id="{A61FFDAC-B8EE-A6FE-FE9D-02762F0A24D4}"/>
                  </a:ext>
                </a:extLst>
              </p:cNvPr>
              <p:cNvSpPr/>
              <p:nvPr/>
            </p:nvSpPr>
            <p:spPr>
              <a:xfrm>
                <a:off x="11534486"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a:extLst>
                <a:ext uri="{FF2B5EF4-FFF2-40B4-BE49-F238E27FC236}">
                  <a16:creationId xmlns:a16="http://schemas.microsoft.com/office/drawing/2014/main" id="{D16766C5-969D-AE76-4868-D631C4C4ACB3}"/>
                </a:ext>
              </a:extLst>
            </p:cNvPr>
            <p:cNvGrpSpPr/>
            <p:nvPr/>
          </p:nvGrpSpPr>
          <p:grpSpPr>
            <a:xfrm>
              <a:off x="13402363" y="8165858"/>
              <a:ext cx="1630826" cy="1630826"/>
              <a:chOff x="13402363" y="8165858"/>
              <a:chExt cx="1630826" cy="1630826"/>
            </a:xfrm>
          </p:grpSpPr>
          <p:pic>
            <p:nvPicPr>
              <p:cNvPr id="36" name="Picture 35">
                <a:extLst>
                  <a:ext uri="{FF2B5EF4-FFF2-40B4-BE49-F238E27FC236}">
                    <a16:creationId xmlns:a16="http://schemas.microsoft.com/office/drawing/2014/main" id="{615FA4E2-3B51-C78F-6590-49B634E7B427}"/>
                  </a:ext>
                </a:extLst>
              </p:cNvPr>
              <p:cNvPicPr>
                <a:picLocks noChangeAspect="1"/>
              </p:cNvPicPr>
              <p:nvPr/>
            </p:nvPicPr>
            <p:blipFill>
              <a:blip r:embed="rId13"/>
              <a:stretch>
                <a:fillRect/>
              </a:stretch>
            </p:blipFill>
            <p:spPr>
              <a:xfrm>
                <a:off x="13653640" y="8494428"/>
                <a:ext cx="1198494" cy="1039789"/>
              </a:xfrm>
              <a:prstGeom prst="rect">
                <a:avLst/>
              </a:prstGeom>
            </p:spPr>
          </p:pic>
          <p:sp>
            <p:nvSpPr>
              <p:cNvPr id="37" name="Oval 36">
                <a:extLst>
                  <a:ext uri="{FF2B5EF4-FFF2-40B4-BE49-F238E27FC236}">
                    <a16:creationId xmlns:a16="http://schemas.microsoft.com/office/drawing/2014/main" id="{A0E183AC-357D-9E77-6A96-61FDD7B7AD91}"/>
                  </a:ext>
                </a:extLst>
              </p:cNvPr>
              <p:cNvSpPr/>
              <p:nvPr/>
            </p:nvSpPr>
            <p:spPr>
              <a:xfrm>
                <a:off x="13402363"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Pentagon 28">
              <a:extLst>
                <a:ext uri="{FF2B5EF4-FFF2-40B4-BE49-F238E27FC236}">
                  <a16:creationId xmlns:a16="http://schemas.microsoft.com/office/drawing/2014/main" id="{BEF86096-94E9-B35E-A20E-B368F2B109B5}"/>
                </a:ext>
              </a:extLst>
            </p:cNvPr>
            <p:cNvSpPr/>
            <p:nvPr/>
          </p:nvSpPr>
          <p:spPr>
            <a:xfrm>
              <a:off x="198962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Collect sample</a:t>
              </a:r>
            </a:p>
            <a:p>
              <a:pPr algn="ctr"/>
              <a:r>
                <a:rPr lang="en-GB" sz="1500" b="1">
                  <a:latin typeface="Arial" panose="020B0604020202020204" pitchFamily="34" charset="0"/>
                  <a:cs typeface="Arial" panose="020B0604020202020204" pitchFamily="34" charset="0"/>
                </a:rPr>
                <a:t>invertebrate</a:t>
              </a:r>
            </a:p>
          </p:txBody>
        </p:sp>
        <p:sp>
          <p:nvSpPr>
            <p:cNvPr id="30" name="Pentagon 29">
              <a:extLst>
                <a:ext uri="{FF2B5EF4-FFF2-40B4-BE49-F238E27FC236}">
                  <a16:creationId xmlns:a16="http://schemas.microsoft.com/office/drawing/2014/main" id="{CAB446B7-F044-1B3D-E723-B3A44D8CE731}"/>
                </a:ext>
              </a:extLst>
            </p:cNvPr>
            <p:cNvSpPr/>
            <p:nvPr/>
          </p:nvSpPr>
          <p:spPr>
            <a:xfrm>
              <a:off x="388700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Extract DNA</a:t>
              </a:r>
            </a:p>
          </p:txBody>
        </p:sp>
        <p:sp>
          <p:nvSpPr>
            <p:cNvPr id="31" name="Pentagon 30">
              <a:extLst>
                <a:ext uri="{FF2B5EF4-FFF2-40B4-BE49-F238E27FC236}">
                  <a16:creationId xmlns:a16="http://schemas.microsoft.com/office/drawing/2014/main" id="{2E95108D-D701-B3BD-C61A-788F8FEADFF9}"/>
                </a:ext>
              </a:extLst>
            </p:cNvPr>
            <p:cNvSpPr/>
            <p:nvPr/>
          </p:nvSpPr>
          <p:spPr>
            <a:xfrm>
              <a:off x="578438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Amplify DNA barcode by PCR</a:t>
              </a:r>
            </a:p>
          </p:txBody>
        </p:sp>
        <p:sp>
          <p:nvSpPr>
            <p:cNvPr id="32" name="Pentagon 31">
              <a:extLst>
                <a:ext uri="{FF2B5EF4-FFF2-40B4-BE49-F238E27FC236}">
                  <a16:creationId xmlns:a16="http://schemas.microsoft.com/office/drawing/2014/main" id="{2E64BF70-EE0E-B880-54E4-EBCA208B879C}"/>
                </a:ext>
              </a:extLst>
            </p:cNvPr>
            <p:cNvSpPr/>
            <p:nvPr/>
          </p:nvSpPr>
          <p:spPr>
            <a:xfrm>
              <a:off x="768176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Check success</a:t>
              </a:r>
            </a:p>
            <a:p>
              <a:pPr algn="ctr"/>
              <a:r>
                <a:rPr lang="en-GB" sz="1500" b="1">
                  <a:latin typeface="Arial" panose="020B0604020202020204" pitchFamily="34" charset="0"/>
                  <a:cs typeface="Arial" panose="020B0604020202020204" pitchFamily="34" charset="0"/>
                </a:rPr>
                <a:t>on a gel</a:t>
              </a:r>
            </a:p>
          </p:txBody>
        </p:sp>
        <p:sp>
          <p:nvSpPr>
            <p:cNvPr id="33" name="Pentagon 32">
              <a:extLst>
                <a:ext uri="{FF2B5EF4-FFF2-40B4-BE49-F238E27FC236}">
                  <a16:creationId xmlns:a16="http://schemas.microsoft.com/office/drawing/2014/main" id="{1DE6B57B-D3D3-4A75-F117-F79F372193E4}"/>
                </a:ext>
              </a:extLst>
            </p:cNvPr>
            <p:cNvSpPr/>
            <p:nvPr/>
          </p:nvSpPr>
          <p:spPr>
            <a:xfrm>
              <a:off x="957914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Sequence</a:t>
              </a:r>
            </a:p>
            <a:p>
              <a:pPr algn="ctr"/>
              <a:r>
                <a:rPr lang="en-GB" sz="1500" b="1">
                  <a:latin typeface="Arial" panose="020B0604020202020204" pitchFamily="34" charset="0"/>
                  <a:cs typeface="Arial" panose="020B0604020202020204" pitchFamily="34" charset="0"/>
                </a:rPr>
                <a:t>DNA barcode</a:t>
              </a:r>
            </a:p>
          </p:txBody>
        </p:sp>
        <p:sp>
          <p:nvSpPr>
            <p:cNvPr id="34" name="Pentagon 33">
              <a:extLst>
                <a:ext uri="{FF2B5EF4-FFF2-40B4-BE49-F238E27FC236}">
                  <a16:creationId xmlns:a16="http://schemas.microsoft.com/office/drawing/2014/main" id="{33C8490E-12D6-A887-0A95-AAFCC025BD27}"/>
                </a:ext>
              </a:extLst>
            </p:cNvPr>
            <p:cNvSpPr/>
            <p:nvPr/>
          </p:nvSpPr>
          <p:spPr>
            <a:xfrm>
              <a:off x="1147652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spc="-100">
                  <a:latin typeface="Arial" panose="020B0604020202020204" pitchFamily="34" charset="0"/>
                  <a:cs typeface="Arial" panose="020B0604020202020204" pitchFamily="34" charset="0"/>
                </a:rPr>
                <a:t>Align DNA barcode</a:t>
              </a:r>
            </a:p>
            <a:p>
              <a:pPr algn="ctr"/>
              <a:r>
                <a:rPr lang="en-GB" sz="1500" b="1">
                  <a:latin typeface="Arial" panose="020B0604020202020204" pitchFamily="34" charset="0"/>
                  <a:cs typeface="Arial" panose="020B0604020202020204" pitchFamily="34" charset="0"/>
                </a:rPr>
                <a:t>to database</a:t>
              </a:r>
            </a:p>
          </p:txBody>
        </p:sp>
        <p:sp>
          <p:nvSpPr>
            <p:cNvPr id="35" name="Pentagon 34">
              <a:extLst>
                <a:ext uri="{FF2B5EF4-FFF2-40B4-BE49-F238E27FC236}">
                  <a16:creationId xmlns:a16="http://schemas.microsoft.com/office/drawing/2014/main" id="{B501B7BB-4CD5-E5C4-DF52-E3D216A2CAED}"/>
                </a:ext>
              </a:extLst>
            </p:cNvPr>
            <p:cNvSpPr/>
            <p:nvPr/>
          </p:nvSpPr>
          <p:spPr>
            <a:xfrm>
              <a:off x="13373902" y="9975532"/>
              <a:ext cx="1685123" cy="844868"/>
            </a:xfrm>
            <a:prstGeom prst="homePlate">
              <a:avLst>
                <a:gd name="adj"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Identify</a:t>
              </a:r>
            </a:p>
            <a:p>
              <a:pPr algn="ctr"/>
              <a:r>
                <a:rPr lang="en-GB" sz="1500" b="1">
                  <a:latin typeface="Arial" panose="020B0604020202020204" pitchFamily="34" charset="0"/>
                  <a:cs typeface="Arial" panose="020B0604020202020204" pitchFamily="34" charset="0"/>
                </a:rPr>
                <a:t>invertebrate</a:t>
              </a:r>
            </a:p>
          </p:txBody>
        </p:sp>
      </p:grpSp>
      <p:sp>
        <p:nvSpPr>
          <p:cNvPr id="50" name="Rectangle 49">
            <a:extLst>
              <a:ext uri="{FF2B5EF4-FFF2-40B4-BE49-F238E27FC236}">
                <a16:creationId xmlns:a16="http://schemas.microsoft.com/office/drawing/2014/main" id="{2F10F673-8716-BDD1-5233-FED1FB853D1F}"/>
              </a:ext>
            </a:extLst>
          </p:cNvPr>
          <p:cNvSpPr/>
          <p:nvPr/>
        </p:nvSpPr>
        <p:spPr>
          <a:xfrm>
            <a:off x="1435331" y="13665982"/>
            <a:ext cx="18515214" cy="4653643"/>
          </a:xfrm>
          <a:prstGeom prst="rect">
            <a:avLst/>
          </a:prstGeom>
          <a:noFill/>
          <a:ln w="5080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Picture 53" descr="A fly in a plastic container&#10;&#10;Description automatically generated">
            <a:extLst>
              <a:ext uri="{FF2B5EF4-FFF2-40B4-BE49-F238E27FC236}">
                <a16:creationId xmlns:a16="http://schemas.microsoft.com/office/drawing/2014/main" id="{24ECF76C-E4D9-74A1-2BAA-04956302BF5D}"/>
              </a:ext>
            </a:extLst>
          </p:cNvPr>
          <p:cNvPicPr>
            <a:picLocks noChangeAspect="1"/>
          </p:cNvPicPr>
          <p:nvPr/>
        </p:nvPicPr>
        <p:blipFill rotWithShape="1">
          <a:blip r:embed="rId14">
            <a:alphaModFix/>
          </a:blip>
          <a:srcRect l="24810" t="35669" r="27419" b="33862"/>
          <a:stretch/>
        </p:blipFill>
        <p:spPr>
          <a:xfrm flipH="1">
            <a:off x="1435330" y="9453255"/>
            <a:ext cx="5194066" cy="3312840"/>
          </a:xfrm>
          <a:prstGeom prst="rect">
            <a:avLst/>
          </a:prstGeom>
        </p:spPr>
      </p:pic>
      <p:sp>
        <p:nvSpPr>
          <p:cNvPr id="56" name="TextBox 55">
            <a:extLst>
              <a:ext uri="{FF2B5EF4-FFF2-40B4-BE49-F238E27FC236}">
                <a16:creationId xmlns:a16="http://schemas.microsoft.com/office/drawing/2014/main" id="{9C7FE673-7335-72F7-272F-FCA5C3216549}"/>
              </a:ext>
            </a:extLst>
          </p:cNvPr>
          <p:cNvSpPr txBox="1"/>
          <p:nvPr/>
        </p:nvSpPr>
        <p:spPr>
          <a:xfrm>
            <a:off x="1899382" y="17499135"/>
            <a:ext cx="10726290" cy="373372"/>
          </a:xfrm>
          <a:prstGeom prst="rect">
            <a:avLst/>
          </a:prstGeom>
          <a:noFill/>
        </p:spPr>
        <p:txBody>
          <a:bodyPr wrap="square">
            <a:spAutoFit/>
          </a:bodyPr>
          <a:lstStyle/>
          <a:p>
            <a:pPr>
              <a:lnSpc>
                <a:spcPct val="110000"/>
              </a:lnSpc>
            </a:pPr>
            <a:r>
              <a:rPr lang="en-GB" sz="1800" b="1">
                <a:effectLst/>
                <a:latin typeface="Arial" panose="020B0604020202020204" pitchFamily="34" charset="0"/>
                <a:cs typeface="Arial" panose="020B0604020202020204" pitchFamily="34" charset="0"/>
              </a:rPr>
              <a:t>Figure 2: </a:t>
            </a:r>
            <a:r>
              <a:rPr lang="en-GB" sz="1800">
                <a:effectLst/>
                <a:latin typeface="Arial" panose="020B0604020202020204" pitchFamily="34" charset="0"/>
                <a:cs typeface="Arial" panose="020B0604020202020204" pitchFamily="34" charset="0"/>
              </a:rPr>
              <a:t>The stages of invertebrate identification using DNA barcoding.</a:t>
            </a:r>
            <a:endParaRPr lang="en-US" sz="1800"/>
          </a:p>
        </p:txBody>
      </p:sp>
      <p:sp>
        <p:nvSpPr>
          <p:cNvPr id="57" name="TextBox 56">
            <a:extLst>
              <a:ext uri="{FF2B5EF4-FFF2-40B4-BE49-F238E27FC236}">
                <a16:creationId xmlns:a16="http://schemas.microsoft.com/office/drawing/2014/main" id="{C5129B9E-A22A-ACDE-CD7E-F3B16F296FE3}"/>
              </a:ext>
            </a:extLst>
          </p:cNvPr>
          <p:cNvSpPr txBox="1"/>
          <p:nvPr/>
        </p:nvSpPr>
        <p:spPr>
          <a:xfrm>
            <a:off x="6882862" y="11281215"/>
            <a:ext cx="3556538" cy="1592167"/>
          </a:xfrm>
          <a:prstGeom prst="rect">
            <a:avLst/>
          </a:prstGeom>
          <a:noFill/>
        </p:spPr>
        <p:txBody>
          <a:bodyPr wrap="square">
            <a:spAutoFit/>
          </a:bodyPr>
          <a:lstStyle/>
          <a:p>
            <a:pPr>
              <a:lnSpc>
                <a:spcPct val="110000"/>
              </a:lnSpc>
            </a:pPr>
            <a:r>
              <a:rPr lang="en-GB" sz="1800" b="1">
                <a:effectLst/>
                <a:latin typeface="Arial" panose="020B0604020202020204" pitchFamily="34" charset="0"/>
                <a:cs typeface="Arial" panose="020B0604020202020204" pitchFamily="34" charset="0"/>
              </a:rPr>
              <a:t>Figure 1: </a:t>
            </a:r>
            <a:r>
              <a:rPr lang="en-GB" sz="1800">
                <a:effectLst/>
                <a:latin typeface="Arial" panose="020B0604020202020204" pitchFamily="34" charset="0"/>
                <a:cs typeface="Arial" panose="020B0604020202020204" pitchFamily="34" charset="0"/>
              </a:rPr>
              <a:t>My invertebrate for investigation. This 1 cm long, hairy, orange fly was found on the windowsill in Hinxton Hall at the Wellcome Genome Campus.</a:t>
            </a:r>
            <a:endParaRPr lang="en-US" sz="1800"/>
          </a:p>
        </p:txBody>
      </p:sp>
      <p:sp>
        <p:nvSpPr>
          <p:cNvPr id="58" name="TextBox 57">
            <a:extLst>
              <a:ext uri="{FF2B5EF4-FFF2-40B4-BE49-F238E27FC236}">
                <a16:creationId xmlns:a16="http://schemas.microsoft.com/office/drawing/2014/main" id="{C290AFB7-CEB4-84BA-E000-8E3C557E483A}"/>
              </a:ext>
            </a:extLst>
          </p:cNvPr>
          <p:cNvSpPr txBox="1"/>
          <p:nvPr/>
        </p:nvSpPr>
        <p:spPr>
          <a:xfrm>
            <a:off x="15321015" y="19112225"/>
            <a:ext cx="4875854" cy="1592231"/>
          </a:xfrm>
          <a:prstGeom prst="rect">
            <a:avLst/>
          </a:prstGeom>
          <a:noFill/>
        </p:spPr>
        <p:txBody>
          <a:bodyPr wrap="square">
            <a:spAutoFit/>
          </a:bodyPr>
          <a:lstStyle/>
          <a:p>
            <a:pPr>
              <a:lnSpc>
                <a:spcPct val="110000"/>
              </a:lnSpc>
            </a:pPr>
            <a:r>
              <a:rPr lang="en-GB" sz="1800" b="1">
                <a:effectLst/>
                <a:latin typeface="Arial" panose="020B0604020202020204" pitchFamily="34" charset="0"/>
                <a:cs typeface="Arial" panose="020B0604020202020204" pitchFamily="34" charset="0"/>
              </a:rPr>
              <a:t>Figure 3: (A) </a:t>
            </a:r>
            <a:r>
              <a:rPr lang="en-GB" sz="1800">
                <a:effectLst/>
                <a:latin typeface="Arial" panose="020B0604020202020204" pitchFamily="34" charset="0"/>
                <a:cs typeface="Arial" panose="020B0604020202020204" pitchFamily="34" charset="0"/>
              </a:rPr>
              <a:t>Results from gel electrophoresis, showing a single PCR band. </a:t>
            </a:r>
            <a:r>
              <a:rPr lang="en-GB" sz="1800" b="1">
                <a:effectLst/>
                <a:latin typeface="Arial" panose="020B0604020202020204" pitchFamily="34" charset="0"/>
                <a:cs typeface="Arial" panose="020B0604020202020204" pitchFamily="34" charset="0"/>
              </a:rPr>
              <a:t>(B) </a:t>
            </a:r>
            <a:r>
              <a:rPr lang="en-GB" sz="1800">
                <a:effectLst/>
                <a:latin typeface="Arial" panose="020B0604020202020204" pitchFamily="34" charset="0"/>
                <a:cs typeface="Arial" panose="020B0604020202020204" pitchFamily="34" charset="0"/>
              </a:rPr>
              <a:t>The chromatogram shows accurate </a:t>
            </a:r>
            <a:br>
              <a:rPr lang="en-GB" sz="1800">
                <a:effectLst/>
                <a:latin typeface="Arial" panose="020B0604020202020204" pitchFamily="34" charset="0"/>
                <a:cs typeface="Arial" panose="020B0604020202020204" pitchFamily="34" charset="0"/>
              </a:rPr>
            </a:br>
            <a:r>
              <a:rPr lang="en-GB" sz="1800">
                <a:effectLst/>
                <a:latin typeface="Arial" panose="020B0604020202020204" pitchFamily="34" charset="0"/>
                <a:cs typeface="Arial" panose="020B0604020202020204" pitchFamily="34" charset="0"/>
              </a:rPr>
              <a:t>DNA sequence. </a:t>
            </a:r>
            <a:r>
              <a:rPr lang="en-GB" sz="1800" b="1">
                <a:effectLst/>
                <a:latin typeface="Arial" panose="020B0604020202020204" pitchFamily="34" charset="0"/>
                <a:cs typeface="Arial" panose="020B0604020202020204" pitchFamily="34" charset="0"/>
              </a:rPr>
              <a:t>(C) </a:t>
            </a:r>
            <a:r>
              <a:rPr lang="en-GB" sz="1800">
                <a:effectLst/>
                <a:latin typeface="Arial" panose="020B0604020202020204" pitchFamily="34" charset="0"/>
                <a:cs typeface="Arial" panose="020B0604020202020204" pitchFamily="34" charset="0"/>
              </a:rPr>
              <a:t>DNA barcode sequence alignment to a muscid fly (</a:t>
            </a:r>
            <a:r>
              <a:rPr lang="en-GB" sz="1800" i="1">
                <a:effectLst/>
                <a:latin typeface="Arial" panose="020B0604020202020204" pitchFamily="34" charset="0"/>
                <a:cs typeface="Arial" panose="020B0604020202020204" pitchFamily="34" charset="0"/>
              </a:rPr>
              <a:t>Phaonia subventa</a:t>
            </a:r>
            <a:r>
              <a:rPr lang="en-GB" sz="1800">
                <a:effectLst/>
                <a:latin typeface="Arial" panose="020B0604020202020204" pitchFamily="34" charset="0"/>
                <a:cs typeface="Arial" panose="020B0604020202020204" pitchFamily="34" charset="0"/>
              </a:rPr>
              <a:t>).</a:t>
            </a:r>
            <a:endParaRPr lang="en-US" sz="1800"/>
          </a:p>
        </p:txBody>
      </p:sp>
      <p:grpSp>
        <p:nvGrpSpPr>
          <p:cNvPr id="71" name="Group 70">
            <a:extLst>
              <a:ext uri="{FF2B5EF4-FFF2-40B4-BE49-F238E27FC236}">
                <a16:creationId xmlns:a16="http://schemas.microsoft.com/office/drawing/2014/main" id="{045F64B1-219D-400A-A96D-CD4BC9048B7A}"/>
              </a:ext>
            </a:extLst>
          </p:cNvPr>
          <p:cNvGrpSpPr/>
          <p:nvPr/>
        </p:nvGrpSpPr>
        <p:grpSpPr>
          <a:xfrm>
            <a:off x="10961344" y="18847051"/>
            <a:ext cx="3875708" cy="1712201"/>
            <a:chOff x="10961344" y="18847051"/>
            <a:chExt cx="3875708" cy="1712201"/>
          </a:xfrm>
        </p:grpSpPr>
        <p:pic>
          <p:nvPicPr>
            <p:cNvPr id="52" name="Picture 51" descr="A green light reflecting off a glass wall&#10;&#10;Description automatically generated with medium confidence">
              <a:extLst>
                <a:ext uri="{FF2B5EF4-FFF2-40B4-BE49-F238E27FC236}">
                  <a16:creationId xmlns:a16="http://schemas.microsoft.com/office/drawing/2014/main" id="{9409DC32-535D-2EBB-CF1E-54B40196934C}"/>
                </a:ext>
              </a:extLst>
            </p:cNvPr>
            <p:cNvPicPr>
              <a:picLocks noChangeAspect="1"/>
            </p:cNvPicPr>
            <p:nvPr/>
          </p:nvPicPr>
          <p:blipFill rotWithShape="1">
            <a:blip r:embed="rId15">
              <a:alphaModFix/>
            </a:blip>
            <a:srcRect l="6717" t="13974" r="14978" b="16966"/>
            <a:stretch/>
          </p:blipFill>
          <p:spPr>
            <a:xfrm>
              <a:off x="11878048" y="19476299"/>
              <a:ext cx="2959004" cy="1082953"/>
            </a:xfrm>
            <a:prstGeom prst="rect">
              <a:avLst/>
            </a:prstGeom>
          </p:spPr>
        </p:pic>
        <p:sp>
          <p:nvSpPr>
            <p:cNvPr id="59" name="TextBox 58">
              <a:extLst>
                <a:ext uri="{FF2B5EF4-FFF2-40B4-BE49-F238E27FC236}">
                  <a16:creationId xmlns:a16="http://schemas.microsoft.com/office/drawing/2014/main" id="{FA060425-E4C8-9739-EEF7-794508ACB926}"/>
                </a:ext>
              </a:extLst>
            </p:cNvPr>
            <p:cNvSpPr txBox="1"/>
            <p:nvPr/>
          </p:nvSpPr>
          <p:spPr>
            <a:xfrm>
              <a:off x="10961344" y="19564630"/>
              <a:ext cx="910090" cy="400110"/>
            </a:xfrm>
            <a:prstGeom prst="rect">
              <a:avLst/>
            </a:prstGeom>
            <a:noFill/>
          </p:spPr>
          <p:txBody>
            <a:bodyPr wrap="square">
              <a:spAutoFit/>
            </a:bodyPr>
            <a:lstStyle/>
            <a:p>
              <a:pPr algn="r"/>
              <a:r>
                <a:rPr lang="en-GB" sz="1000">
                  <a:effectLst/>
                  <a:latin typeface="Arial" panose="020B0604020202020204" pitchFamily="34" charset="0"/>
                  <a:cs typeface="Arial" panose="020B0604020202020204" pitchFamily="34" charset="0"/>
                </a:rPr>
                <a:t>100 bp</a:t>
              </a:r>
              <a:br>
                <a:rPr lang="en-US" sz="1000">
                  <a:effectLst/>
                  <a:latin typeface="Arial" panose="020B0604020202020204" pitchFamily="34" charset="0"/>
                  <a:cs typeface="Arial" panose="020B0604020202020204" pitchFamily="34" charset="0"/>
                </a:rPr>
              </a:br>
              <a:r>
                <a:rPr lang="en-US" sz="1000">
                  <a:effectLst/>
                  <a:latin typeface="Arial" panose="020B0604020202020204" pitchFamily="34" charset="0"/>
                  <a:cs typeface="Arial" panose="020B0604020202020204" pitchFamily="34" charset="0"/>
                </a:rPr>
                <a:t>DNA ladder</a:t>
              </a:r>
              <a:endParaRPr lang="en-GB" sz="1000">
                <a:effectLst/>
                <a:latin typeface="Arial" panose="020B0604020202020204" pitchFamily="34" charset="0"/>
                <a:cs typeface="Arial" panose="020B0604020202020204" pitchFamily="34" charset="0"/>
              </a:endParaRPr>
            </a:p>
          </p:txBody>
        </p:sp>
        <p:sp>
          <p:nvSpPr>
            <p:cNvPr id="60" name="TextBox 59">
              <a:extLst>
                <a:ext uri="{FF2B5EF4-FFF2-40B4-BE49-F238E27FC236}">
                  <a16:creationId xmlns:a16="http://schemas.microsoft.com/office/drawing/2014/main" id="{C6FEBF93-7F2F-49FA-D22B-2E4549C13991}"/>
                </a:ext>
              </a:extLst>
            </p:cNvPr>
            <p:cNvSpPr txBox="1"/>
            <p:nvPr/>
          </p:nvSpPr>
          <p:spPr>
            <a:xfrm>
              <a:off x="10961344" y="20080016"/>
              <a:ext cx="910090" cy="400110"/>
            </a:xfrm>
            <a:prstGeom prst="rect">
              <a:avLst/>
            </a:prstGeom>
            <a:noFill/>
          </p:spPr>
          <p:txBody>
            <a:bodyPr wrap="square">
              <a:spAutoFit/>
            </a:bodyPr>
            <a:lstStyle/>
            <a:p>
              <a:pPr algn="r"/>
              <a:r>
                <a:rPr lang="en-GB" sz="1000">
                  <a:effectLst/>
                  <a:latin typeface="Arial" panose="020B0604020202020204" pitchFamily="34" charset="0"/>
                  <a:cs typeface="Arial" panose="020B0604020202020204" pitchFamily="34" charset="0"/>
                </a:rPr>
                <a:t>PCR with</a:t>
              </a:r>
              <a:br>
                <a:rPr lang="en-GB" sz="1000">
                  <a:effectLst/>
                  <a:latin typeface="Arial" panose="020B0604020202020204" pitchFamily="34" charset="0"/>
                  <a:cs typeface="Arial" panose="020B0604020202020204" pitchFamily="34" charset="0"/>
                </a:rPr>
              </a:br>
              <a:r>
                <a:rPr lang="en-GB" sz="1000">
                  <a:effectLst/>
                  <a:latin typeface="Arial" panose="020B0604020202020204" pitchFamily="34" charset="0"/>
                  <a:cs typeface="Arial" panose="020B0604020202020204" pitchFamily="34" charset="0"/>
                </a:rPr>
                <a:t>Fly leg DNA</a:t>
              </a:r>
            </a:p>
          </p:txBody>
        </p:sp>
        <p:grpSp>
          <p:nvGrpSpPr>
            <p:cNvPr id="70" name="Group 69">
              <a:extLst>
                <a:ext uri="{FF2B5EF4-FFF2-40B4-BE49-F238E27FC236}">
                  <a16:creationId xmlns:a16="http://schemas.microsoft.com/office/drawing/2014/main" id="{3E97272B-7100-AF18-1A32-200F01A8EFD6}"/>
                </a:ext>
              </a:extLst>
            </p:cNvPr>
            <p:cNvGrpSpPr/>
            <p:nvPr/>
          </p:nvGrpSpPr>
          <p:grpSpPr>
            <a:xfrm>
              <a:off x="12775908" y="18847051"/>
              <a:ext cx="1896603" cy="658227"/>
              <a:chOff x="12775908" y="18847051"/>
              <a:chExt cx="1896603" cy="658227"/>
            </a:xfrm>
          </p:grpSpPr>
          <p:sp>
            <p:nvSpPr>
              <p:cNvPr id="61" name="TextBox 60">
                <a:extLst>
                  <a:ext uri="{FF2B5EF4-FFF2-40B4-BE49-F238E27FC236}">
                    <a16:creationId xmlns:a16="http://schemas.microsoft.com/office/drawing/2014/main" id="{2F9B1D3E-EFC3-90D5-8D12-364FD6379C84}"/>
                  </a:ext>
                </a:extLst>
              </p:cNvPr>
              <p:cNvSpPr txBox="1"/>
              <p:nvPr/>
            </p:nvSpPr>
            <p:spPr>
              <a:xfrm rot="16200000">
                <a:off x="12569905" y="19053054"/>
                <a:ext cx="658227" cy="246221"/>
              </a:xfrm>
              <a:prstGeom prst="rect">
                <a:avLst/>
              </a:prstGeom>
              <a:noFill/>
            </p:spPr>
            <p:txBody>
              <a:bodyPr wrap="square">
                <a:spAutoFit/>
              </a:bodyPr>
              <a:lstStyle/>
              <a:p>
                <a:r>
                  <a:rPr lang="en-GB" sz="1000">
                    <a:effectLst/>
                    <a:latin typeface="Arial" panose="020B0604020202020204" pitchFamily="34" charset="0"/>
                    <a:cs typeface="Arial" panose="020B0604020202020204" pitchFamily="34" charset="0"/>
                  </a:rPr>
                  <a:t>1500 bp</a:t>
                </a:r>
              </a:p>
            </p:txBody>
          </p:sp>
          <p:sp>
            <p:nvSpPr>
              <p:cNvPr id="62" name="TextBox 61">
                <a:extLst>
                  <a:ext uri="{FF2B5EF4-FFF2-40B4-BE49-F238E27FC236}">
                    <a16:creationId xmlns:a16="http://schemas.microsoft.com/office/drawing/2014/main" id="{C7E36DAA-283A-C654-83F4-79F6298D4849}"/>
                  </a:ext>
                </a:extLst>
              </p:cNvPr>
              <p:cNvSpPr txBox="1"/>
              <p:nvPr/>
            </p:nvSpPr>
            <p:spPr>
              <a:xfrm rot="16200000">
                <a:off x="12837532" y="19053054"/>
                <a:ext cx="658227" cy="246221"/>
              </a:xfrm>
              <a:prstGeom prst="rect">
                <a:avLst/>
              </a:prstGeom>
              <a:noFill/>
            </p:spPr>
            <p:txBody>
              <a:bodyPr wrap="square">
                <a:spAutoFit/>
              </a:bodyPr>
              <a:lstStyle/>
              <a:p>
                <a:r>
                  <a:rPr lang="en-GB" sz="1000">
                    <a:effectLst/>
                    <a:latin typeface="Arial" panose="020B0604020202020204" pitchFamily="34" charset="0"/>
                    <a:cs typeface="Arial" panose="020B0604020202020204" pitchFamily="34" charset="0"/>
                  </a:rPr>
                  <a:t>1000 bp</a:t>
                </a:r>
              </a:p>
            </p:txBody>
          </p:sp>
          <p:sp>
            <p:nvSpPr>
              <p:cNvPr id="63" name="TextBox 62">
                <a:extLst>
                  <a:ext uri="{FF2B5EF4-FFF2-40B4-BE49-F238E27FC236}">
                    <a16:creationId xmlns:a16="http://schemas.microsoft.com/office/drawing/2014/main" id="{FD48153A-5B68-D0A7-2633-A43752569480}"/>
                  </a:ext>
                </a:extLst>
              </p:cNvPr>
              <p:cNvSpPr txBox="1"/>
              <p:nvPr/>
            </p:nvSpPr>
            <p:spPr>
              <a:xfrm rot="16200000">
                <a:off x="13356070" y="19053054"/>
                <a:ext cx="658227" cy="246221"/>
              </a:xfrm>
              <a:prstGeom prst="rect">
                <a:avLst/>
              </a:prstGeom>
              <a:noFill/>
            </p:spPr>
            <p:txBody>
              <a:bodyPr wrap="square">
                <a:spAutoFit/>
              </a:bodyPr>
              <a:lstStyle/>
              <a:p>
                <a:r>
                  <a:rPr lang="en-GB" sz="1000">
                    <a:effectLst/>
                    <a:latin typeface="Arial" panose="020B0604020202020204" pitchFamily="34" charset="0"/>
                    <a:cs typeface="Arial" panose="020B0604020202020204" pitchFamily="34" charset="0"/>
                  </a:rPr>
                  <a:t>500 bp</a:t>
                </a:r>
              </a:p>
            </p:txBody>
          </p:sp>
          <p:sp>
            <p:nvSpPr>
              <p:cNvPr id="64" name="TextBox 63">
                <a:extLst>
                  <a:ext uri="{FF2B5EF4-FFF2-40B4-BE49-F238E27FC236}">
                    <a16:creationId xmlns:a16="http://schemas.microsoft.com/office/drawing/2014/main" id="{11D81896-E4E2-D6B6-5463-495687F7894B}"/>
                  </a:ext>
                </a:extLst>
              </p:cNvPr>
              <p:cNvSpPr txBox="1"/>
              <p:nvPr/>
            </p:nvSpPr>
            <p:spPr>
              <a:xfrm rot="16200000">
                <a:off x="13517758" y="19053054"/>
                <a:ext cx="658227" cy="246221"/>
              </a:xfrm>
              <a:prstGeom prst="rect">
                <a:avLst/>
              </a:prstGeom>
              <a:noFill/>
            </p:spPr>
            <p:txBody>
              <a:bodyPr wrap="square">
                <a:spAutoFit/>
              </a:bodyPr>
              <a:lstStyle/>
              <a:p>
                <a:r>
                  <a:rPr lang="en-GB" sz="1000">
                    <a:effectLst/>
                    <a:latin typeface="Arial" panose="020B0604020202020204" pitchFamily="34" charset="0"/>
                    <a:cs typeface="Arial" panose="020B0604020202020204" pitchFamily="34" charset="0"/>
                  </a:rPr>
                  <a:t>400 bp</a:t>
                </a:r>
              </a:p>
            </p:txBody>
          </p:sp>
          <p:sp>
            <p:nvSpPr>
              <p:cNvPr id="65" name="TextBox 64">
                <a:extLst>
                  <a:ext uri="{FF2B5EF4-FFF2-40B4-BE49-F238E27FC236}">
                    <a16:creationId xmlns:a16="http://schemas.microsoft.com/office/drawing/2014/main" id="{C1AC1095-679B-D32A-C738-03EEE49800CA}"/>
                  </a:ext>
                </a:extLst>
              </p:cNvPr>
              <p:cNvSpPr txBox="1"/>
              <p:nvPr/>
            </p:nvSpPr>
            <p:spPr>
              <a:xfrm rot="16200000">
                <a:off x="13720562" y="19053054"/>
                <a:ext cx="658227" cy="246221"/>
              </a:xfrm>
              <a:prstGeom prst="rect">
                <a:avLst/>
              </a:prstGeom>
              <a:noFill/>
            </p:spPr>
            <p:txBody>
              <a:bodyPr wrap="square">
                <a:spAutoFit/>
              </a:bodyPr>
              <a:lstStyle/>
              <a:p>
                <a:r>
                  <a:rPr lang="en-GB" sz="1000">
                    <a:effectLst/>
                    <a:latin typeface="Arial" panose="020B0604020202020204" pitchFamily="34" charset="0"/>
                    <a:cs typeface="Arial" panose="020B0604020202020204" pitchFamily="34" charset="0"/>
                  </a:rPr>
                  <a:t>300 bp</a:t>
                </a:r>
              </a:p>
            </p:txBody>
          </p:sp>
          <p:sp>
            <p:nvSpPr>
              <p:cNvPr id="66" name="TextBox 65">
                <a:extLst>
                  <a:ext uri="{FF2B5EF4-FFF2-40B4-BE49-F238E27FC236}">
                    <a16:creationId xmlns:a16="http://schemas.microsoft.com/office/drawing/2014/main" id="{9CD470CB-4292-D5B8-36B9-A427F6DD4E1E}"/>
                  </a:ext>
                </a:extLst>
              </p:cNvPr>
              <p:cNvSpPr txBox="1"/>
              <p:nvPr/>
            </p:nvSpPr>
            <p:spPr>
              <a:xfrm rot="16200000">
                <a:off x="13962761" y="19053054"/>
                <a:ext cx="658227" cy="246221"/>
              </a:xfrm>
              <a:prstGeom prst="rect">
                <a:avLst/>
              </a:prstGeom>
              <a:noFill/>
            </p:spPr>
            <p:txBody>
              <a:bodyPr wrap="square">
                <a:spAutoFit/>
              </a:bodyPr>
              <a:lstStyle/>
              <a:p>
                <a:r>
                  <a:rPr lang="en-GB" sz="1000">
                    <a:effectLst/>
                    <a:latin typeface="Arial" panose="020B0604020202020204" pitchFamily="34" charset="0"/>
                    <a:cs typeface="Arial" panose="020B0604020202020204" pitchFamily="34" charset="0"/>
                  </a:rPr>
                  <a:t>200 bp</a:t>
                </a:r>
              </a:p>
            </p:txBody>
          </p:sp>
          <p:sp>
            <p:nvSpPr>
              <p:cNvPr id="67" name="TextBox 66">
                <a:extLst>
                  <a:ext uri="{FF2B5EF4-FFF2-40B4-BE49-F238E27FC236}">
                    <a16:creationId xmlns:a16="http://schemas.microsoft.com/office/drawing/2014/main" id="{D729A745-02DD-0089-1A1C-60EA8E881491}"/>
                  </a:ext>
                </a:extLst>
              </p:cNvPr>
              <p:cNvSpPr txBox="1"/>
              <p:nvPr/>
            </p:nvSpPr>
            <p:spPr>
              <a:xfrm rot="16200000">
                <a:off x="14220287" y="19053054"/>
                <a:ext cx="658227" cy="246221"/>
              </a:xfrm>
              <a:prstGeom prst="rect">
                <a:avLst/>
              </a:prstGeom>
              <a:noFill/>
            </p:spPr>
            <p:txBody>
              <a:bodyPr wrap="square">
                <a:spAutoFit/>
              </a:bodyPr>
              <a:lstStyle/>
              <a:p>
                <a:r>
                  <a:rPr lang="en-GB" sz="1000">
                    <a:effectLst/>
                    <a:latin typeface="Arial" panose="020B0604020202020204" pitchFamily="34" charset="0"/>
                    <a:cs typeface="Arial" panose="020B0604020202020204" pitchFamily="34" charset="0"/>
                  </a:rPr>
                  <a:t>100 bp</a:t>
                </a:r>
              </a:p>
            </p:txBody>
          </p:sp>
        </p:grpSp>
      </p:grpSp>
      <p:pic>
        <p:nvPicPr>
          <p:cNvPr id="75" name="Picture 74" descr="A white paper with numbers and letters&#10;&#10;Description automatically generated with medium confidence">
            <a:extLst>
              <a:ext uri="{FF2B5EF4-FFF2-40B4-BE49-F238E27FC236}">
                <a16:creationId xmlns:a16="http://schemas.microsoft.com/office/drawing/2014/main" id="{4CA06011-C83C-2B32-C11C-35F221A96078}"/>
              </a:ext>
            </a:extLst>
          </p:cNvPr>
          <p:cNvPicPr>
            <a:picLocks noChangeAspect="1"/>
          </p:cNvPicPr>
          <p:nvPr/>
        </p:nvPicPr>
        <p:blipFill rotWithShape="1">
          <a:blip r:embed="rId16">
            <a:alphaModFix/>
          </a:blip>
          <a:srcRect l="8737" t="20924" r="13458" b="23598"/>
          <a:stretch/>
        </p:blipFill>
        <p:spPr>
          <a:xfrm>
            <a:off x="15209232" y="21030176"/>
            <a:ext cx="5076000" cy="5122021"/>
          </a:xfrm>
          <a:prstGeom prst="rect">
            <a:avLst/>
          </a:prstGeom>
        </p:spPr>
      </p:pic>
      <p:pic>
        <p:nvPicPr>
          <p:cNvPr id="77" name="Picture 76" descr="A diagram of a dna sequence&#10;&#10;Description automatically generated with medium confidence">
            <a:extLst>
              <a:ext uri="{FF2B5EF4-FFF2-40B4-BE49-F238E27FC236}">
                <a16:creationId xmlns:a16="http://schemas.microsoft.com/office/drawing/2014/main" id="{6E73506A-60B5-183D-D22D-BACAA6A117F5}"/>
              </a:ext>
            </a:extLst>
          </p:cNvPr>
          <p:cNvPicPr>
            <a:picLocks noChangeAspect="1"/>
          </p:cNvPicPr>
          <p:nvPr/>
        </p:nvPicPr>
        <p:blipFill rotWithShape="1">
          <a:blip r:embed="rId17">
            <a:alphaModFix/>
          </a:blip>
          <a:srcRect t="5268" b="3234"/>
          <a:stretch/>
        </p:blipFill>
        <p:spPr>
          <a:xfrm>
            <a:off x="11123781" y="21114275"/>
            <a:ext cx="3754731" cy="4855945"/>
          </a:xfrm>
          <a:prstGeom prst="rect">
            <a:avLst/>
          </a:prstGeom>
        </p:spPr>
      </p:pic>
      <p:sp>
        <p:nvSpPr>
          <p:cNvPr id="78" name="TextBox 77">
            <a:extLst>
              <a:ext uri="{FF2B5EF4-FFF2-40B4-BE49-F238E27FC236}">
                <a16:creationId xmlns:a16="http://schemas.microsoft.com/office/drawing/2014/main" id="{1426A4C6-A5FB-4D87-0660-2D5554F45753}"/>
              </a:ext>
            </a:extLst>
          </p:cNvPr>
          <p:cNvSpPr txBox="1"/>
          <p:nvPr/>
        </p:nvSpPr>
        <p:spPr>
          <a:xfrm>
            <a:off x="11053429" y="19111201"/>
            <a:ext cx="306025" cy="310919"/>
          </a:xfrm>
          <a:prstGeom prst="rect">
            <a:avLst/>
          </a:prstGeom>
          <a:noFill/>
        </p:spPr>
        <p:txBody>
          <a:bodyPr wrap="square">
            <a:spAutoFit/>
          </a:bodyPr>
          <a:lstStyle/>
          <a:p>
            <a:pPr>
              <a:lnSpc>
                <a:spcPct val="110000"/>
              </a:lnSpc>
            </a:pPr>
            <a:r>
              <a:rPr lang="en-GB" sz="1400" b="1">
                <a:effectLst/>
                <a:latin typeface="Arial" panose="020B0604020202020204" pitchFamily="34" charset="0"/>
                <a:cs typeface="Arial" panose="020B0604020202020204" pitchFamily="34" charset="0"/>
              </a:rPr>
              <a:t>A</a:t>
            </a:r>
            <a:endParaRPr lang="en-US" sz="1400"/>
          </a:p>
        </p:txBody>
      </p:sp>
      <p:sp>
        <p:nvSpPr>
          <p:cNvPr id="79" name="TextBox 78">
            <a:extLst>
              <a:ext uri="{FF2B5EF4-FFF2-40B4-BE49-F238E27FC236}">
                <a16:creationId xmlns:a16="http://schemas.microsoft.com/office/drawing/2014/main" id="{F47A4083-7577-DCE0-988F-019CFBE6BC12}"/>
              </a:ext>
            </a:extLst>
          </p:cNvPr>
          <p:cNvSpPr txBox="1"/>
          <p:nvPr/>
        </p:nvSpPr>
        <p:spPr>
          <a:xfrm>
            <a:off x="11053429" y="20802170"/>
            <a:ext cx="306025" cy="310919"/>
          </a:xfrm>
          <a:prstGeom prst="rect">
            <a:avLst/>
          </a:prstGeom>
          <a:noFill/>
        </p:spPr>
        <p:txBody>
          <a:bodyPr wrap="square">
            <a:spAutoFit/>
          </a:bodyPr>
          <a:lstStyle/>
          <a:p>
            <a:pPr>
              <a:lnSpc>
                <a:spcPct val="110000"/>
              </a:lnSpc>
            </a:pPr>
            <a:r>
              <a:rPr lang="en-GB" sz="1400" b="1">
                <a:effectLst/>
                <a:latin typeface="Arial" panose="020B0604020202020204" pitchFamily="34" charset="0"/>
                <a:cs typeface="Arial" panose="020B0604020202020204" pitchFamily="34" charset="0"/>
              </a:rPr>
              <a:t>B</a:t>
            </a:r>
            <a:endParaRPr lang="en-US" sz="1400"/>
          </a:p>
        </p:txBody>
      </p:sp>
      <p:sp>
        <p:nvSpPr>
          <p:cNvPr id="80" name="TextBox 79">
            <a:extLst>
              <a:ext uri="{FF2B5EF4-FFF2-40B4-BE49-F238E27FC236}">
                <a16:creationId xmlns:a16="http://schemas.microsoft.com/office/drawing/2014/main" id="{2400DEB9-09B0-DECA-2273-B8F1C3654E7A}"/>
              </a:ext>
            </a:extLst>
          </p:cNvPr>
          <p:cNvSpPr txBox="1"/>
          <p:nvPr/>
        </p:nvSpPr>
        <p:spPr>
          <a:xfrm>
            <a:off x="15326979" y="20802170"/>
            <a:ext cx="306025" cy="310919"/>
          </a:xfrm>
          <a:prstGeom prst="rect">
            <a:avLst/>
          </a:prstGeom>
          <a:noFill/>
        </p:spPr>
        <p:txBody>
          <a:bodyPr wrap="square">
            <a:spAutoFit/>
          </a:bodyPr>
          <a:lstStyle/>
          <a:p>
            <a:pPr>
              <a:lnSpc>
                <a:spcPct val="110000"/>
              </a:lnSpc>
            </a:pPr>
            <a:r>
              <a:rPr lang="en-GB" sz="1400" b="1">
                <a:effectLst/>
                <a:latin typeface="Arial" panose="020B0604020202020204" pitchFamily="34" charset="0"/>
                <a:cs typeface="Arial" panose="020B0604020202020204" pitchFamily="34" charset="0"/>
              </a:rPr>
              <a:t>C</a:t>
            </a:r>
            <a:endParaRPr lang="en-US" sz="1400"/>
          </a:p>
        </p:txBody>
      </p:sp>
      <p:cxnSp>
        <p:nvCxnSpPr>
          <p:cNvPr id="85" name="Straight Connector 84">
            <a:extLst>
              <a:ext uri="{FF2B5EF4-FFF2-40B4-BE49-F238E27FC236}">
                <a16:creationId xmlns:a16="http://schemas.microsoft.com/office/drawing/2014/main" id="{94049C1B-C3D1-BBA3-410A-A25D7D057646}"/>
              </a:ext>
            </a:extLst>
          </p:cNvPr>
          <p:cNvCxnSpPr>
            <a:cxnSpLocks/>
          </p:cNvCxnSpPr>
          <p:nvPr/>
        </p:nvCxnSpPr>
        <p:spPr>
          <a:xfrm>
            <a:off x="11141901" y="26258668"/>
            <a:ext cx="8808644" cy="0"/>
          </a:xfrm>
          <a:prstGeom prst="line">
            <a:avLst/>
          </a:prstGeom>
          <a:ln w="50800">
            <a:solidFill>
              <a:srgbClr val="DBDCD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8156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AE2BA18-F283-7E06-1ED7-C1C42915415D}"/>
              </a:ext>
            </a:extLst>
          </p:cNvPr>
          <p:cNvSpPr txBox="1"/>
          <p:nvPr/>
        </p:nvSpPr>
        <p:spPr>
          <a:xfrm>
            <a:off x="1330512" y="1168054"/>
            <a:ext cx="13681900" cy="1092607"/>
          </a:xfrm>
          <a:prstGeom prst="rect">
            <a:avLst/>
          </a:prstGeom>
          <a:noFill/>
        </p:spPr>
        <p:txBody>
          <a:bodyPr wrap="square" rtlCol="0">
            <a:spAutoFit/>
          </a:bodyPr>
          <a:lstStyle/>
          <a:p>
            <a:r>
              <a:rPr lang="en-GB" sz="6500" b="1">
                <a:effectLst/>
                <a:latin typeface="Arial" panose="020B0604020202020204" pitchFamily="34" charset="0"/>
                <a:cs typeface="Arial" panose="020B0604020202020204" pitchFamily="34" charset="0"/>
              </a:rPr>
              <a:t>Title of the experiment / project</a:t>
            </a:r>
          </a:p>
        </p:txBody>
      </p:sp>
      <p:sp>
        <p:nvSpPr>
          <p:cNvPr id="5" name="TextBox 4">
            <a:extLst>
              <a:ext uri="{FF2B5EF4-FFF2-40B4-BE49-F238E27FC236}">
                <a16:creationId xmlns:a16="http://schemas.microsoft.com/office/drawing/2014/main" id="{D421E895-6B3A-51E6-1550-37E3B7C5CE0E}"/>
              </a:ext>
            </a:extLst>
          </p:cNvPr>
          <p:cNvSpPr txBox="1"/>
          <p:nvPr/>
        </p:nvSpPr>
        <p:spPr>
          <a:xfrm>
            <a:off x="1330512" y="3196597"/>
            <a:ext cx="13681900" cy="553998"/>
          </a:xfrm>
          <a:prstGeom prst="rect">
            <a:avLst/>
          </a:prstGeom>
          <a:noFill/>
        </p:spPr>
        <p:txBody>
          <a:bodyPr wrap="square" rtlCol="0">
            <a:spAutoFit/>
          </a:bodyPr>
          <a:lstStyle/>
          <a:p>
            <a:r>
              <a:rPr lang="en-GB" sz="3000" b="1">
                <a:effectLst/>
                <a:latin typeface="Arial" panose="020B0604020202020204" pitchFamily="34" charset="0"/>
              </a:rPr>
              <a:t>By Author</a:t>
            </a:r>
            <a:endParaRPr lang="en-GB" sz="3000">
              <a:effectLst/>
              <a:latin typeface="Arial" panose="020B0604020202020204" pitchFamily="34" charset="0"/>
            </a:endParaRPr>
          </a:p>
        </p:txBody>
      </p:sp>
      <p:pic>
        <p:nvPicPr>
          <p:cNvPr id="6" name="Graphic 5">
            <a:extLst>
              <a:ext uri="{FF2B5EF4-FFF2-40B4-BE49-F238E27FC236}">
                <a16:creationId xmlns:a16="http://schemas.microsoft.com/office/drawing/2014/main" id="{F47A74C7-4CAF-E8C0-FDE7-F4811E43275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304422" y="591990"/>
            <a:ext cx="5468509" cy="4709872"/>
          </a:xfrm>
          <a:prstGeom prst="rect">
            <a:avLst/>
          </a:prstGeom>
        </p:spPr>
      </p:pic>
      <p:sp>
        <p:nvSpPr>
          <p:cNvPr id="8" name="TextBox 7">
            <a:extLst>
              <a:ext uri="{FF2B5EF4-FFF2-40B4-BE49-F238E27FC236}">
                <a16:creationId xmlns:a16="http://schemas.microsoft.com/office/drawing/2014/main" id="{FEF22AD1-7874-4FA6-6F8F-904AB84D21C8}"/>
              </a:ext>
            </a:extLst>
          </p:cNvPr>
          <p:cNvSpPr txBox="1"/>
          <p:nvPr/>
        </p:nvSpPr>
        <p:spPr>
          <a:xfrm>
            <a:off x="1435330" y="6256264"/>
            <a:ext cx="8808924" cy="2645209"/>
          </a:xfrm>
          <a:prstGeom prst="rect">
            <a:avLst/>
          </a:prstGeom>
          <a:noFill/>
          <a:ln w="50800">
            <a:solidFill>
              <a:srgbClr val="DBDCDD"/>
            </a:solidFill>
          </a:ln>
        </p:spPr>
        <p:txBody>
          <a:bodyPr wrap="square" lIns="216000" tIns="108000" rIns="216000" bIns="216000" rtlCol="0">
            <a:noAutofit/>
          </a:bodyPr>
          <a:lstStyle/>
          <a:p>
            <a:pPr>
              <a:lnSpc>
                <a:spcPct val="110000"/>
              </a:lnSpc>
              <a:spcAft>
                <a:spcPts val="1800"/>
              </a:spcAft>
            </a:pPr>
            <a:r>
              <a:rPr lang="en-GB" sz="4000" b="1">
                <a:solidFill>
                  <a:schemeClr val="accent6"/>
                </a:solidFill>
                <a:effectLst/>
                <a:latin typeface="Arial" panose="020B0604020202020204" pitchFamily="34" charset="0"/>
                <a:cs typeface="Arial" panose="020B0604020202020204" pitchFamily="34" charset="0"/>
              </a:rPr>
              <a:t>Summary</a:t>
            </a:r>
          </a:p>
          <a:p>
            <a:pPr>
              <a:lnSpc>
                <a:spcPct val="110000"/>
              </a:lnSpc>
              <a:spcAft>
                <a:spcPts val="1800"/>
              </a:spcAft>
            </a:pPr>
            <a:r>
              <a:rPr lang="en-GB" sz="2400">
                <a:effectLst/>
                <a:latin typeface="Arial" panose="020B0604020202020204" pitchFamily="34" charset="0"/>
                <a:cs typeface="Arial" panose="020B0604020202020204" pitchFamily="34" charset="0"/>
              </a:rPr>
              <a:t>What did the project set out to do? Like an overview.</a:t>
            </a:r>
          </a:p>
        </p:txBody>
      </p:sp>
      <p:sp>
        <p:nvSpPr>
          <p:cNvPr id="9" name="TextBox 8">
            <a:extLst>
              <a:ext uri="{FF2B5EF4-FFF2-40B4-BE49-F238E27FC236}">
                <a16:creationId xmlns:a16="http://schemas.microsoft.com/office/drawing/2014/main" id="{F159CC58-053D-19CA-180A-D5BDFCCE1A36}"/>
              </a:ext>
            </a:extLst>
          </p:cNvPr>
          <p:cNvSpPr txBox="1"/>
          <p:nvPr/>
        </p:nvSpPr>
        <p:spPr>
          <a:xfrm>
            <a:off x="11076091" y="27643520"/>
            <a:ext cx="9120778" cy="600164"/>
          </a:xfrm>
          <a:prstGeom prst="rect">
            <a:avLst/>
          </a:prstGeom>
          <a:noFill/>
        </p:spPr>
        <p:txBody>
          <a:bodyPr wrap="square" rtlCol="0">
            <a:spAutoFit/>
          </a:bodyPr>
          <a:lstStyle/>
          <a:p>
            <a:pPr>
              <a:spcAft>
                <a:spcPts val="600"/>
              </a:spcAft>
            </a:pPr>
            <a:r>
              <a:rPr lang="en-GB" sz="1800" b="1">
                <a:solidFill>
                  <a:schemeClr val="accent6"/>
                </a:solidFill>
                <a:effectLst/>
                <a:latin typeface="Arial" panose="020B0604020202020204" pitchFamily="34" charset="0"/>
                <a:cs typeface="Arial" panose="020B0604020202020204" pitchFamily="34" charset="0"/>
              </a:rPr>
              <a:t>References</a:t>
            </a:r>
            <a:endParaRPr lang="en-GB" sz="1800">
              <a:effectLst/>
              <a:latin typeface="Arial" panose="020B0604020202020204" pitchFamily="34" charset="0"/>
              <a:cs typeface="Arial" panose="020B0604020202020204" pitchFamily="34" charset="0"/>
            </a:endParaRPr>
          </a:p>
          <a:p>
            <a:pPr>
              <a:spcAft>
                <a:spcPts val="600"/>
              </a:spcAft>
            </a:pPr>
            <a:r>
              <a:rPr lang="en-GB" sz="1000">
                <a:effectLst/>
                <a:latin typeface="Arial" panose="020B0604020202020204" pitchFamily="34" charset="0"/>
                <a:cs typeface="Arial" panose="020B0604020202020204" pitchFamily="34" charset="0"/>
              </a:rPr>
              <a:t>Information for any sources cited in the poster.</a:t>
            </a:r>
            <a:endParaRPr lang="en-GB" sz="1000">
              <a:solidFill>
                <a:schemeClr val="tx2"/>
              </a:solidFill>
              <a:effectLst/>
              <a:latin typeface="Arial" panose="020B060402020202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ABFD9F29-5E13-F00B-AC50-659E01B88030}"/>
              </a:ext>
            </a:extLst>
          </p:cNvPr>
          <p:cNvSpPr txBox="1"/>
          <p:nvPr/>
        </p:nvSpPr>
        <p:spPr>
          <a:xfrm>
            <a:off x="7785376" y="11877241"/>
            <a:ext cx="2466575" cy="982770"/>
          </a:xfrm>
          <a:prstGeom prst="rect">
            <a:avLst/>
          </a:prstGeom>
          <a:noFill/>
        </p:spPr>
        <p:txBody>
          <a:bodyPr wrap="square">
            <a:spAutoFit/>
          </a:bodyPr>
          <a:lstStyle/>
          <a:p>
            <a:pPr>
              <a:lnSpc>
                <a:spcPct val="110000"/>
              </a:lnSpc>
            </a:pPr>
            <a:r>
              <a:rPr lang="en-GB" sz="1800" b="1">
                <a:effectLst/>
                <a:latin typeface="Arial" panose="020B0604020202020204" pitchFamily="34" charset="0"/>
                <a:cs typeface="Arial" panose="020B0604020202020204" pitchFamily="34" charset="0"/>
              </a:rPr>
              <a:t>Figure 1:</a:t>
            </a:r>
            <a:r>
              <a:rPr lang="en-GB" sz="1800">
                <a:effectLst/>
                <a:latin typeface="Arial" panose="020B0604020202020204" pitchFamily="34" charset="0"/>
                <a:cs typeface="Arial" panose="020B0604020202020204" pitchFamily="34" charset="0"/>
              </a:rPr>
              <a:t> Image of something related to the project</a:t>
            </a:r>
            <a:endParaRPr lang="en-US" sz="1800"/>
          </a:p>
        </p:txBody>
      </p:sp>
      <p:sp>
        <p:nvSpPr>
          <p:cNvPr id="64" name="TextBox 63">
            <a:extLst>
              <a:ext uri="{FF2B5EF4-FFF2-40B4-BE49-F238E27FC236}">
                <a16:creationId xmlns:a16="http://schemas.microsoft.com/office/drawing/2014/main" id="{EA6FFB99-2F1E-8EAF-8C7D-1619217E2559}"/>
              </a:ext>
            </a:extLst>
          </p:cNvPr>
          <p:cNvSpPr txBox="1"/>
          <p:nvPr/>
        </p:nvSpPr>
        <p:spPr>
          <a:xfrm>
            <a:off x="11133512" y="6256264"/>
            <a:ext cx="8808924" cy="6509831"/>
          </a:xfrm>
          <a:prstGeom prst="rect">
            <a:avLst/>
          </a:prstGeom>
          <a:noFill/>
          <a:ln w="50800">
            <a:solidFill>
              <a:srgbClr val="DBDCDD"/>
            </a:solidFill>
          </a:ln>
        </p:spPr>
        <p:txBody>
          <a:bodyPr wrap="square" lIns="216000" tIns="108000" rIns="216000" bIns="216000" rtlCol="0">
            <a:noAutofit/>
          </a:bodyPr>
          <a:lstStyle/>
          <a:p>
            <a:pPr>
              <a:lnSpc>
                <a:spcPct val="110000"/>
              </a:lnSpc>
              <a:spcAft>
                <a:spcPts val="1800"/>
              </a:spcAft>
            </a:pPr>
            <a:r>
              <a:rPr lang="en-GB" sz="4000" b="1">
                <a:solidFill>
                  <a:schemeClr val="accent6"/>
                </a:solidFill>
                <a:effectLst/>
                <a:latin typeface="Arial" panose="020B0604020202020204" pitchFamily="34" charset="0"/>
                <a:cs typeface="Arial" panose="020B0604020202020204" pitchFamily="34" charset="0"/>
              </a:rPr>
              <a:t>Introduction</a:t>
            </a:r>
          </a:p>
          <a:p>
            <a:pPr>
              <a:lnSpc>
                <a:spcPct val="110000"/>
              </a:lnSpc>
              <a:spcAft>
                <a:spcPts val="1800"/>
              </a:spcAft>
            </a:pPr>
            <a:r>
              <a:rPr lang="en-GB" sz="2400">
                <a:effectLst/>
                <a:latin typeface="Arial" panose="020B0604020202020204" pitchFamily="34" charset="0"/>
                <a:cs typeface="Arial" panose="020B0604020202020204" pitchFamily="34" charset="0"/>
              </a:rPr>
              <a:t>Explain the scientific terms in the project</a:t>
            </a:r>
            <a:br>
              <a:rPr lang="en-GB" sz="2400">
                <a:effectLst/>
                <a:latin typeface="Arial" panose="020B0604020202020204" pitchFamily="34" charset="0"/>
                <a:cs typeface="Arial" panose="020B0604020202020204" pitchFamily="34" charset="0"/>
              </a:rPr>
            </a:br>
            <a:r>
              <a:rPr lang="en-GB" sz="2400">
                <a:effectLst/>
                <a:latin typeface="Arial" panose="020B0604020202020204" pitchFamily="34" charset="0"/>
                <a:cs typeface="Arial" panose="020B0604020202020204" pitchFamily="34" charset="0"/>
              </a:rPr>
              <a:t>(eg. species, barcoding, phylogenetic relationship).</a:t>
            </a:r>
          </a:p>
          <a:p>
            <a:pPr>
              <a:lnSpc>
                <a:spcPct val="110000"/>
              </a:lnSpc>
              <a:spcAft>
                <a:spcPts val="1800"/>
              </a:spcAft>
            </a:pPr>
            <a:r>
              <a:rPr lang="en-GB" sz="2400">
                <a:effectLst/>
                <a:latin typeface="Arial" panose="020B0604020202020204" pitchFamily="34" charset="0"/>
                <a:cs typeface="Arial" panose="020B0604020202020204" pitchFamily="34" charset="0"/>
              </a:rPr>
              <a:t>Should be easily readable for a non-specialist.</a:t>
            </a:r>
          </a:p>
        </p:txBody>
      </p:sp>
      <p:sp>
        <p:nvSpPr>
          <p:cNvPr id="67" name="Rectangle 66">
            <a:extLst>
              <a:ext uri="{FF2B5EF4-FFF2-40B4-BE49-F238E27FC236}">
                <a16:creationId xmlns:a16="http://schemas.microsoft.com/office/drawing/2014/main" id="{73A08F11-BDD0-1B94-ED5B-BFDB8FE3DFF3}"/>
              </a:ext>
            </a:extLst>
          </p:cNvPr>
          <p:cNvSpPr/>
          <p:nvPr/>
        </p:nvSpPr>
        <p:spPr>
          <a:xfrm>
            <a:off x="1445445" y="9453236"/>
            <a:ext cx="6122674" cy="3312840"/>
          </a:xfrm>
          <a:prstGeom prst="rect">
            <a:avLst/>
          </a:prstGeom>
          <a:solidFill>
            <a:srgbClr val="DBDC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62ED14D3-9BF1-7D04-DE73-729DDC21C5FB}"/>
              </a:ext>
            </a:extLst>
          </p:cNvPr>
          <p:cNvSpPr txBox="1"/>
          <p:nvPr/>
        </p:nvSpPr>
        <p:spPr>
          <a:xfrm>
            <a:off x="1435330" y="13658813"/>
            <a:ext cx="18507106" cy="4653643"/>
          </a:xfrm>
          <a:prstGeom prst="rect">
            <a:avLst/>
          </a:prstGeom>
          <a:noFill/>
          <a:ln w="50800">
            <a:solidFill>
              <a:srgbClr val="DBDCDD"/>
            </a:solidFill>
          </a:ln>
        </p:spPr>
        <p:txBody>
          <a:bodyPr wrap="square" lIns="216000" tIns="108000" rIns="216000" bIns="216000" rtlCol="0">
            <a:noAutofit/>
          </a:bodyPr>
          <a:lstStyle/>
          <a:p>
            <a:pPr>
              <a:lnSpc>
                <a:spcPct val="110000"/>
              </a:lnSpc>
              <a:spcAft>
                <a:spcPts val="1800"/>
              </a:spcAft>
            </a:pPr>
            <a:r>
              <a:rPr lang="en-GB" sz="4000" b="1">
                <a:solidFill>
                  <a:schemeClr val="accent6"/>
                </a:solidFill>
                <a:effectLst/>
                <a:latin typeface="Arial" panose="020B0604020202020204" pitchFamily="34" charset="0"/>
                <a:cs typeface="Arial" panose="020B0604020202020204" pitchFamily="34" charset="0"/>
              </a:rPr>
              <a:t>Method</a:t>
            </a:r>
          </a:p>
          <a:p>
            <a:pPr>
              <a:lnSpc>
                <a:spcPct val="110000"/>
              </a:lnSpc>
              <a:spcAft>
                <a:spcPts val="1800"/>
              </a:spcAft>
            </a:pPr>
            <a:r>
              <a:rPr lang="en-GB" sz="2400">
                <a:effectLst/>
                <a:latin typeface="Arial" panose="020B0604020202020204" pitchFamily="34" charset="0"/>
                <a:cs typeface="Arial" panose="020B0604020202020204" pitchFamily="34" charset="0"/>
              </a:rPr>
              <a:t>Give a step-by-step guide in bullet points / numbered points of what you will do during the project.</a:t>
            </a:r>
          </a:p>
        </p:txBody>
      </p:sp>
      <p:sp>
        <p:nvSpPr>
          <p:cNvPr id="70" name="TextBox 69">
            <a:extLst>
              <a:ext uri="{FF2B5EF4-FFF2-40B4-BE49-F238E27FC236}">
                <a16:creationId xmlns:a16="http://schemas.microsoft.com/office/drawing/2014/main" id="{F3EDB948-A64E-D671-3232-10B5DE3BF559}"/>
              </a:ext>
            </a:extLst>
          </p:cNvPr>
          <p:cNvSpPr txBox="1"/>
          <p:nvPr/>
        </p:nvSpPr>
        <p:spPr>
          <a:xfrm>
            <a:off x="1435330" y="19205174"/>
            <a:ext cx="8808924" cy="4224452"/>
          </a:xfrm>
          <a:prstGeom prst="rect">
            <a:avLst/>
          </a:prstGeom>
          <a:noFill/>
          <a:ln w="50800">
            <a:solidFill>
              <a:srgbClr val="DBDCDD"/>
            </a:solidFill>
          </a:ln>
        </p:spPr>
        <p:txBody>
          <a:bodyPr wrap="square" lIns="216000" tIns="108000" rIns="216000" bIns="216000" rtlCol="0">
            <a:noAutofit/>
          </a:bodyPr>
          <a:lstStyle/>
          <a:p>
            <a:pPr>
              <a:lnSpc>
                <a:spcPct val="110000"/>
              </a:lnSpc>
              <a:spcAft>
                <a:spcPts val="1800"/>
              </a:spcAft>
            </a:pPr>
            <a:r>
              <a:rPr lang="en-GB" sz="4000" b="1">
                <a:solidFill>
                  <a:schemeClr val="accent6"/>
                </a:solidFill>
                <a:effectLst/>
                <a:latin typeface="Arial" panose="020B0604020202020204" pitchFamily="34" charset="0"/>
                <a:cs typeface="Arial" panose="020B0604020202020204" pitchFamily="34" charset="0"/>
              </a:rPr>
              <a:t>Results</a:t>
            </a:r>
          </a:p>
          <a:p>
            <a:pPr>
              <a:lnSpc>
                <a:spcPct val="110000"/>
              </a:lnSpc>
              <a:spcAft>
                <a:spcPts val="1800"/>
              </a:spcAft>
            </a:pPr>
            <a:r>
              <a:rPr lang="en-GB" sz="2400">
                <a:effectLst/>
                <a:latin typeface="Arial" panose="020B0604020202020204" pitchFamily="34" charset="0"/>
                <a:cs typeface="Arial" panose="020B0604020202020204" pitchFamily="34" charset="0"/>
              </a:rPr>
              <a:t>What did we find? Describe the results obtained.</a:t>
            </a:r>
          </a:p>
        </p:txBody>
      </p:sp>
      <p:sp>
        <p:nvSpPr>
          <p:cNvPr id="71" name="TextBox 70">
            <a:extLst>
              <a:ext uri="{FF2B5EF4-FFF2-40B4-BE49-F238E27FC236}">
                <a16:creationId xmlns:a16="http://schemas.microsoft.com/office/drawing/2014/main" id="{33F20EFC-BCE7-CD64-B2ED-429122B72E81}"/>
              </a:ext>
            </a:extLst>
          </p:cNvPr>
          <p:cNvSpPr txBox="1"/>
          <p:nvPr/>
        </p:nvSpPr>
        <p:spPr>
          <a:xfrm>
            <a:off x="1435330" y="24346799"/>
            <a:ext cx="8808924" cy="4479285"/>
          </a:xfrm>
          <a:prstGeom prst="rect">
            <a:avLst/>
          </a:prstGeom>
          <a:noFill/>
          <a:ln w="50800">
            <a:solidFill>
              <a:srgbClr val="DBDCDD"/>
            </a:solidFill>
          </a:ln>
        </p:spPr>
        <p:txBody>
          <a:bodyPr wrap="square" lIns="216000" tIns="108000" rIns="216000" bIns="216000" rtlCol="0">
            <a:noAutofit/>
          </a:bodyPr>
          <a:lstStyle/>
          <a:p>
            <a:pPr>
              <a:lnSpc>
                <a:spcPct val="110000"/>
              </a:lnSpc>
              <a:spcAft>
                <a:spcPts val="1800"/>
              </a:spcAft>
            </a:pPr>
            <a:r>
              <a:rPr lang="en-GB" sz="4000" b="1">
                <a:solidFill>
                  <a:schemeClr val="accent6"/>
                </a:solidFill>
                <a:effectLst/>
                <a:latin typeface="Arial" panose="020B0604020202020204" pitchFamily="34" charset="0"/>
                <a:cs typeface="Arial" panose="020B0604020202020204" pitchFamily="34" charset="0"/>
              </a:rPr>
              <a:t>Conclusion / evaluation</a:t>
            </a:r>
          </a:p>
          <a:p>
            <a:pPr>
              <a:lnSpc>
                <a:spcPct val="110000"/>
              </a:lnSpc>
              <a:spcAft>
                <a:spcPts val="1800"/>
              </a:spcAft>
            </a:pPr>
            <a:r>
              <a:rPr lang="en-GB" sz="2400">
                <a:effectLst/>
                <a:latin typeface="Arial" panose="020B0604020202020204" pitchFamily="34" charset="0"/>
                <a:cs typeface="Arial" panose="020B0604020202020204" pitchFamily="34" charset="0"/>
              </a:rPr>
              <a:t>Explain the results obtained - do the results fit with</a:t>
            </a:r>
            <a:br>
              <a:rPr lang="en-GB" sz="2400">
                <a:effectLst/>
                <a:latin typeface="Arial" panose="020B0604020202020204" pitchFamily="34" charset="0"/>
                <a:cs typeface="Arial" panose="020B0604020202020204" pitchFamily="34" charset="0"/>
              </a:rPr>
            </a:br>
            <a:r>
              <a:rPr lang="en-GB" sz="2400">
                <a:effectLst/>
                <a:latin typeface="Arial" panose="020B0604020202020204" pitchFamily="34" charset="0"/>
                <a:cs typeface="Arial" panose="020B0604020202020204" pitchFamily="34" charset="0"/>
              </a:rPr>
              <a:t>other work? Do they fit with expectations?</a:t>
            </a:r>
          </a:p>
          <a:p>
            <a:pPr>
              <a:lnSpc>
                <a:spcPct val="110000"/>
              </a:lnSpc>
              <a:spcAft>
                <a:spcPts val="1800"/>
              </a:spcAft>
            </a:pPr>
            <a:r>
              <a:rPr lang="en-GB" sz="2400">
                <a:effectLst/>
                <a:latin typeface="Arial" panose="020B0604020202020204" pitchFamily="34" charset="0"/>
                <a:cs typeface="Arial" panose="020B0604020202020204" pitchFamily="34" charset="0"/>
              </a:rPr>
              <a:t>Was the project successful? What would you change</a:t>
            </a:r>
            <a:br>
              <a:rPr lang="en-GB" sz="2400">
                <a:effectLst/>
                <a:latin typeface="Arial" panose="020B0604020202020204" pitchFamily="34" charset="0"/>
                <a:cs typeface="Arial" panose="020B0604020202020204" pitchFamily="34" charset="0"/>
              </a:rPr>
            </a:br>
            <a:r>
              <a:rPr lang="en-GB" sz="2400">
                <a:effectLst/>
                <a:latin typeface="Arial" panose="020B0604020202020204" pitchFamily="34" charset="0"/>
                <a:cs typeface="Arial" panose="020B0604020202020204" pitchFamily="34" charset="0"/>
              </a:rPr>
              <a:t>another time / what did you learn?</a:t>
            </a:r>
          </a:p>
        </p:txBody>
      </p:sp>
      <p:sp>
        <p:nvSpPr>
          <p:cNvPr id="72" name="TextBox 71">
            <a:extLst>
              <a:ext uri="{FF2B5EF4-FFF2-40B4-BE49-F238E27FC236}">
                <a16:creationId xmlns:a16="http://schemas.microsoft.com/office/drawing/2014/main" id="{7B89D40A-52B9-8B49-7148-8AA5C3FAD9D8}"/>
              </a:ext>
            </a:extLst>
          </p:cNvPr>
          <p:cNvSpPr txBox="1"/>
          <p:nvPr/>
        </p:nvSpPr>
        <p:spPr>
          <a:xfrm>
            <a:off x="11076091" y="26525243"/>
            <a:ext cx="5433509" cy="373372"/>
          </a:xfrm>
          <a:prstGeom prst="rect">
            <a:avLst/>
          </a:prstGeom>
          <a:noFill/>
        </p:spPr>
        <p:txBody>
          <a:bodyPr wrap="square">
            <a:spAutoFit/>
          </a:bodyPr>
          <a:lstStyle/>
          <a:p>
            <a:pPr>
              <a:lnSpc>
                <a:spcPct val="110000"/>
              </a:lnSpc>
            </a:pPr>
            <a:r>
              <a:rPr lang="en-GB" sz="1800" b="1">
                <a:effectLst/>
                <a:latin typeface="Arial" panose="020B0604020202020204" pitchFamily="34" charset="0"/>
                <a:cs typeface="Arial" panose="020B0604020202020204" pitchFamily="34" charset="0"/>
              </a:rPr>
              <a:t>Figure 2:</a:t>
            </a:r>
            <a:r>
              <a:rPr lang="en-GB" sz="1800">
                <a:effectLst/>
                <a:latin typeface="Arial" panose="020B0604020202020204" pitchFamily="34" charset="0"/>
                <a:cs typeface="Arial" panose="020B0604020202020204" pitchFamily="34" charset="0"/>
              </a:rPr>
              <a:t>  Image of findings of the project.</a:t>
            </a:r>
            <a:endParaRPr lang="en-US" sz="1800"/>
          </a:p>
        </p:txBody>
      </p:sp>
      <p:cxnSp>
        <p:nvCxnSpPr>
          <p:cNvPr id="73" name="Straight Connector 72">
            <a:extLst>
              <a:ext uri="{FF2B5EF4-FFF2-40B4-BE49-F238E27FC236}">
                <a16:creationId xmlns:a16="http://schemas.microsoft.com/office/drawing/2014/main" id="{72B4CAB5-E581-0E13-87A6-3DB31EA45F7E}"/>
              </a:ext>
            </a:extLst>
          </p:cNvPr>
          <p:cNvCxnSpPr>
            <a:cxnSpLocks/>
          </p:cNvCxnSpPr>
          <p:nvPr/>
        </p:nvCxnSpPr>
        <p:spPr>
          <a:xfrm>
            <a:off x="11141901" y="27367222"/>
            <a:ext cx="8808644" cy="0"/>
          </a:xfrm>
          <a:prstGeom prst="line">
            <a:avLst/>
          </a:prstGeom>
          <a:ln w="50800">
            <a:solidFill>
              <a:srgbClr val="DBDCDD"/>
            </a:solidFill>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372F6B81-FED8-8EC0-C444-D879096457E7}"/>
              </a:ext>
            </a:extLst>
          </p:cNvPr>
          <p:cNvSpPr/>
          <p:nvPr/>
        </p:nvSpPr>
        <p:spPr>
          <a:xfrm>
            <a:off x="11138084" y="19205173"/>
            <a:ext cx="8804351" cy="7043755"/>
          </a:xfrm>
          <a:prstGeom prst="rect">
            <a:avLst/>
          </a:prstGeom>
          <a:solidFill>
            <a:srgbClr val="DBDCD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84299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a:extLst>
              <a:ext uri="{FF2B5EF4-FFF2-40B4-BE49-F238E27FC236}">
                <a16:creationId xmlns:a16="http://schemas.microsoft.com/office/drawing/2014/main" id="{6F55EA5F-BF6A-407F-FCC9-B4BFF140D3B8}"/>
              </a:ext>
            </a:extLst>
          </p:cNvPr>
          <p:cNvGrpSpPr/>
          <p:nvPr/>
        </p:nvGrpSpPr>
        <p:grpSpPr>
          <a:xfrm>
            <a:off x="1106753" y="724534"/>
            <a:ext cx="13069403" cy="2654542"/>
            <a:chOff x="1989622" y="8165858"/>
            <a:chExt cx="13069403" cy="2654542"/>
          </a:xfrm>
        </p:grpSpPr>
        <p:grpSp>
          <p:nvGrpSpPr>
            <p:cNvPr id="69" name="Group 68">
              <a:extLst>
                <a:ext uri="{FF2B5EF4-FFF2-40B4-BE49-F238E27FC236}">
                  <a16:creationId xmlns:a16="http://schemas.microsoft.com/office/drawing/2014/main" id="{A6BC5524-22DE-4F13-31D9-9FFC090F2435}"/>
                </a:ext>
              </a:extLst>
            </p:cNvPr>
            <p:cNvGrpSpPr/>
            <p:nvPr/>
          </p:nvGrpSpPr>
          <p:grpSpPr>
            <a:xfrm>
              <a:off x="2043037" y="8165858"/>
              <a:ext cx="1630826" cy="1630826"/>
              <a:chOff x="2043037" y="8165858"/>
              <a:chExt cx="1630826" cy="1630826"/>
            </a:xfrm>
          </p:grpSpPr>
          <p:pic>
            <p:nvPicPr>
              <p:cNvPr id="17" name="Picture 16">
                <a:extLst>
                  <a:ext uri="{FF2B5EF4-FFF2-40B4-BE49-F238E27FC236}">
                    <a16:creationId xmlns:a16="http://schemas.microsoft.com/office/drawing/2014/main" id="{4385F386-B2AF-5B99-A414-6D472C6616B7}"/>
                  </a:ext>
                </a:extLst>
              </p:cNvPr>
              <p:cNvPicPr>
                <a:picLocks noChangeAspect="1"/>
              </p:cNvPicPr>
              <p:nvPr/>
            </p:nvPicPr>
            <p:blipFill>
              <a:blip r:embed="rId2"/>
              <a:stretch>
                <a:fillRect/>
              </a:stretch>
            </p:blipFill>
            <p:spPr>
              <a:xfrm>
                <a:off x="2291326" y="8578266"/>
                <a:ext cx="1198493" cy="755215"/>
              </a:xfrm>
              <a:prstGeom prst="rect">
                <a:avLst/>
              </a:prstGeom>
            </p:spPr>
          </p:pic>
          <p:sp>
            <p:nvSpPr>
              <p:cNvPr id="25" name="Oval 24">
                <a:extLst>
                  <a:ext uri="{FF2B5EF4-FFF2-40B4-BE49-F238E27FC236}">
                    <a16:creationId xmlns:a16="http://schemas.microsoft.com/office/drawing/2014/main" id="{8A29FFF0-A72D-5C4B-CA7A-C41404178D31}"/>
                  </a:ext>
                </a:extLst>
              </p:cNvPr>
              <p:cNvSpPr/>
              <p:nvPr/>
            </p:nvSpPr>
            <p:spPr>
              <a:xfrm>
                <a:off x="2043037"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8" name="Group 67">
              <a:extLst>
                <a:ext uri="{FF2B5EF4-FFF2-40B4-BE49-F238E27FC236}">
                  <a16:creationId xmlns:a16="http://schemas.microsoft.com/office/drawing/2014/main" id="{0D80688D-61BC-A14C-46CA-8CD668517745}"/>
                </a:ext>
              </a:extLst>
            </p:cNvPr>
            <p:cNvGrpSpPr/>
            <p:nvPr/>
          </p:nvGrpSpPr>
          <p:grpSpPr>
            <a:xfrm>
              <a:off x="3939073" y="8165858"/>
              <a:ext cx="1638069" cy="1630826"/>
              <a:chOff x="3939073" y="8165858"/>
              <a:chExt cx="1638069" cy="1630826"/>
            </a:xfrm>
          </p:grpSpPr>
          <p:pic>
            <p:nvPicPr>
              <p:cNvPr id="18" name="Picture 17">
                <a:extLst>
                  <a:ext uri="{FF2B5EF4-FFF2-40B4-BE49-F238E27FC236}">
                    <a16:creationId xmlns:a16="http://schemas.microsoft.com/office/drawing/2014/main" id="{1464EBCD-7175-021F-2C4E-7133DE27C087}"/>
                  </a:ext>
                </a:extLst>
              </p:cNvPr>
              <p:cNvPicPr>
                <a:picLocks noChangeAspect="1"/>
              </p:cNvPicPr>
              <p:nvPr/>
            </p:nvPicPr>
            <p:blipFill>
              <a:blip r:embed="rId3"/>
              <a:stretch>
                <a:fillRect/>
              </a:stretch>
            </p:blipFill>
            <p:spPr>
              <a:xfrm>
                <a:off x="3946316" y="8869600"/>
                <a:ext cx="1630826" cy="229848"/>
              </a:xfrm>
              <a:prstGeom prst="rect">
                <a:avLst/>
              </a:prstGeom>
            </p:spPr>
          </p:pic>
          <p:sp>
            <p:nvSpPr>
              <p:cNvPr id="26" name="Oval 25">
                <a:extLst>
                  <a:ext uri="{FF2B5EF4-FFF2-40B4-BE49-F238E27FC236}">
                    <a16:creationId xmlns:a16="http://schemas.microsoft.com/office/drawing/2014/main" id="{26A23A52-D28B-C3DD-B95F-F49C2CF9A3C2}"/>
                  </a:ext>
                </a:extLst>
              </p:cNvPr>
              <p:cNvSpPr/>
              <p:nvPr/>
            </p:nvSpPr>
            <p:spPr>
              <a:xfrm>
                <a:off x="3939073"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7" name="Group 66">
              <a:extLst>
                <a:ext uri="{FF2B5EF4-FFF2-40B4-BE49-F238E27FC236}">
                  <a16:creationId xmlns:a16="http://schemas.microsoft.com/office/drawing/2014/main" id="{9888412B-38B5-42E3-E292-82DD8FCAE1A7}"/>
                </a:ext>
              </a:extLst>
            </p:cNvPr>
            <p:cNvGrpSpPr/>
            <p:nvPr/>
          </p:nvGrpSpPr>
          <p:grpSpPr>
            <a:xfrm>
              <a:off x="5841831" y="8165858"/>
              <a:ext cx="1630826" cy="1630826"/>
              <a:chOff x="5841831" y="8165858"/>
              <a:chExt cx="1630826" cy="1630826"/>
            </a:xfrm>
          </p:grpSpPr>
          <p:pic>
            <p:nvPicPr>
              <p:cNvPr id="19" name="Picture 18">
                <a:extLst>
                  <a:ext uri="{FF2B5EF4-FFF2-40B4-BE49-F238E27FC236}">
                    <a16:creationId xmlns:a16="http://schemas.microsoft.com/office/drawing/2014/main" id="{A969A709-CB7A-CD27-67FA-881C7EB56222}"/>
                  </a:ext>
                </a:extLst>
              </p:cNvPr>
              <p:cNvPicPr>
                <a:picLocks noChangeAspect="1"/>
              </p:cNvPicPr>
              <p:nvPr/>
            </p:nvPicPr>
            <p:blipFill>
              <a:blip r:embed="rId4"/>
              <a:stretch>
                <a:fillRect/>
              </a:stretch>
            </p:blipFill>
            <p:spPr>
              <a:xfrm>
                <a:off x="6245335" y="8357346"/>
                <a:ext cx="831831" cy="1258692"/>
              </a:xfrm>
              <a:prstGeom prst="rect">
                <a:avLst/>
              </a:prstGeom>
            </p:spPr>
          </p:pic>
          <p:sp>
            <p:nvSpPr>
              <p:cNvPr id="27" name="Oval 26">
                <a:extLst>
                  <a:ext uri="{FF2B5EF4-FFF2-40B4-BE49-F238E27FC236}">
                    <a16:creationId xmlns:a16="http://schemas.microsoft.com/office/drawing/2014/main" id="{3895DE96-F016-7156-548E-06AB70D51601}"/>
                  </a:ext>
                </a:extLst>
              </p:cNvPr>
              <p:cNvSpPr/>
              <p:nvPr/>
            </p:nvSpPr>
            <p:spPr>
              <a:xfrm>
                <a:off x="5841831"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6" name="Group 65">
              <a:extLst>
                <a:ext uri="{FF2B5EF4-FFF2-40B4-BE49-F238E27FC236}">
                  <a16:creationId xmlns:a16="http://schemas.microsoft.com/office/drawing/2014/main" id="{612091FD-3821-5AC9-708B-A339A6A16023}"/>
                </a:ext>
              </a:extLst>
            </p:cNvPr>
            <p:cNvGrpSpPr/>
            <p:nvPr/>
          </p:nvGrpSpPr>
          <p:grpSpPr>
            <a:xfrm>
              <a:off x="7737867" y="8165858"/>
              <a:ext cx="1630826" cy="1630826"/>
              <a:chOff x="7737867" y="8165858"/>
              <a:chExt cx="1630826" cy="1630826"/>
            </a:xfrm>
          </p:grpSpPr>
          <p:pic>
            <p:nvPicPr>
              <p:cNvPr id="20" name="Picture 19">
                <a:extLst>
                  <a:ext uri="{FF2B5EF4-FFF2-40B4-BE49-F238E27FC236}">
                    <a16:creationId xmlns:a16="http://schemas.microsoft.com/office/drawing/2014/main" id="{53D93141-D5F8-951A-07F3-6378CBF66ABC}"/>
                  </a:ext>
                </a:extLst>
              </p:cNvPr>
              <p:cNvPicPr>
                <a:picLocks noChangeAspect="1"/>
              </p:cNvPicPr>
              <p:nvPr/>
            </p:nvPicPr>
            <p:blipFill>
              <a:blip r:embed="rId5"/>
              <a:stretch>
                <a:fillRect/>
              </a:stretch>
            </p:blipFill>
            <p:spPr>
              <a:xfrm>
                <a:off x="7987906" y="8585364"/>
                <a:ext cx="1143768" cy="798997"/>
              </a:xfrm>
              <a:prstGeom prst="rect">
                <a:avLst/>
              </a:prstGeom>
            </p:spPr>
          </p:pic>
          <p:sp>
            <p:nvSpPr>
              <p:cNvPr id="28" name="Oval 27">
                <a:extLst>
                  <a:ext uri="{FF2B5EF4-FFF2-40B4-BE49-F238E27FC236}">
                    <a16:creationId xmlns:a16="http://schemas.microsoft.com/office/drawing/2014/main" id="{B60B6F28-47B2-E97C-294A-04BB870319FD}"/>
                  </a:ext>
                </a:extLst>
              </p:cNvPr>
              <p:cNvSpPr/>
              <p:nvPr/>
            </p:nvSpPr>
            <p:spPr>
              <a:xfrm>
                <a:off x="7737867"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5" name="Group 64">
              <a:extLst>
                <a:ext uri="{FF2B5EF4-FFF2-40B4-BE49-F238E27FC236}">
                  <a16:creationId xmlns:a16="http://schemas.microsoft.com/office/drawing/2014/main" id="{412D74E1-9501-DEAC-404B-F5F467E97282}"/>
                </a:ext>
              </a:extLst>
            </p:cNvPr>
            <p:cNvGrpSpPr/>
            <p:nvPr/>
          </p:nvGrpSpPr>
          <p:grpSpPr>
            <a:xfrm>
              <a:off x="9631728" y="8165858"/>
              <a:ext cx="1630826" cy="1630826"/>
              <a:chOff x="9631728" y="8165858"/>
              <a:chExt cx="1630826" cy="1630826"/>
            </a:xfrm>
          </p:grpSpPr>
          <p:pic>
            <p:nvPicPr>
              <p:cNvPr id="21" name="Picture 20">
                <a:extLst>
                  <a:ext uri="{FF2B5EF4-FFF2-40B4-BE49-F238E27FC236}">
                    <a16:creationId xmlns:a16="http://schemas.microsoft.com/office/drawing/2014/main" id="{0C0DD603-309B-4540-239A-708EDAD97DB4}"/>
                  </a:ext>
                </a:extLst>
              </p:cNvPr>
              <p:cNvPicPr>
                <a:picLocks noChangeAspect="1"/>
              </p:cNvPicPr>
              <p:nvPr/>
            </p:nvPicPr>
            <p:blipFill>
              <a:blip r:embed="rId6"/>
              <a:stretch>
                <a:fillRect/>
              </a:stretch>
            </p:blipFill>
            <p:spPr>
              <a:xfrm>
                <a:off x="9889397" y="8725009"/>
                <a:ext cx="1110932" cy="519894"/>
              </a:xfrm>
              <a:prstGeom prst="rect">
                <a:avLst/>
              </a:prstGeom>
            </p:spPr>
          </p:pic>
          <p:sp>
            <p:nvSpPr>
              <p:cNvPr id="29" name="Oval 28">
                <a:extLst>
                  <a:ext uri="{FF2B5EF4-FFF2-40B4-BE49-F238E27FC236}">
                    <a16:creationId xmlns:a16="http://schemas.microsoft.com/office/drawing/2014/main" id="{54CD2452-06D5-B917-F7F4-AE1B064BEDF6}"/>
                  </a:ext>
                </a:extLst>
              </p:cNvPr>
              <p:cNvSpPr/>
              <p:nvPr/>
            </p:nvSpPr>
            <p:spPr>
              <a:xfrm>
                <a:off x="9631728"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4" name="Group 63">
              <a:extLst>
                <a:ext uri="{FF2B5EF4-FFF2-40B4-BE49-F238E27FC236}">
                  <a16:creationId xmlns:a16="http://schemas.microsoft.com/office/drawing/2014/main" id="{7EB08145-0BF3-F3B6-C2ED-E1811ED7880C}"/>
                </a:ext>
              </a:extLst>
            </p:cNvPr>
            <p:cNvGrpSpPr/>
            <p:nvPr/>
          </p:nvGrpSpPr>
          <p:grpSpPr>
            <a:xfrm>
              <a:off x="11534486" y="8165858"/>
              <a:ext cx="1630826" cy="1630826"/>
              <a:chOff x="11534486" y="8165858"/>
              <a:chExt cx="1630826" cy="1630826"/>
            </a:xfrm>
          </p:grpSpPr>
          <p:pic>
            <p:nvPicPr>
              <p:cNvPr id="22" name="Picture 21">
                <a:extLst>
                  <a:ext uri="{FF2B5EF4-FFF2-40B4-BE49-F238E27FC236}">
                    <a16:creationId xmlns:a16="http://schemas.microsoft.com/office/drawing/2014/main" id="{A5BB7183-EB48-BA19-8E51-7CEA40F5A4CE}"/>
                  </a:ext>
                </a:extLst>
              </p:cNvPr>
              <p:cNvPicPr>
                <a:picLocks noChangeAspect="1"/>
              </p:cNvPicPr>
              <p:nvPr/>
            </p:nvPicPr>
            <p:blipFill>
              <a:blip r:embed="rId7"/>
              <a:stretch>
                <a:fillRect/>
              </a:stretch>
            </p:blipFill>
            <p:spPr>
              <a:xfrm>
                <a:off x="11771537" y="8545131"/>
                <a:ext cx="1143768" cy="1006954"/>
              </a:xfrm>
              <a:prstGeom prst="rect">
                <a:avLst/>
              </a:prstGeom>
            </p:spPr>
          </p:pic>
          <p:sp>
            <p:nvSpPr>
              <p:cNvPr id="30" name="Oval 29">
                <a:extLst>
                  <a:ext uri="{FF2B5EF4-FFF2-40B4-BE49-F238E27FC236}">
                    <a16:creationId xmlns:a16="http://schemas.microsoft.com/office/drawing/2014/main" id="{E828D00F-9D2E-33E0-C231-D3A18664D22A}"/>
                  </a:ext>
                </a:extLst>
              </p:cNvPr>
              <p:cNvSpPr/>
              <p:nvPr/>
            </p:nvSpPr>
            <p:spPr>
              <a:xfrm>
                <a:off x="11534486"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3" name="Group 62">
              <a:extLst>
                <a:ext uri="{FF2B5EF4-FFF2-40B4-BE49-F238E27FC236}">
                  <a16:creationId xmlns:a16="http://schemas.microsoft.com/office/drawing/2014/main" id="{BF820EA1-1309-93CE-689B-8D7B4405DCC0}"/>
                </a:ext>
              </a:extLst>
            </p:cNvPr>
            <p:cNvGrpSpPr/>
            <p:nvPr/>
          </p:nvGrpSpPr>
          <p:grpSpPr>
            <a:xfrm>
              <a:off x="13402363" y="8165858"/>
              <a:ext cx="1630826" cy="1630826"/>
              <a:chOff x="13402363" y="8165858"/>
              <a:chExt cx="1630826" cy="1630826"/>
            </a:xfrm>
          </p:grpSpPr>
          <p:pic>
            <p:nvPicPr>
              <p:cNvPr id="23" name="Picture 22">
                <a:extLst>
                  <a:ext uri="{FF2B5EF4-FFF2-40B4-BE49-F238E27FC236}">
                    <a16:creationId xmlns:a16="http://schemas.microsoft.com/office/drawing/2014/main" id="{CC796347-8E63-FCF3-D7B1-43B89A62BF8F}"/>
                  </a:ext>
                </a:extLst>
              </p:cNvPr>
              <p:cNvPicPr>
                <a:picLocks noChangeAspect="1"/>
              </p:cNvPicPr>
              <p:nvPr/>
            </p:nvPicPr>
            <p:blipFill>
              <a:blip r:embed="rId8"/>
              <a:stretch>
                <a:fillRect/>
              </a:stretch>
            </p:blipFill>
            <p:spPr>
              <a:xfrm>
                <a:off x="13653640" y="8494428"/>
                <a:ext cx="1198494" cy="1039789"/>
              </a:xfrm>
              <a:prstGeom prst="rect">
                <a:avLst/>
              </a:prstGeom>
            </p:spPr>
          </p:pic>
          <p:sp>
            <p:nvSpPr>
              <p:cNvPr id="31" name="Oval 30">
                <a:extLst>
                  <a:ext uri="{FF2B5EF4-FFF2-40B4-BE49-F238E27FC236}">
                    <a16:creationId xmlns:a16="http://schemas.microsoft.com/office/drawing/2014/main" id="{E3AB7BAC-A309-3D40-ABA3-3966EBA99497}"/>
                  </a:ext>
                </a:extLst>
              </p:cNvPr>
              <p:cNvSpPr/>
              <p:nvPr/>
            </p:nvSpPr>
            <p:spPr>
              <a:xfrm>
                <a:off x="13402363" y="8165858"/>
                <a:ext cx="1630826" cy="1630826"/>
              </a:xfrm>
              <a:prstGeom prst="ellipse">
                <a:avLst/>
              </a:prstGeom>
              <a:noFill/>
              <a:ln w="44450">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Pentagon 50">
              <a:extLst>
                <a:ext uri="{FF2B5EF4-FFF2-40B4-BE49-F238E27FC236}">
                  <a16:creationId xmlns:a16="http://schemas.microsoft.com/office/drawing/2014/main" id="{AE29BBA9-F11B-8727-8FA7-ACD5435D0BAB}"/>
                </a:ext>
              </a:extLst>
            </p:cNvPr>
            <p:cNvSpPr/>
            <p:nvPr/>
          </p:nvSpPr>
          <p:spPr>
            <a:xfrm>
              <a:off x="198962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Collect sample</a:t>
              </a:r>
            </a:p>
            <a:p>
              <a:pPr algn="ctr"/>
              <a:r>
                <a:rPr lang="en-GB" sz="1500" b="1">
                  <a:latin typeface="Arial" panose="020B0604020202020204" pitchFamily="34" charset="0"/>
                  <a:cs typeface="Arial" panose="020B0604020202020204" pitchFamily="34" charset="0"/>
                </a:rPr>
                <a:t>invertebrate</a:t>
              </a:r>
            </a:p>
          </p:txBody>
        </p:sp>
        <p:sp>
          <p:nvSpPr>
            <p:cNvPr id="57" name="Pentagon 56">
              <a:extLst>
                <a:ext uri="{FF2B5EF4-FFF2-40B4-BE49-F238E27FC236}">
                  <a16:creationId xmlns:a16="http://schemas.microsoft.com/office/drawing/2014/main" id="{023B601B-1CE9-A5ED-BC31-0FF75E6DA0D5}"/>
                </a:ext>
              </a:extLst>
            </p:cNvPr>
            <p:cNvSpPr/>
            <p:nvPr/>
          </p:nvSpPr>
          <p:spPr>
            <a:xfrm>
              <a:off x="388700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Extract DNA</a:t>
              </a:r>
            </a:p>
          </p:txBody>
        </p:sp>
        <p:sp>
          <p:nvSpPr>
            <p:cNvPr id="58" name="Pentagon 57">
              <a:extLst>
                <a:ext uri="{FF2B5EF4-FFF2-40B4-BE49-F238E27FC236}">
                  <a16:creationId xmlns:a16="http://schemas.microsoft.com/office/drawing/2014/main" id="{CFDE44C7-B867-0840-5303-F0168BDA0E71}"/>
                </a:ext>
              </a:extLst>
            </p:cNvPr>
            <p:cNvSpPr/>
            <p:nvPr/>
          </p:nvSpPr>
          <p:spPr>
            <a:xfrm>
              <a:off x="578438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Amplify DNA barcode by PCR</a:t>
              </a:r>
            </a:p>
          </p:txBody>
        </p:sp>
        <p:sp>
          <p:nvSpPr>
            <p:cNvPr id="59" name="Pentagon 58">
              <a:extLst>
                <a:ext uri="{FF2B5EF4-FFF2-40B4-BE49-F238E27FC236}">
                  <a16:creationId xmlns:a16="http://schemas.microsoft.com/office/drawing/2014/main" id="{D4B59079-A40C-4204-B87E-BABA2202463D}"/>
                </a:ext>
              </a:extLst>
            </p:cNvPr>
            <p:cNvSpPr/>
            <p:nvPr/>
          </p:nvSpPr>
          <p:spPr>
            <a:xfrm>
              <a:off x="768176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Check success</a:t>
              </a:r>
            </a:p>
            <a:p>
              <a:pPr algn="ctr"/>
              <a:r>
                <a:rPr lang="en-GB" sz="1500" b="1">
                  <a:latin typeface="Arial" panose="020B0604020202020204" pitchFamily="34" charset="0"/>
                  <a:cs typeface="Arial" panose="020B0604020202020204" pitchFamily="34" charset="0"/>
                </a:rPr>
                <a:t>on a gel</a:t>
              </a:r>
            </a:p>
          </p:txBody>
        </p:sp>
        <p:sp>
          <p:nvSpPr>
            <p:cNvPr id="60" name="Pentagon 59">
              <a:extLst>
                <a:ext uri="{FF2B5EF4-FFF2-40B4-BE49-F238E27FC236}">
                  <a16:creationId xmlns:a16="http://schemas.microsoft.com/office/drawing/2014/main" id="{2F4FE7FC-7C3B-C7D0-CDBF-7C13954BC3AA}"/>
                </a:ext>
              </a:extLst>
            </p:cNvPr>
            <p:cNvSpPr/>
            <p:nvPr/>
          </p:nvSpPr>
          <p:spPr>
            <a:xfrm>
              <a:off x="957914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Sequence</a:t>
              </a:r>
            </a:p>
            <a:p>
              <a:pPr algn="ctr"/>
              <a:r>
                <a:rPr lang="en-GB" sz="1500" b="1">
                  <a:latin typeface="Arial" panose="020B0604020202020204" pitchFamily="34" charset="0"/>
                  <a:cs typeface="Arial" panose="020B0604020202020204" pitchFamily="34" charset="0"/>
                </a:rPr>
                <a:t>DNA barcode</a:t>
              </a:r>
            </a:p>
          </p:txBody>
        </p:sp>
        <p:sp>
          <p:nvSpPr>
            <p:cNvPr id="61" name="Pentagon 60">
              <a:extLst>
                <a:ext uri="{FF2B5EF4-FFF2-40B4-BE49-F238E27FC236}">
                  <a16:creationId xmlns:a16="http://schemas.microsoft.com/office/drawing/2014/main" id="{BFB1D22C-9F9C-5FEC-3B54-BCA172553D5B}"/>
                </a:ext>
              </a:extLst>
            </p:cNvPr>
            <p:cNvSpPr/>
            <p:nvPr/>
          </p:nvSpPr>
          <p:spPr>
            <a:xfrm>
              <a:off x="11476522" y="9975532"/>
              <a:ext cx="1855303" cy="844868"/>
            </a:xfrm>
            <a:prstGeom prst="homePlate">
              <a:avLst>
                <a:gd name="adj" fmla="val 193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spc="-100">
                  <a:latin typeface="Arial" panose="020B0604020202020204" pitchFamily="34" charset="0"/>
                  <a:cs typeface="Arial" panose="020B0604020202020204" pitchFamily="34" charset="0"/>
                </a:rPr>
                <a:t>Align DNA barcode</a:t>
              </a:r>
            </a:p>
            <a:p>
              <a:pPr algn="ctr"/>
              <a:r>
                <a:rPr lang="en-GB" sz="1500" b="1">
                  <a:latin typeface="Arial" panose="020B0604020202020204" pitchFamily="34" charset="0"/>
                  <a:cs typeface="Arial" panose="020B0604020202020204" pitchFamily="34" charset="0"/>
                </a:rPr>
                <a:t>to database</a:t>
              </a:r>
            </a:p>
          </p:txBody>
        </p:sp>
        <p:sp>
          <p:nvSpPr>
            <p:cNvPr id="62" name="Pentagon 61">
              <a:extLst>
                <a:ext uri="{FF2B5EF4-FFF2-40B4-BE49-F238E27FC236}">
                  <a16:creationId xmlns:a16="http://schemas.microsoft.com/office/drawing/2014/main" id="{D7E9B6A1-1186-8CC5-9FF5-5705182061B3}"/>
                </a:ext>
              </a:extLst>
            </p:cNvPr>
            <p:cNvSpPr/>
            <p:nvPr/>
          </p:nvSpPr>
          <p:spPr>
            <a:xfrm>
              <a:off x="13373902" y="9975532"/>
              <a:ext cx="1685123" cy="844868"/>
            </a:xfrm>
            <a:prstGeom prst="homePlate">
              <a:avLst>
                <a:gd name="adj"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500" b="1">
                  <a:latin typeface="Arial" panose="020B0604020202020204" pitchFamily="34" charset="0"/>
                  <a:cs typeface="Arial" panose="020B0604020202020204" pitchFamily="34" charset="0"/>
                </a:rPr>
                <a:t>Identify</a:t>
              </a:r>
            </a:p>
            <a:p>
              <a:pPr algn="ctr"/>
              <a:r>
                <a:rPr lang="en-GB" sz="1500" b="1">
                  <a:latin typeface="Arial" panose="020B0604020202020204" pitchFamily="34" charset="0"/>
                  <a:cs typeface="Arial" panose="020B0604020202020204" pitchFamily="34" charset="0"/>
                </a:rPr>
                <a:t>invertebrate</a:t>
              </a:r>
            </a:p>
          </p:txBody>
        </p:sp>
      </p:grpSp>
      <p:sp>
        <p:nvSpPr>
          <p:cNvPr id="72" name="TextBox 71">
            <a:extLst>
              <a:ext uri="{FF2B5EF4-FFF2-40B4-BE49-F238E27FC236}">
                <a16:creationId xmlns:a16="http://schemas.microsoft.com/office/drawing/2014/main" id="{D512184A-E92D-1069-F324-08EB5A476737}"/>
              </a:ext>
            </a:extLst>
          </p:cNvPr>
          <p:cNvSpPr txBox="1"/>
          <p:nvPr/>
        </p:nvSpPr>
        <p:spPr>
          <a:xfrm>
            <a:off x="1106753" y="28427176"/>
            <a:ext cx="10695214" cy="1200329"/>
          </a:xfrm>
          <a:prstGeom prst="rect">
            <a:avLst/>
          </a:prstGeom>
          <a:noFill/>
        </p:spPr>
        <p:txBody>
          <a:bodyPr wrap="square">
            <a:spAutoFit/>
          </a:bodyPr>
          <a:lstStyle/>
          <a:p>
            <a:r>
              <a:rPr lang="en-GB" sz="2400" b="1">
                <a:latin typeface="Arial" panose="020B0604020202020204" pitchFamily="34" charset="0"/>
                <a:cs typeface="Arial" panose="020B0604020202020204" pitchFamily="34" charset="0"/>
              </a:rPr>
              <a:t>Image credits</a:t>
            </a:r>
          </a:p>
          <a:p>
            <a:r>
              <a:rPr lang="en-GB" sz="2400">
                <a:effectLst/>
                <a:latin typeface="Arial" panose="020B0604020202020204" pitchFamily="34" charset="0"/>
                <a:cs typeface="Arial" panose="020B0604020202020204" pitchFamily="34" charset="0"/>
              </a:rPr>
              <a:t>Wellcome Connecting Science</a:t>
            </a:r>
          </a:p>
          <a:p>
            <a:r>
              <a:rPr lang="en-GB" sz="2400">
                <a:effectLst/>
                <a:latin typeface="Arial" panose="020B0604020202020204" pitchFamily="34" charset="0"/>
                <a:cs typeface="Arial" panose="020B0604020202020204" pitchFamily="34" charset="0"/>
              </a:rPr>
              <a:t>Insect illustrations: Petra Korlević</a:t>
            </a:r>
            <a:endParaRPr lang="en-US" sz="2400"/>
          </a:p>
        </p:txBody>
      </p:sp>
      <p:grpSp>
        <p:nvGrpSpPr>
          <p:cNvPr id="115" name="Group 114">
            <a:extLst>
              <a:ext uri="{FF2B5EF4-FFF2-40B4-BE49-F238E27FC236}">
                <a16:creationId xmlns:a16="http://schemas.microsoft.com/office/drawing/2014/main" id="{A32C4A22-BACE-D9AC-C919-C49087884F21}"/>
              </a:ext>
            </a:extLst>
          </p:cNvPr>
          <p:cNvGrpSpPr/>
          <p:nvPr/>
        </p:nvGrpSpPr>
        <p:grpSpPr>
          <a:xfrm>
            <a:off x="1160168" y="4333723"/>
            <a:ext cx="14156310" cy="16940938"/>
            <a:chOff x="1160168" y="4333723"/>
            <a:chExt cx="14156310" cy="16940938"/>
          </a:xfrm>
        </p:grpSpPr>
        <p:pic>
          <p:nvPicPr>
            <p:cNvPr id="32" name="Picture 31">
              <a:extLst>
                <a:ext uri="{FF2B5EF4-FFF2-40B4-BE49-F238E27FC236}">
                  <a16:creationId xmlns:a16="http://schemas.microsoft.com/office/drawing/2014/main" id="{760F60DC-DE1B-47DA-507B-D659123C82AC}"/>
                </a:ext>
              </a:extLst>
            </p:cNvPr>
            <p:cNvPicPr>
              <a:picLocks noChangeAspect="1"/>
            </p:cNvPicPr>
            <p:nvPr/>
          </p:nvPicPr>
          <p:blipFill>
            <a:blip r:embed="rId2"/>
            <a:stretch>
              <a:fillRect/>
            </a:stretch>
          </p:blipFill>
          <p:spPr>
            <a:xfrm>
              <a:off x="1160168" y="4748237"/>
              <a:ext cx="1973441" cy="1243539"/>
            </a:xfrm>
            <a:prstGeom prst="rect">
              <a:avLst/>
            </a:prstGeom>
          </p:spPr>
        </p:pic>
        <p:pic>
          <p:nvPicPr>
            <p:cNvPr id="34" name="Picture 33">
              <a:extLst>
                <a:ext uri="{FF2B5EF4-FFF2-40B4-BE49-F238E27FC236}">
                  <a16:creationId xmlns:a16="http://schemas.microsoft.com/office/drawing/2014/main" id="{686F0DE0-171D-4039-0E55-96C48C77AB9F}"/>
                </a:ext>
              </a:extLst>
            </p:cNvPr>
            <p:cNvPicPr>
              <a:picLocks noChangeAspect="1"/>
            </p:cNvPicPr>
            <p:nvPr/>
          </p:nvPicPr>
          <p:blipFill>
            <a:blip r:embed="rId4"/>
            <a:stretch>
              <a:fillRect/>
            </a:stretch>
          </p:blipFill>
          <p:spPr>
            <a:xfrm>
              <a:off x="3782370" y="4333723"/>
              <a:ext cx="1369696" cy="2072567"/>
            </a:xfrm>
            <a:prstGeom prst="rect">
              <a:avLst/>
            </a:prstGeom>
          </p:spPr>
        </p:pic>
        <p:pic>
          <p:nvPicPr>
            <p:cNvPr id="35" name="Picture 34">
              <a:extLst>
                <a:ext uri="{FF2B5EF4-FFF2-40B4-BE49-F238E27FC236}">
                  <a16:creationId xmlns:a16="http://schemas.microsoft.com/office/drawing/2014/main" id="{394FF976-2C16-67B9-4A14-8BBCCBF1A521}"/>
                </a:ext>
              </a:extLst>
            </p:cNvPr>
            <p:cNvPicPr>
              <a:picLocks noChangeAspect="1"/>
            </p:cNvPicPr>
            <p:nvPr/>
          </p:nvPicPr>
          <p:blipFill>
            <a:blip r:embed="rId5"/>
            <a:stretch>
              <a:fillRect/>
            </a:stretch>
          </p:blipFill>
          <p:spPr>
            <a:xfrm>
              <a:off x="5800827" y="4712191"/>
              <a:ext cx="1883330" cy="1315630"/>
            </a:xfrm>
            <a:prstGeom prst="rect">
              <a:avLst/>
            </a:prstGeom>
          </p:spPr>
        </p:pic>
        <p:pic>
          <p:nvPicPr>
            <p:cNvPr id="36" name="Picture 35">
              <a:extLst>
                <a:ext uri="{FF2B5EF4-FFF2-40B4-BE49-F238E27FC236}">
                  <a16:creationId xmlns:a16="http://schemas.microsoft.com/office/drawing/2014/main" id="{FF77A564-0F1E-7374-B8FE-0E33DD3AE3BE}"/>
                </a:ext>
              </a:extLst>
            </p:cNvPr>
            <p:cNvPicPr>
              <a:picLocks noChangeAspect="1"/>
            </p:cNvPicPr>
            <p:nvPr/>
          </p:nvPicPr>
          <p:blipFill>
            <a:blip r:embed="rId6"/>
            <a:stretch>
              <a:fillRect/>
            </a:stretch>
          </p:blipFill>
          <p:spPr>
            <a:xfrm>
              <a:off x="8332918" y="4941977"/>
              <a:ext cx="1829263" cy="856059"/>
            </a:xfrm>
            <a:prstGeom prst="rect">
              <a:avLst/>
            </a:prstGeom>
          </p:spPr>
        </p:pic>
        <p:pic>
          <p:nvPicPr>
            <p:cNvPr id="37" name="Picture 36">
              <a:extLst>
                <a:ext uri="{FF2B5EF4-FFF2-40B4-BE49-F238E27FC236}">
                  <a16:creationId xmlns:a16="http://schemas.microsoft.com/office/drawing/2014/main" id="{6C2FBAED-E9F0-268A-4DBE-88A8C3A9C670}"/>
                </a:ext>
              </a:extLst>
            </p:cNvPr>
            <p:cNvPicPr>
              <a:picLocks noChangeAspect="1"/>
            </p:cNvPicPr>
            <p:nvPr/>
          </p:nvPicPr>
          <p:blipFill>
            <a:blip r:embed="rId7"/>
            <a:stretch>
              <a:fillRect/>
            </a:stretch>
          </p:blipFill>
          <p:spPr>
            <a:xfrm>
              <a:off x="10810942" y="4540979"/>
              <a:ext cx="1883333" cy="1658054"/>
            </a:xfrm>
            <a:prstGeom prst="rect">
              <a:avLst/>
            </a:prstGeom>
          </p:spPr>
        </p:pic>
        <p:pic>
          <p:nvPicPr>
            <p:cNvPr id="38" name="Picture 37">
              <a:extLst>
                <a:ext uri="{FF2B5EF4-FFF2-40B4-BE49-F238E27FC236}">
                  <a16:creationId xmlns:a16="http://schemas.microsoft.com/office/drawing/2014/main" id="{1928C3A0-5A3C-33C4-E795-5981224C8785}"/>
                </a:ext>
              </a:extLst>
            </p:cNvPr>
            <p:cNvPicPr>
              <a:picLocks noChangeAspect="1"/>
            </p:cNvPicPr>
            <p:nvPr/>
          </p:nvPicPr>
          <p:blipFill>
            <a:blip r:embed="rId8"/>
            <a:stretch>
              <a:fillRect/>
            </a:stretch>
          </p:blipFill>
          <p:spPr>
            <a:xfrm>
              <a:off x="13343034" y="4513947"/>
              <a:ext cx="1973444" cy="1712119"/>
            </a:xfrm>
            <a:prstGeom prst="rect">
              <a:avLst/>
            </a:prstGeom>
          </p:spPr>
        </p:pic>
        <p:pic>
          <p:nvPicPr>
            <p:cNvPr id="85" name="Picture 84">
              <a:extLst>
                <a:ext uri="{FF2B5EF4-FFF2-40B4-BE49-F238E27FC236}">
                  <a16:creationId xmlns:a16="http://schemas.microsoft.com/office/drawing/2014/main" id="{1F40BF0B-EE9D-D16A-08DF-A13137C1A322}"/>
                </a:ext>
              </a:extLst>
            </p:cNvPr>
            <p:cNvPicPr>
              <a:picLocks noChangeAspect="1"/>
            </p:cNvPicPr>
            <p:nvPr/>
          </p:nvPicPr>
          <p:blipFill>
            <a:blip r:embed="rId9"/>
            <a:stretch>
              <a:fillRect/>
            </a:stretch>
          </p:blipFill>
          <p:spPr>
            <a:xfrm>
              <a:off x="5562997" y="10006780"/>
              <a:ext cx="2769921" cy="1955238"/>
            </a:xfrm>
            <a:prstGeom prst="rect">
              <a:avLst/>
            </a:prstGeom>
          </p:spPr>
        </p:pic>
        <p:pic>
          <p:nvPicPr>
            <p:cNvPr id="86" name="Picture 85">
              <a:extLst>
                <a:ext uri="{FF2B5EF4-FFF2-40B4-BE49-F238E27FC236}">
                  <a16:creationId xmlns:a16="http://schemas.microsoft.com/office/drawing/2014/main" id="{329ADBCF-147A-ED74-F8D7-DF073034A7FA}"/>
                </a:ext>
              </a:extLst>
            </p:cNvPr>
            <p:cNvPicPr>
              <a:picLocks noChangeAspect="1"/>
            </p:cNvPicPr>
            <p:nvPr/>
          </p:nvPicPr>
          <p:blipFill>
            <a:blip r:embed="rId10"/>
            <a:stretch>
              <a:fillRect/>
            </a:stretch>
          </p:blipFill>
          <p:spPr>
            <a:xfrm>
              <a:off x="9353361" y="9784101"/>
              <a:ext cx="1835751" cy="2400598"/>
            </a:xfrm>
            <a:prstGeom prst="rect">
              <a:avLst/>
            </a:prstGeom>
          </p:spPr>
        </p:pic>
        <p:pic>
          <p:nvPicPr>
            <p:cNvPr id="87" name="Picture 86">
              <a:extLst>
                <a:ext uri="{FF2B5EF4-FFF2-40B4-BE49-F238E27FC236}">
                  <a16:creationId xmlns:a16="http://schemas.microsoft.com/office/drawing/2014/main" id="{1A2BAA33-4318-DB15-928C-0EF868A14119}"/>
                </a:ext>
              </a:extLst>
            </p:cNvPr>
            <p:cNvPicPr>
              <a:picLocks noChangeAspect="1"/>
            </p:cNvPicPr>
            <p:nvPr/>
          </p:nvPicPr>
          <p:blipFill>
            <a:blip r:embed="rId11"/>
            <a:stretch>
              <a:fillRect/>
            </a:stretch>
          </p:blipFill>
          <p:spPr>
            <a:xfrm>
              <a:off x="8544422" y="10859481"/>
              <a:ext cx="597434" cy="249836"/>
            </a:xfrm>
            <a:prstGeom prst="rect">
              <a:avLst/>
            </a:prstGeom>
          </p:spPr>
        </p:pic>
        <p:pic>
          <p:nvPicPr>
            <p:cNvPr id="88" name="Picture 87">
              <a:extLst>
                <a:ext uri="{FF2B5EF4-FFF2-40B4-BE49-F238E27FC236}">
                  <a16:creationId xmlns:a16="http://schemas.microsoft.com/office/drawing/2014/main" id="{C7F9BA69-E76C-2AEE-CA31-13B755C23524}"/>
                </a:ext>
              </a:extLst>
            </p:cNvPr>
            <p:cNvPicPr>
              <a:picLocks noChangeAspect="1"/>
            </p:cNvPicPr>
            <p:nvPr/>
          </p:nvPicPr>
          <p:blipFill>
            <a:blip r:embed="rId12"/>
            <a:stretch>
              <a:fillRect/>
            </a:stretch>
          </p:blipFill>
          <p:spPr>
            <a:xfrm>
              <a:off x="11400618" y="10859481"/>
              <a:ext cx="619159" cy="282423"/>
            </a:xfrm>
            <a:prstGeom prst="rect">
              <a:avLst/>
            </a:prstGeom>
          </p:spPr>
        </p:pic>
        <p:pic>
          <p:nvPicPr>
            <p:cNvPr id="89" name="Picture 88">
              <a:extLst>
                <a:ext uri="{FF2B5EF4-FFF2-40B4-BE49-F238E27FC236}">
                  <a16:creationId xmlns:a16="http://schemas.microsoft.com/office/drawing/2014/main" id="{3A403A36-664C-8CB2-F697-E045DA97C1ED}"/>
                </a:ext>
              </a:extLst>
            </p:cNvPr>
            <p:cNvPicPr>
              <a:picLocks noChangeAspect="1"/>
            </p:cNvPicPr>
            <p:nvPr/>
          </p:nvPicPr>
          <p:blipFill>
            <a:blip r:embed="rId13"/>
            <a:stretch>
              <a:fillRect/>
            </a:stretch>
          </p:blipFill>
          <p:spPr>
            <a:xfrm>
              <a:off x="12383316" y="9485384"/>
              <a:ext cx="1151418" cy="1042794"/>
            </a:xfrm>
            <a:prstGeom prst="rect">
              <a:avLst/>
            </a:prstGeom>
          </p:spPr>
        </p:pic>
        <p:pic>
          <p:nvPicPr>
            <p:cNvPr id="90" name="Picture 89">
              <a:extLst>
                <a:ext uri="{FF2B5EF4-FFF2-40B4-BE49-F238E27FC236}">
                  <a16:creationId xmlns:a16="http://schemas.microsoft.com/office/drawing/2014/main" id="{0D4C7E27-258C-A9FB-2183-4938D886382D}"/>
                </a:ext>
              </a:extLst>
            </p:cNvPr>
            <p:cNvPicPr>
              <a:picLocks noChangeAspect="1"/>
            </p:cNvPicPr>
            <p:nvPr/>
          </p:nvPicPr>
          <p:blipFill>
            <a:blip r:embed="rId14"/>
            <a:stretch>
              <a:fillRect/>
            </a:stretch>
          </p:blipFill>
          <p:spPr>
            <a:xfrm>
              <a:off x="12432197" y="10661797"/>
              <a:ext cx="1053656" cy="879857"/>
            </a:xfrm>
            <a:prstGeom prst="rect">
              <a:avLst/>
            </a:prstGeom>
          </p:spPr>
        </p:pic>
        <p:pic>
          <p:nvPicPr>
            <p:cNvPr id="91" name="Picture 90">
              <a:extLst>
                <a:ext uri="{FF2B5EF4-FFF2-40B4-BE49-F238E27FC236}">
                  <a16:creationId xmlns:a16="http://schemas.microsoft.com/office/drawing/2014/main" id="{E3C4F4ED-6486-B698-3DA8-FC35974D1237}"/>
                </a:ext>
              </a:extLst>
            </p:cNvPr>
            <p:cNvPicPr>
              <a:picLocks noChangeAspect="1"/>
            </p:cNvPicPr>
            <p:nvPr/>
          </p:nvPicPr>
          <p:blipFill>
            <a:blip r:embed="rId15"/>
            <a:stretch>
              <a:fillRect/>
            </a:stretch>
          </p:blipFill>
          <p:spPr>
            <a:xfrm>
              <a:off x="12439786" y="11675274"/>
              <a:ext cx="1107968" cy="706058"/>
            </a:xfrm>
            <a:prstGeom prst="rect">
              <a:avLst/>
            </a:prstGeom>
          </p:spPr>
        </p:pic>
        <p:pic>
          <p:nvPicPr>
            <p:cNvPr id="94" name="Picture 93">
              <a:extLst>
                <a:ext uri="{FF2B5EF4-FFF2-40B4-BE49-F238E27FC236}">
                  <a16:creationId xmlns:a16="http://schemas.microsoft.com/office/drawing/2014/main" id="{57B2AFFD-D0E6-06A0-87C8-71849B30EA35}"/>
                </a:ext>
              </a:extLst>
            </p:cNvPr>
            <p:cNvPicPr>
              <a:picLocks noChangeAspect="1"/>
            </p:cNvPicPr>
            <p:nvPr/>
          </p:nvPicPr>
          <p:blipFill>
            <a:blip r:embed="rId16"/>
            <a:stretch>
              <a:fillRect/>
            </a:stretch>
          </p:blipFill>
          <p:spPr>
            <a:xfrm>
              <a:off x="5781824" y="12763605"/>
              <a:ext cx="2139899" cy="423635"/>
            </a:xfrm>
            <a:prstGeom prst="rect">
              <a:avLst/>
            </a:prstGeom>
          </p:spPr>
        </p:pic>
        <p:pic>
          <p:nvPicPr>
            <p:cNvPr id="95" name="Picture 94">
              <a:extLst>
                <a:ext uri="{FF2B5EF4-FFF2-40B4-BE49-F238E27FC236}">
                  <a16:creationId xmlns:a16="http://schemas.microsoft.com/office/drawing/2014/main" id="{F126588B-4DCC-FBCA-499C-BE704054AFAD}"/>
                </a:ext>
              </a:extLst>
            </p:cNvPr>
            <p:cNvPicPr>
              <a:picLocks noChangeAspect="1"/>
            </p:cNvPicPr>
            <p:nvPr/>
          </p:nvPicPr>
          <p:blipFill>
            <a:blip r:embed="rId17"/>
            <a:stretch>
              <a:fillRect/>
            </a:stretch>
          </p:blipFill>
          <p:spPr>
            <a:xfrm>
              <a:off x="9576047" y="12828780"/>
              <a:ext cx="1249180" cy="358460"/>
            </a:xfrm>
            <a:prstGeom prst="rect">
              <a:avLst/>
            </a:prstGeom>
          </p:spPr>
        </p:pic>
        <p:pic>
          <p:nvPicPr>
            <p:cNvPr id="96" name="Picture 95">
              <a:extLst>
                <a:ext uri="{FF2B5EF4-FFF2-40B4-BE49-F238E27FC236}">
                  <a16:creationId xmlns:a16="http://schemas.microsoft.com/office/drawing/2014/main" id="{0048025E-032F-7108-AA2D-EC0FDBBC3A9D}"/>
                </a:ext>
              </a:extLst>
            </p:cNvPr>
            <p:cNvPicPr>
              <a:picLocks noChangeAspect="1"/>
            </p:cNvPicPr>
            <p:nvPr/>
          </p:nvPicPr>
          <p:blipFill>
            <a:blip r:embed="rId18"/>
            <a:stretch>
              <a:fillRect/>
            </a:stretch>
          </p:blipFill>
          <p:spPr>
            <a:xfrm>
              <a:off x="12304687" y="12828848"/>
              <a:ext cx="1422979" cy="445360"/>
            </a:xfrm>
            <a:prstGeom prst="rect">
              <a:avLst/>
            </a:prstGeom>
          </p:spPr>
        </p:pic>
        <p:pic>
          <p:nvPicPr>
            <p:cNvPr id="97" name="Picture 96">
              <a:extLst>
                <a:ext uri="{FF2B5EF4-FFF2-40B4-BE49-F238E27FC236}">
                  <a16:creationId xmlns:a16="http://schemas.microsoft.com/office/drawing/2014/main" id="{AC8F4FAC-B3F6-98F3-B410-BE99C0746046}"/>
                </a:ext>
              </a:extLst>
            </p:cNvPr>
            <p:cNvPicPr>
              <a:picLocks noChangeAspect="1"/>
            </p:cNvPicPr>
            <p:nvPr/>
          </p:nvPicPr>
          <p:blipFill>
            <a:blip r:embed="rId19"/>
            <a:stretch>
              <a:fillRect/>
            </a:stretch>
          </p:blipFill>
          <p:spPr>
            <a:xfrm>
              <a:off x="1283160" y="9170087"/>
              <a:ext cx="2118175" cy="3334767"/>
            </a:xfrm>
            <a:prstGeom prst="rect">
              <a:avLst/>
            </a:prstGeom>
          </p:spPr>
        </p:pic>
        <p:pic>
          <p:nvPicPr>
            <p:cNvPr id="99" name="Picture 98">
              <a:extLst>
                <a:ext uri="{FF2B5EF4-FFF2-40B4-BE49-F238E27FC236}">
                  <a16:creationId xmlns:a16="http://schemas.microsoft.com/office/drawing/2014/main" id="{77A02042-1A15-DA59-0AAE-1D75ECD4F922}"/>
                </a:ext>
              </a:extLst>
            </p:cNvPr>
            <p:cNvPicPr>
              <a:picLocks noChangeAspect="1"/>
            </p:cNvPicPr>
            <p:nvPr/>
          </p:nvPicPr>
          <p:blipFill>
            <a:blip r:embed="rId20"/>
            <a:stretch>
              <a:fillRect/>
            </a:stretch>
          </p:blipFill>
          <p:spPr>
            <a:xfrm>
              <a:off x="3684959" y="10438831"/>
              <a:ext cx="1184005" cy="1281767"/>
            </a:xfrm>
            <a:prstGeom prst="rect">
              <a:avLst/>
            </a:prstGeom>
          </p:spPr>
        </p:pic>
        <p:pic>
          <p:nvPicPr>
            <p:cNvPr id="100" name="Picture 99">
              <a:extLst>
                <a:ext uri="{FF2B5EF4-FFF2-40B4-BE49-F238E27FC236}">
                  <a16:creationId xmlns:a16="http://schemas.microsoft.com/office/drawing/2014/main" id="{A652A1AC-A5D5-DA16-0164-1E6DF0DCA95A}"/>
                </a:ext>
              </a:extLst>
            </p:cNvPr>
            <p:cNvPicPr>
              <a:picLocks noChangeAspect="1"/>
            </p:cNvPicPr>
            <p:nvPr/>
          </p:nvPicPr>
          <p:blipFill>
            <a:blip r:embed="rId21"/>
            <a:stretch>
              <a:fillRect/>
            </a:stretch>
          </p:blipFill>
          <p:spPr>
            <a:xfrm>
              <a:off x="1209966" y="7322139"/>
              <a:ext cx="3899106" cy="378469"/>
            </a:xfrm>
            <a:prstGeom prst="rect">
              <a:avLst/>
            </a:prstGeom>
          </p:spPr>
        </p:pic>
        <p:pic>
          <p:nvPicPr>
            <p:cNvPr id="101" name="Picture 100">
              <a:extLst>
                <a:ext uri="{FF2B5EF4-FFF2-40B4-BE49-F238E27FC236}">
                  <a16:creationId xmlns:a16="http://schemas.microsoft.com/office/drawing/2014/main" id="{79F75280-B152-ECD8-2438-76260CD2FB41}"/>
                </a:ext>
              </a:extLst>
            </p:cNvPr>
            <p:cNvPicPr>
              <a:picLocks noChangeAspect="1"/>
            </p:cNvPicPr>
            <p:nvPr/>
          </p:nvPicPr>
          <p:blipFill>
            <a:blip r:embed="rId22"/>
            <a:stretch>
              <a:fillRect/>
            </a:stretch>
          </p:blipFill>
          <p:spPr>
            <a:xfrm>
              <a:off x="1386719" y="15360096"/>
              <a:ext cx="2184400" cy="2235200"/>
            </a:xfrm>
            <a:prstGeom prst="rect">
              <a:avLst/>
            </a:prstGeom>
          </p:spPr>
        </p:pic>
        <p:pic>
          <p:nvPicPr>
            <p:cNvPr id="103" name="Picture 102">
              <a:extLst>
                <a:ext uri="{FF2B5EF4-FFF2-40B4-BE49-F238E27FC236}">
                  <a16:creationId xmlns:a16="http://schemas.microsoft.com/office/drawing/2014/main" id="{7A268531-1304-78BF-62DB-6F37E2D0ACA8}"/>
                </a:ext>
              </a:extLst>
            </p:cNvPr>
            <p:cNvPicPr>
              <a:picLocks noChangeAspect="1"/>
            </p:cNvPicPr>
            <p:nvPr/>
          </p:nvPicPr>
          <p:blipFill>
            <a:blip r:embed="rId23"/>
            <a:stretch>
              <a:fillRect/>
            </a:stretch>
          </p:blipFill>
          <p:spPr>
            <a:xfrm>
              <a:off x="4305716" y="15200792"/>
              <a:ext cx="2451100" cy="2235200"/>
            </a:xfrm>
            <a:prstGeom prst="rect">
              <a:avLst/>
            </a:prstGeom>
          </p:spPr>
        </p:pic>
        <p:pic>
          <p:nvPicPr>
            <p:cNvPr id="104" name="Picture 103">
              <a:extLst>
                <a:ext uri="{FF2B5EF4-FFF2-40B4-BE49-F238E27FC236}">
                  <a16:creationId xmlns:a16="http://schemas.microsoft.com/office/drawing/2014/main" id="{7FCA9AA3-72DD-4B3C-911A-FC2D19BD2977}"/>
                </a:ext>
              </a:extLst>
            </p:cNvPr>
            <p:cNvPicPr>
              <a:picLocks noChangeAspect="1"/>
            </p:cNvPicPr>
            <p:nvPr/>
          </p:nvPicPr>
          <p:blipFill>
            <a:blip r:embed="rId24"/>
            <a:stretch>
              <a:fillRect/>
            </a:stretch>
          </p:blipFill>
          <p:spPr>
            <a:xfrm>
              <a:off x="6851909" y="16884315"/>
              <a:ext cx="4267200" cy="3530600"/>
            </a:xfrm>
            <a:prstGeom prst="rect">
              <a:avLst/>
            </a:prstGeom>
          </p:spPr>
        </p:pic>
        <p:pic>
          <p:nvPicPr>
            <p:cNvPr id="105" name="Picture 104">
              <a:extLst>
                <a:ext uri="{FF2B5EF4-FFF2-40B4-BE49-F238E27FC236}">
                  <a16:creationId xmlns:a16="http://schemas.microsoft.com/office/drawing/2014/main" id="{FA0B6488-90CB-E019-7DD8-FBED550958FC}"/>
                </a:ext>
              </a:extLst>
            </p:cNvPr>
            <p:cNvPicPr>
              <a:picLocks noChangeAspect="1"/>
            </p:cNvPicPr>
            <p:nvPr/>
          </p:nvPicPr>
          <p:blipFill>
            <a:blip r:embed="rId25"/>
            <a:stretch>
              <a:fillRect/>
            </a:stretch>
          </p:blipFill>
          <p:spPr>
            <a:xfrm>
              <a:off x="6305853" y="20309461"/>
              <a:ext cx="393700" cy="965200"/>
            </a:xfrm>
            <a:prstGeom prst="rect">
              <a:avLst/>
            </a:prstGeom>
          </p:spPr>
        </p:pic>
        <p:pic>
          <p:nvPicPr>
            <p:cNvPr id="106" name="Picture 105">
              <a:extLst>
                <a:ext uri="{FF2B5EF4-FFF2-40B4-BE49-F238E27FC236}">
                  <a16:creationId xmlns:a16="http://schemas.microsoft.com/office/drawing/2014/main" id="{BCEFB69C-CB1D-9B49-FD59-925D39488E65}"/>
                </a:ext>
              </a:extLst>
            </p:cNvPr>
            <p:cNvPicPr>
              <a:picLocks noChangeAspect="1"/>
            </p:cNvPicPr>
            <p:nvPr/>
          </p:nvPicPr>
          <p:blipFill>
            <a:blip r:embed="rId26"/>
            <a:stretch>
              <a:fillRect/>
            </a:stretch>
          </p:blipFill>
          <p:spPr>
            <a:xfrm>
              <a:off x="7101272" y="20302557"/>
              <a:ext cx="393700" cy="965200"/>
            </a:xfrm>
            <a:prstGeom prst="rect">
              <a:avLst/>
            </a:prstGeom>
          </p:spPr>
        </p:pic>
        <p:pic>
          <p:nvPicPr>
            <p:cNvPr id="107" name="Picture 106">
              <a:extLst>
                <a:ext uri="{FF2B5EF4-FFF2-40B4-BE49-F238E27FC236}">
                  <a16:creationId xmlns:a16="http://schemas.microsoft.com/office/drawing/2014/main" id="{51CCE3F1-2F32-1B05-D144-BC7911973521}"/>
                </a:ext>
              </a:extLst>
            </p:cNvPr>
            <p:cNvPicPr>
              <a:picLocks noChangeAspect="1"/>
            </p:cNvPicPr>
            <p:nvPr/>
          </p:nvPicPr>
          <p:blipFill>
            <a:blip r:embed="rId27"/>
            <a:stretch>
              <a:fillRect/>
            </a:stretch>
          </p:blipFill>
          <p:spPr>
            <a:xfrm>
              <a:off x="1283160" y="18562657"/>
              <a:ext cx="660400" cy="2705100"/>
            </a:xfrm>
            <a:prstGeom prst="rect">
              <a:avLst/>
            </a:prstGeom>
          </p:spPr>
        </p:pic>
        <p:pic>
          <p:nvPicPr>
            <p:cNvPr id="108" name="Picture 107">
              <a:extLst>
                <a:ext uri="{FF2B5EF4-FFF2-40B4-BE49-F238E27FC236}">
                  <a16:creationId xmlns:a16="http://schemas.microsoft.com/office/drawing/2014/main" id="{54159B5A-2D67-44C9-E4EE-660024E92BD4}"/>
                </a:ext>
              </a:extLst>
            </p:cNvPr>
            <p:cNvPicPr>
              <a:picLocks noChangeAspect="1"/>
            </p:cNvPicPr>
            <p:nvPr/>
          </p:nvPicPr>
          <p:blipFill>
            <a:blip r:embed="rId28"/>
            <a:stretch>
              <a:fillRect/>
            </a:stretch>
          </p:blipFill>
          <p:spPr>
            <a:xfrm>
              <a:off x="8844173" y="15220285"/>
              <a:ext cx="2387600" cy="1638300"/>
            </a:xfrm>
            <a:prstGeom prst="rect">
              <a:avLst/>
            </a:prstGeom>
          </p:spPr>
        </p:pic>
        <p:pic>
          <p:nvPicPr>
            <p:cNvPr id="109" name="Picture 108">
              <a:extLst>
                <a:ext uri="{FF2B5EF4-FFF2-40B4-BE49-F238E27FC236}">
                  <a16:creationId xmlns:a16="http://schemas.microsoft.com/office/drawing/2014/main" id="{4650BA89-78D7-7B3F-DD6B-B1AD3B0B9F08}"/>
                </a:ext>
              </a:extLst>
            </p:cNvPr>
            <p:cNvPicPr>
              <a:picLocks noChangeAspect="1"/>
            </p:cNvPicPr>
            <p:nvPr/>
          </p:nvPicPr>
          <p:blipFill>
            <a:blip r:embed="rId29"/>
            <a:stretch>
              <a:fillRect/>
            </a:stretch>
          </p:blipFill>
          <p:spPr>
            <a:xfrm>
              <a:off x="3811089" y="19668198"/>
              <a:ext cx="1003300" cy="1600200"/>
            </a:xfrm>
            <a:prstGeom prst="rect">
              <a:avLst/>
            </a:prstGeom>
          </p:spPr>
        </p:pic>
        <p:pic>
          <p:nvPicPr>
            <p:cNvPr id="110" name="Picture 109">
              <a:extLst>
                <a:ext uri="{FF2B5EF4-FFF2-40B4-BE49-F238E27FC236}">
                  <a16:creationId xmlns:a16="http://schemas.microsoft.com/office/drawing/2014/main" id="{4E7F20E4-8B77-1BF6-224A-44E82402A3AF}"/>
                </a:ext>
              </a:extLst>
            </p:cNvPr>
            <p:cNvPicPr>
              <a:picLocks noChangeAspect="1"/>
            </p:cNvPicPr>
            <p:nvPr/>
          </p:nvPicPr>
          <p:blipFill>
            <a:blip r:embed="rId30"/>
            <a:stretch>
              <a:fillRect/>
            </a:stretch>
          </p:blipFill>
          <p:spPr>
            <a:xfrm>
              <a:off x="5058471" y="19668198"/>
              <a:ext cx="1003300" cy="1600200"/>
            </a:xfrm>
            <a:prstGeom prst="rect">
              <a:avLst/>
            </a:prstGeom>
          </p:spPr>
        </p:pic>
        <p:pic>
          <p:nvPicPr>
            <p:cNvPr id="111" name="Picture 110">
              <a:extLst>
                <a:ext uri="{FF2B5EF4-FFF2-40B4-BE49-F238E27FC236}">
                  <a16:creationId xmlns:a16="http://schemas.microsoft.com/office/drawing/2014/main" id="{D1BDDE65-CD7F-7631-ED1A-1EE31AF1C29A}"/>
                </a:ext>
              </a:extLst>
            </p:cNvPr>
            <p:cNvPicPr>
              <a:picLocks noChangeAspect="1"/>
            </p:cNvPicPr>
            <p:nvPr/>
          </p:nvPicPr>
          <p:blipFill>
            <a:blip r:embed="rId31"/>
            <a:stretch>
              <a:fillRect/>
            </a:stretch>
          </p:blipFill>
          <p:spPr>
            <a:xfrm>
              <a:off x="2563707" y="19122098"/>
              <a:ext cx="1003300" cy="2146300"/>
            </a:xfrm>
            <a:prstGeom prst="rect">
              <a:avLst/>
            </a:prstGeom>
          </p:spPr>
        </p:pic>
        <p:pic>
          <p:nvPicPr>
            <p:cNvPr id="113" name="Picture 112">
              <a:extLst>
                <a:ext uri="{FF2B5EF4-FFF2-40B4-BE49-F238E27FC236}">
                  <a16:creationId xmlns:a16="http://schemas.microsoft.com/office/drawing/2014/main" id="{7D8B4D84-E6F9-77E9-2624-0C149D03DB24}"/>
                </a:ext>
              </a:extLst>
            </p:cNvPr>
            <p:cNvPicPr>
              <a:picLocks noChangeAspect="1"/>
            </p:cNvPicPr>
            <p:nvPr/>
          </p:nvPicPr>
          <p:blipFill>
            <a:blip r:embed="rId32"/>
            <a:stretch>
              <a:fillRect/>
            </a:stretch>
          </p:blipFill>
          <p:spPr>
            <a:xfrm>
              <a:off x="11752608" y="16599712"/>
              <a:ext cx="3009900" cy="2019300"/>
            </a:xfrm>
            <a:prstGeom prst="rect">
              <a:avLst/>
            </a:prstGeom>
          </p:spPr>
        </p:pic>
      </p:grpSp>
    </p:spTree>
    <p:extLst>
      <p:ext uri="{BB962C8B-B14F-4D97-AF65-F5344CB8AC3E}">
        <p14:creationId xmlns:p14="http://schemas.microsoft.com/office/powerpoint/2010/main" val="1494273607"/>
      </p:ext>
    </p:extLst>
  </p:cSld>
  <p:clrMapOvr>
    <a:masterClrMapping/>
  </p:clrMapOvr>
</p:sld>
</file>

<file path=ppt/theme/theme1.xml><?xml version="1.0" encoding="utf-8"?>
<a:theme xmlns:a="http://schemas.openxmlformats.org/drawingml/2006/main" name="Blank">
  <a:themeElements>
    <a:clrScheme name="Connecting Science">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a:themeElements>
    <a:clrScheme name="WCS">
      <a:dk1>
        <a:srgbClr val="000000"/>
      </a:dk1>
      <a:lt1>
        <a:srgbClr val="FFFFFF"/>
      </a:lt1>
      <a:dk2>
        <a:srgbClr val="009BB2"/>
      </a:dk2>
      <a:lt2>
        <a:srgbClr val="E91E63"/>
      </a:lt2>
      <a:accent1>
        <a:srgbClr val="2A512C"/>
      </a:accent1>
      <a:accent2>
        <a:srgbClr val="C91D1D"/>
      </a:accent2>
      <a:accent3>
        <a:srgbClr val="006171"/>
      </a:accent3>
      <a:accent4>
        <a:srgbClr val="FEC300"/>
      </a:accent4>
      <a:accent5>
        <a:srgbClr val="80C34B"/>
      </a:accent5>
      <a:accent6>
        <a:srgbClr val="9C27B2"/>
      </a:accent6>
      <a:hlink>
        <a:srgbClr val="F027B2"/>
      </a:hlink>
      <a:folHlink>
        <a:srgbClr val="F07F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2221</TotalTime>
  <Words>1077</Words>
  <Application>Microsoft Macintosh PowerPoint</Application>
  <PresentationFormat>Custom</PresentationFormat>
  <Paragraphs>84</Paragraphs>
  <Slides>3</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vt:i4>
      </vt:variant>
    </vt:vector>
  </HeadingPairs>
  <TitlesOfParts>
    <vt:vector size="9" baseType="lpstr">
      <vt:lpstr>Arial</vt:lpstr>
      <vt:lpstr>Calibri</vt:lpstr>
      <vt:lpstr>Helvetica Neue LT Std</vt:lpstr>
      <vt:lpstr>HelveticaNeueLT Std</vt:lpstr>
      <vt:lpstr>Blank</vt:lpstr>
      <vt:lpstr>Content</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 Austin</dc:creator>
  <cp:lastModifiedBy>Laura Olivares Boldu</cp:lastModifiedBy>
  <cp:revision>182</cp:revision>
  <dcterms:created xsi:type="dcterms:W3CDTF">2020-10-06T11:47:42Z</dcterms:created>
  <dcterms:modified xsi:type="dcterms:W3CDTF">2024-08-30T17:25:49Z</dcterms:modified>
</cp:coreProperties>
</file>