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1"/>
    <p:sldMasterId id="2147483678" r:id="rId2"/>
    <p:sldMasterId id="2147483682" r:id="rId3"/>
  </p:sldMasterIdLst>
  <p:notesMasterIdLst>
    <p:notesMasterId r:id="rId28"/>
  </p:notesMasterIdLst>
  <p:handoutMasterIdLst>
    <p:handoutMasterId r:id="rId29"/>
  </p:handoutMasterIdLst>
  <p:sldIdLst>
    <p:sldId id="351" r:id="rId4"/>
    <p:sldId id="342" r:id="rId5"/>
    <p:sldId id="387" r:id="rId6"/>
    <p:sldId id="359" r:id="rId7"/>
    <p:sldId id="364" r:id="rId8"/>
    <p:sldId id="365" r:id="rId9"/>
    <p:sldId id="373" r:id="rId10"/>
    <p:sldId id="372" r:id="rId11"/>
    <p:sldId id="374" r:id="rId12"/>
    <p:sldId id="375" r:id="rId13"/>
    <p:sldId id="376" r:id="rId14"/>
    <p:sldId id="377" r:id="rId15"/>
    <p:sldId id="360" r:id="rId16"/>
    <p:sldId id="378" r:id="rId17"/>
    <p:sldId id="380" r:id="rId18"/>
    <p:sldId id="361" r:id="rId19"/>
    <p:sldId id="381" r:id="rId20"/>
    <p:sldId id="362" r:id="rId21"/>
    <p:sldId id="383" r:id="rId22"/>
    <p:sldId id="384" r:id="rId23"/>
    <p:sldId id="385" r:id="rId24"/>
    <p:sldId id="386" r:id="rId25"/>
    <p:sldId id="363" r:id="rId26"/>
    <p:sldId id="350"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CC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32"/>
    <p:restoredTop sz="73810" autoAdjust="0"/>
  </p:normalViewPr>
  <p:slideViewPr>
    <p:cSldViewPr snapToGrid="0" snapToObjects="1">
      <p:cViewPr varScale="1">
        <p:scale>
          <a:sx n="55" d="100"/>
          <a:sy n="55" d="100"/>
        </p:scale>
        <p:origin x="1136" y="48"/>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113" d="100"/>
          <a:sy n="113" d="100"/>
        </p:scale>
        <p:origin x="5248" y="17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presProps" Target="presProps.xml"/><Relationship Id="rId8"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982FA74-1866-8548-BF17-D65CEF70A0C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98993BB-6969-7A40-A0F7-290471123F1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3519CFF-BE8F-EA49-915C-0CC56A1B0F2F}" type="datetimeFigureOut">
              <a:rPr lang="en-US" smtClean="0"/>
              <a:t>9/3/2024</a:t>
            </a:fld>
            <a:endParaRPr lang="en-US"/>
          </a:p>
        </p:txBody>
      </p:sp>
      <p:sp>
        <p:nvSpPr>
          <p:cNvPr id="4" name="Footer Placeholder 3">
            <a:extLst>
              <a:ext uri="{FF2B5EF4-FFF2-40B4-BE49-F238E27FC236}">
                <a16:creationId xmlns:a16="http://schemas.microsoft.com/office/drawing/2014/main" id="{46D5158B-8460-1E4E-A5F2-44ED31A778A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44B85D6A-44FC-1747-8D5A-9690DD03E5B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95F142D-CD5E-3347-8BDE-044378E5194A}" type="slidenum">
              <a:rPr lang="en-US" smtClean="0"/>
              <a:t>‹#›</a:t>
            </a:fld>
            <a:endParaRPr lang="en-US"/>
          </a:p>
        </p:txBody>
      </p:sp>
    </p:spTree>
    <p:extLst>
      <p:ext uri="{BB962C8B-B14F-4D97-AF65-F5344CB8AC3E}">
        <p14:creationId xmlns:p14="http://schemas.microsoft.com/office/powerpoint/2010/main" val="38105315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D0D539-60D7-B641-A5CC-CDC46758A6CF}" type="datetimeFigureOut">
              <a:rPr lang="en-US" smtClean="0"/>
              <a:t>9/3/2024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0C2A22-CC90-0C46-AF30-D1E9E4E0560F}" type="slidenum">
              <a:rPr lang="en-US" smtClean="0"/>
              <a:t>‹#›</a:t>
            </a:fld>
            <a:endParaRPr lang="en-US"/>
          </a:p>
        </p:txBody>
      </p:sp>
    </p:spTree>
    <p:extLst>
      <p:ext uri="{BB962C8B-B14F-4D97-AF65-F5344CB8AC3E}">
        <p14:creationId xmlns:p14="http://schemas.microsoft.com/office/powerpoint/2010/main" val="36007949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ebi.ac.uk/jdispatcher/msa/clustalo"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itol.embl.de/"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mavink.com/post/689EC84DCF5B31C766044F11D695315011AM73D6EF/16s-rrna-structure"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5</a:t>
            </a:fld>
            <a:endParaRPr lang="en-US"/>
          </a:p>
        </p:txBody>
      </p:sp>
    </p:spTree>
    <p:extLst>
      <p:ext uri="{BB962C8B-B14F-4D97-AF65-F5344CB8AC3E}">
        <p14:creationId xmlns:p14="http://schemas.microsoft.com/office/powerpoint/2010/main" val="20240401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smtClean="0">
                <a:hlinkClick r:id="rId3"/>
              </a:rPr>
              <a:t>Clustal</a:t>
            </a:r>
            <a:r>
              <a:rPr lang="en-GB" dirty="0" smtClean="0">
                <a:hlinkClick r:id="rId3"/>
              </a:rPr>
              <a:t> </a:t>
            </a:r>
            <a:r>
              <a:rPr lang="en-GB" dirty="0">
                <a:hlinkClick r:id="rId3"/>
              </a:rPr>
              <a:t>Omega &lt; EMBL-EBI</a:t>
            </a:r>
            <a:endParaRPr lang="en-GB" b="1" dirty="0"/>
          </a:p>
        </p:txBody>
      </p:sp>
      <p:sp>
        <p:nvSpPr>
          <p:cNvPr id="4" name="Slide Number Placeholder 3"/>
          <p:cNvSpPr>
            <a:spLocks noGrp="1"/>
          </p:cNvSpPr>
          <p:nvPr>
            <p:ph type="sldNum" sz="quarter" idx="10"/>
          </p:nvPr>
        </p:nvSpPr>
        <p:spPr/>
        <p:txBody>
          <a:bodyPr/>
          <a:lstStyle/>
          <a:p>
            <a:fld id="{D20C2A22-CC90-0C46-AF30-D1E9E4E0560F}" type="slidenum">
              <a:rPr lang="en-US" smtClean="0"/>
              <a:t>17</a:t>
            </a:fld>
            <a:endParaRPr lang="en-US"/>
          </a:p>
        </p:txBody>
      </p:sp>
    </p:spTree>
    <p:extLst>
      <p:ext uri="{BB962C8B-B14F-4D97-AF65-F5344CB8AC3E}">
        <p14:creationId xmlns:p14="http://schemas.microsoft.com/office/powerpoint/2010/main" val="24712150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smtClean="0">
                <a:hlinkClick r:id="rId3"/>
              </a:rPr>
              <a:t>iTOL</a:t>
            </a:r>
            <a:r>
              <a:rPr lang="en-GB" dirty="0">
                <a:hlinkClick r:id="rId3"/>
              </a:rPr>
              <a:t>: Interactive Tree Of Life (embl.de)</a:t>
            </a:r>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19</a:t>
            </a:fld>
            <a:endParaRPr lang="en-US"/>
          </a:p>
        </p:txBody>
      </p:sp>
    </p:spTree>
    <p:extLst>
      <p:ext uri="{BB962C8B-B14F-4D97-AF65-F5344CB8AC3E}">
        <p14:creationId xmlns:p14="http://schemas.microsoft.com/office/powerpoint/2010/main" val="16767622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Student answers will vary depending on the range of invertebrates sampled. Try to encourage them to link physical appearance to DNA similarities shown in the phylogenetic tree.</a:t>
            </a:r>
          </a:p>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21</a:t>
            </a:fld>
            <a:endParaRPr lang="en-US"/>
          </a:p>
        </p:txBody>
      </p:sp>
    </p:spTree>
    <p:extLst>
      <p:ext uri="{BB962C8B-B14F-4D97-AF65-F5344CB8AC3E}">
        <p14:creationId xmlns:p14="http://schemas.microsoft.com/office/powerpoint/2010/main" val="33176546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genome of a 7-spot ladybird is 799 </a:t>
            </a:r>
            <a:r>
              <a:rPr lang="en-GB" sz="1200" kern="1200" dirty="0" err="1">
                <a:solidFill>
                  <a:schemeClr val="tx1"/>
                </a:solidFill>
                <a:effectLst/>
                <a:latin typeface="+mn-lt"/>
                <a:ea typeface="+mn-ea"/>
                <a:cs typeface="+mn-cs"/>
              </a:rPr>
              <a:t>megabases</a:t>
            </a:r>
            <a:r>
              <a:rPr lang="en-GB" sz="1200" kern="1200" dirty="0">
                <a:solidFill>
                  <a:schemeClr val="tx1"/>
                </a:solidFill>
                <a:effectLst/>
                <a:latin typeface="+mn-lt"/>
                <a:ea typeface="+mn-ea"/>
                <a:cs typeface="+mn-cs"/>
              </a:rPr>
              <a:t> / 799 million base pairs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Our amplicon for the DNA barcode if</a:t>
            </a:r>
            <a:r>
              <a:rPr lang="en-GB" sz="1200" kern="1200" baseline="0" dirty="0">
                <a:solidFill>
                  <a:schemeClr val="tx1"/>
                </a:solidFill>
                <a:effectLst/>
                <a:latin typeface="+mn-lt"/>
                <a:ea typeface="+mn-ea"/>
                <a:cs typeface="+mn-cs"/>
              </a:rPr>
              <a:t> 710 base pairs – not even 1 millionth of the genome!</a:t>
            </a:r>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22</a:t>
            </a:fld>
            <a:endParaRPr lang="en-US"/>
          </a:p>
        </p:txBody>
      </p:sp>
    </p:spTree>
    <p:extLst>
      <p:ext uri="{BB962C8B-B14F-4D97-AF65-F5344CB8AC3E}">
        <p14:creationId xmlns:p14="http://schemas.microsoft.com/office/powerpoint/2010/main" val="27173961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smtClean="0"/>
              <a:t>Charles </a:t>
            </a:r>
            <a:r>
              <a:rPr lang="en-GB" dirty="0"/>
              <a:t>Darwin's 1837 sketch, his first diagram of an evolutionary tree from his First Notebook on Transmutation of Species (1837) </a:t>
            </a:r>
          </a:p>
          <a:p>
            <a:pPr marL="0" lvl="0" indent="0" algn="l" rtl="0">
              <a:spcBef>
                <a:spcPts val="0"/>
              </a:spcBef>
              <a:spcAft>
                <a:spcPts val="0"/>
              </a:spcAft>
              <a:buNone/>
            </a:pPr>
            <a:endParaRPr lang="en-GB" b="1" u="sng" dirty="0"/>
          </a:p>
          <a:p>
            <a:pPr marL="0" lvl="0" indent="0" algn="l" rtl="0">
              <a:spcBef>
                <a:spcPts val="0"/>
              </a:spcBef>
              <a:spcAft>
                <a:spcPts val="0"/>
              </a:spcAft>
              <a:buNone/>
            </a:pPr>
            <a:r>
              <a:rPr lang="en-GB" b="0" u="none" baseline="0" dirty="0" smtClean="0"/>
              <a:t>Darwin introduced the focus on how organisms had evolved from a common ancestor. </a:t>
            </a:r>
            <a:endParaRPr lang="en-GB" b="0" u="none" dirty="0" smtClean="0"/>
          </a:p>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6</a:t>
            </a:fld>
            <a:endParaRPr lang="en-US"/>
          </a:p>
        </p:txBody>
      </p:sp>
    </p:spTree>
    <p:extLst>
      <p:ext uri="{BB962C8B-B14F-4D97-AF65-F5344CB8AC3E}">
        <p14:creationId xmlns:p14="http://schemas.microsoft.com/office/powerpoint/2010/main" val="2596102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8</a:t>
            </a:fld>
            <a:endParaRPr lang="en-US"/>
          </a:p>
        </p:txBody>
      </p:sp>
    </p:spTree>
    <p:extLst>
      <p:ext uri="{BB962C8B-B14F-4D97-AF65-F5344CB8AC3E}">
        <p14:creationId xmlns:p14="http://schemas.microsoft.com/office/powerpoint/2010/main" val="27270426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9</a:t>
            </a:fld>
            <a:endParaRPr lang="en-US"/>
          </a:p>
        </p:txBody>
      </p:sp>
    </p:spTree>
    <p:extLst>
      <p:ext uri="{BB962C8B-B14F-4D97-AF65-F5344CB8AC3E}">
        <p14:creationId xmlns:p14="http://schemas.microsoft.com/office/powerpoint/2010/main" val="13114138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16srRNA </a:t>
            </a:r>
            <a:r>
              <a:rPr lang="en-GB" dirty="0"/>
              <a:t>structure from internet:</a:t>
            </a:r>
            <a:r>
              <a:rPr lang="en-GB" baseline="0" dirty="0"/>
              <a:t> </a:t>
            </a:r>
            <a:r>
              <a:rPr lang="en-GB" dirty="0">
                <a:hlinkClick r:id="rId3"/>
              </a:rPr>
              <a:t>16s </a:t>
            </a:r>
            <a:r>
              <a:rPr lang="en-GB" dirty="0" err="1">
                <a:hlinkClick r:id="rId3"/>
              </a:rPr>
              <a:t>Rrna</a:t>
            </a:r>
            <a:r>
              <a:rPr lang="en-GB" dirty="0">
                <a:hlinkClick r:id="rId3"/>
              </a:rPr>
              <a:t> Structure 73D (mavink.com)</a:t>
            </a:r>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10</a:t>
            </a:fld>
            <a:endParaRPr lang="en-US"/>
          </a:p>
        </p:txBody>
      </p:sp>
    </p:spTree>
    <p:extLst>
      <p:ext uri="{BB962C8B-B14F-4D97-AF65-F5344CB8AC3E}">
        <p14:creationId xmlns:p14="http://schemas.microsoft.com/office/powerpoint/2010/main" val="41821192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Reference: Kurtzman</a:t>
            </a:r>
            <a:r>
              <a:rPr lang="en-GB" dirty="0"/>
              <a:t>,</a:t>
            </a:r>
            <a:r>
              <a:rPr lang="en-GB" baseline="0" dirty="0"/>
              <a:t> C. P. (1994) Molecular taxonomy of the yeasts. </a:t>
            </a:r>
            <a:r>
              <a:rPr lang="en-GB" i="1" baseline="0" dirty="0"/>
              <a:t>Yeast 10 (13)</a:t>
            </a:r>
            <a:r>
              <a:rPr lang="en-GB" baseline="0" dirty="0"/>
              <a:t>; pp 1727 – 1740</a:t>
            </a:r>
            <a:r>
              <a:rPr lang="en-GB" baseline="0" dirty="0" smtClean="0"/>
              <a:t>.</a:t>
            </a:r>
            <a:endParaRPr lang="en-GB" baseline="0" dirty="0"/>
          </a:p>
        </p:txBody>
      </p:sp>
      <p:sp>
        <p:nvSpPr>
          <p:cNvPr id="4" name="Slide Number Placeholder 3"/>
          <p:cNvSpPr>
            <a:spLocks noGrp="1"/>
          </p:cNvSpPr>
          <p:nvPr>
            <p:ph type="sldNum" sz="quarter" idx="10"/>
          </p:nvPr>
        </p:nvSpPr>
        <p:spPr/>
        <p:txBody>
          <a:bodyPr/>
          <a:lstStyle/>
          <a:p>
            <a:fld id="{D20C2A22-CC90-0C46-AF30-D1E9E4E0560F}" type="slidenum">
              <a:rPr lang="en-US" smtClean="0"/>
              <a:t>11</a:t>
            </a:fld>
            <a:endParaRPr lang="en-US"/>
          </a:p>
        </p:txBody>
      </p:sp>
    </p:spTree>
    <p:extLst>
      <p:ext uri="{BB962C8B-B14F-4D97-AF65-F5344CB8AC3E}">
        <p14:creationId xmlns:p14="http://schemas.microsoft.com/office/powerpoint/2010/main" val="29705912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a:t>
            </a:r>
            <a:r>
              <a:rPr lang="en-GB" dirty="0"/>
              <a:t>downside</a:t>
            </a:r>
            <a:r>
              <a:rPr lang="en-GB" baseline="0" dirty="0"/>
              <a:t> of using less DNA data is, of course, that the results will be less reliable.</a:t>
            </a:r>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12</a:t>
            </a:fld>
            <a:endParaRPr lang="en-US"/>
          </a:p>
        </p:txBody>
      </p:sp>
    </p:spTree>
    <p:extLst>
      <p:ext uri="{BB962C8B-B14F-4D97-AF65-F5344CB8AC3E}">
        <p14:creationId xmlns:p14="http://schemas.microsoft.com/office/powerpoint/2010/main" val="34495151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14</a:t>
            </a:fld>
            <a:endParaRPr lang="en-US"/>
          </a:p>
        </p:txBody>
      </p:sp>
    </p:spTree>
    <p:extLst>
      <p:ext uri="{BB962C8B-B14F-4D97-AF65-F5344CB8AC3E}">
        <p14:creationId xmlns:p14="http://schemas.microsoft.com/office/powerpoint/2010/main" val="28363209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15</a:t>
            </a:fld>
            <a:endParaRPr lang="en-US"/>
          </a:p>
        </p:txBody>
      </p:sp>
    </p:spTree>
    <p:extLst>
      <p:ext uri="{BB962C8B-B14F-4D97-AF65-F5344CB8AC3E}">
        <p14:creationId xmlns:p14="http://schemas.microsoft.com/office/powerpoint/2010/main" val="17532027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3.png"/><Relationship Id="rId4" Type="http://schemas.openxmlformats.org/officeDocument/2006/relationships/image" Target="../media/image2.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8" name="Title Placeholder 1">
            <a:extLst>
              <a:ext uri="{FF2B5EF4-FFF2-40B4-BE49-F238E27FC236}">
                <a16:creationId xmlns:a16="http://schemas.microsoft.com/office/drawing/2014/main" id="{4BB0A620-6018-9B4B-98C6-C51CC6A1CDF0}"/>
              </a:ext>
            </a:extLst>
          </p:cNvPr>
          <p:cNvSpPr>
            <a:spLocks noGrp="1"/>
          </p:cNvSpPr>
          <p:nvPr>
            <p:ph type="title" hasCustomPrompt="1"/>
          </p:nvPr>
        </p:nvSpPr>
        <p:spPr>
          <a:xfrm>
            <a:off x="475312" y="2530157"/>
            <a:ext cx="6080760" cy="1325563"/>
          </a:xfrm>
          <a:prstGeom prst="rect">
            <a:avLst/>
          </a:prstGeom>
        </p:spPr>
        <p:txBody>
          <a:bodyPr vert="horz" lIns="91440" tIns="45720" rIns="91440" bIns="45720" rtlCol="0" anchor="t">
            <a:normAutofit/>
          </a:bodyPr>
          <a:lstStyle>
            <a:lvl1pPr>
              <a:lnSpc>
                <a:spcPct val="80000"/>
              </a:lnSpc>
              <a:defRPr sz="4500" b="1" i="0" spc="-150">
                <a:solidFill>
                  <a:schemeClr val="tx1"/>
                </a:solidFill>
                <a:latin typeface="Arial" panose="020B0604020202020204" pitchFamily="34" charset="0"/>
                <a:cs typeface="Arial" panose="020B0604020202020204" pitchFamily="34" charset="0"/>
              </a:defRPr>
            </a:lvl1pPr>
          </a:lstStyle>
          <a:p>
            <a:r>
              <a:rPr lang="en-GB" b="1" i="0" dirty="0">
                <a:effectLst/>
                <a:latin typeface="Arial" panose="020B0604020202020204" pitchFamily="34" charset="0"/>
                <a:cs typeface="Arial" panose="020B0604020202020204" pitchFamily="34" charset="0"/>
              </a:rPr>
              <a:t>divider title</a:t>
            </a:r>
            <a:endParaRPr lang="en-GB" dirty="0">
              <a:effectLst/>
              <a:latin typeface="Helvetica Neue LT Std" panose="020B0604020202020204" pitchFamily="34" charset="0"/>
            </a:endParaRPr>
          </a:p>
        </p:txBody>
      </p:sp>
      <p:sp>
        <p:nvSpPr>
          <p:cNvPr id="7" name="Text Placeholder 9">
            <a:extLst>
              <a:ext uri="{FF2B5EF4-FFF2-40B4-BE49-F238E27FC236}">
                <a16:creationId xmlns:a16="http://schemas.microsoft.com/office/drawing/2014/main" id="{ADC39AE6-3699-4D47-8CAA-F61756357C60}"/>
              </a:ext>
            </a:extLst>
          </p:cNvPr>
          <p:cNvSpPr>
            <a:spLocks noGrp="1"/>
          </p:cNvSpPr>
          <p:nvPr>
            <p:ph type="body" sz="quarter" idx="10" hasCustomPrompt="1"/>
          </p:nvPr>
        </p:nvSpPr>
        <p:spPr>
          <a:xfrm>
            <a:off x="475312" y="4926511"/>
            <a:ext cx="6080760" cy="542953"/>
          </a:xfrm>
          <a:prstGeom prst="rect">
            <a:avLst/>
          </a:prstGeom>
        </p:spPr>
        <p:txBody>
          <a:bodyPr tIns="0" bIns="90000" anchor="t"/>
          <a:lstStyle>
            <a:lvl1pPr marL="0" indent="0">
              <a:lnSpc>
                <a:spcPct val="100000"/>
              </a:lnSpc>
              <a:spcBef>
                <a:spcPts val="0"/>
              </a:spcBef>
              <a:buNone/>
              <a:defRPr sz="1800" b="0" i="0">
                <a:solidFill>
                  <a:schemeClr val="tx1"/>
                </a:solidFill>
                <a:latin typeface="Arial" panose="020B0604020202020204" pitchFamily="34" charset="0"/>
              </a:defRPr>
            </a:lvl1pPr>
          </a:lstStyle>
          <a:p>
            <a:pPr lvl="0"/>
            <a:r>
              <a:rPr lang="en-US" dirty="0"/>
              <a:t>Copy</a:t>
            </a:r>
          </a:p>
        </p:txBody>
      </p:sp>
    </p:spTree>
    <p:extLst>
      <p:ext uri="{BB962C8B-B14F-4D97-AF65-F5344CB8AC3E}">
        <p14:creationId xmlns:p14="http://schemas.microsoft.com/office/powerpoint/2010/main" val="8543048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achers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B6ED6E-6AF2-D840-9CF1-CFC5D2839E56}"/>
              </a:ext>
            </a:extLst>
          </p:cNvPr>
          <p:cNvSpPr>
            <a:spLocks noGrp="1"/>
          </p:cNvSpPr>
          <p:nvPr>
            <p:ph type="title" hasCustomPrompt="1"/>
          </p:nvPr>
        </p:nvSpPr>
        <p:spPr/>
        <p:txBody>
          <a:bodyPr/>
          <a:lstStyle/>
          <a:p>
            <a:r>
              <a:rPr lang="en-US"/>
              <a:t>title</a:t>
            </a:r>
          </a:p>
        </p:txBody>
      </p:sp>
      <p:sp>
        <p:nvSpPr>
          <p:cNvPr id="3" name="Content Placeholder 2">
            <a:extLst>
              <a:ext uri="{FF2B5EF4-FFF2-40B4-BE49-F238E27FC236}">
                <a16:creationId xmlns:a16="http://schemas.microsoft.com/office/drawing/2014/main" id="{FB628ECA-D454-474F-8AC2-D5674DBBDA5E}"/>
              </a:ext>
            </a:extLst>
          </p:cNvPr>
          <p:cNvSpPr>
            <a:spLocks noGrp="1"/>
          </p:cNvSpPr>
          <p:nvPr>
            <p:ph idx="1"/>
          </p:nvPr>
        </p:nvSpPr>
        <p:spPr>
          <a:xfrm>
            <a:off x="480176" y="2021302"/>
            <a:ext cx="11236511" cy="4381200"/>
          </a:xfrm>
          <a:prstGeom prst="rect">
            <a:avLst/>
          </a:prstGeom>
        </p:spPr>
        <p:txBody>
          <a:bodyPr tIns="90000"/>
          <a:lstStyle>
            <a:lvl1pPr>
              <a:spcBef>
                <a:spcPts val="2000"/>
              </a:spcBef>
              <a:buClr>
                <a:schemeClr val="tx2"/>
              </a:buClr>
              <a:defRPr sz="2000"/>
            </a:lvl1pPr>
            <a:lvl2pPr>
              <a:spcBef>
                <a:spcPts val="2000"/>
              </a:spcBef>
              <a:buClr>
                <a:schemeClr val="tx2"/>
              </a:buClr>
              <a:defRPr sz="1800"/>
            </a:lvl2pPr>
            <a:lvl3pPr>
              <a:spcBef>
                <a:spcPts val="2000"/>
              </a:spcBef>
              <a:buClr>
                <a:schemeClr val="tx2"/>
              </a:buClr>
              <a:defRPr sz="1600"/>
            </a:lvl3pPr>
            <a:lvl4pPr>
              <a:spcBef>
                <a:spcPts val="2000"/>
              </a:spcBef>
              <a:buClr>
                <a:schemeClr val="tx2"/>
              </a:buClr>
              <a:defRPr sz="1400"/>
            </a:lvl4pPr>
            <a:lvl5pPr>
              <a:spcBef>
                <a:spcPts val="2000"/>
              </a:spcBef>
              <a:buClr>
                <a:schemeClr val="tx2"/>
              </a:buCl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581296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tudent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B6ED6E-6AF2-D840-9CF1-CFC5D2839E56}"/>
              </a:ext>
            </a:extLst>
          </p:cNvPr>
          <p:cNvSpPr>
            <a:spLocks noGrp="1"/>
          </p:cNvSpPr>
          <p:nvPr>
            <p:ph type="title" hasCustomPrompt="1"/>
          </p:nvPr>
        </p:nvSpPr>
        <p:spPr/>
        <p:txBody>
          <a:bodyPr/>
          <a:lstStyle/>
          <a:p>
            <a:r>
              <a:rPr lang="en-US"/>
              <a:t>title</a:t>
            </a:r>
          </a:p>
        </p:txBody>
      </p:sp>
      <p:sp>
        <p:nvSpPr>
          <p:cNvPr id="3" name="Content Placeholder 2">
            <a:extLst>
              <a:ext uri="{FF2B5EF4-FFF2-40B4-BE49-F238E27FC236}">
                <a16:creationId xmlns:a16="http://schemas.microsoft.com/office/drawing/2014/main" id="{FB628ECA-D454-474F-8AC2-D5674DBBDA5E}"/>
              </a:ext>
            </a:extLst>
          </p:cNvPr>
          <p:cNvSpPr>
            <a:spLocks noGrp="1"/>
          </p:cNvSpPr>
          <p:nvPr>
            <p:ph idx="1"/>
          </p:nvPr>
        </p:nvSpPr>
        <p:spPr>
          <a:xfrm>
            <a:off x="480176" y="2021302"/>
            <a:ext cx="11236511" cy="4381200"/>
          </a:xfrm>
          <a:prstGeom prst="rect">
            <a:avLst/>
          </a:prstGeom>
        </p:spPr>
        <p:txBody>
          <a:bodyPr tIns="90000"/>
          <a:lstStyle>
            <a:lvl1pPr>
              <a:spcBef>
                <a:spcPts val="2000"/>
              </a:spcBef>
              <a:buClr>
                <a:schemeClr val="accent5"/>
              </a:buClr>
              <a:defRPr sz="2000"/>
            </a:lvl1pPr>
            <a:lvl2pPr>
              <a:spcBef>
                <a:spcPts val="2000"/>
              </a:spcBef>
              <a:buClr>
                <a:schemeClr val="accent5"/>
              </a:buClr>
              <a:defRPr sz="1800"/>
            </a:lvl2pPr>
            <a:lvl3pPr>
              <a:spcBef>
                <a:spcPts val="2000"/>
              </a:spcBef>
              <a:buClr>
                <a:schemeClr val="accent5"/>
              </a:buClr>
              <a:defRPr sz="1600"/>
            </a:lvl3pPr>
            <a:lvl4pPr>
              <a:spcBef>
                <a:spcPts val="2000"/>
              </a:spcBef>
              <a:buClr>
                <a:schemeClr val="accent5"/>
              </a:buClr>
              <a:defRPr/>
            </a:lvl4pPr>
            <a:lvl5pPr>
              <a:spcBef>
                <a:spcPts val="2000"/>
              </a:spcBef>
              <a:buClr>
                <a:schemeClr val="accent5"/>
              </a:buCl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729598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B6BF0B3-F8DE-7F4B-AC41-5BC6B6E7BF71}"/>
              </a:ext>
            </a:extLst>
          </p:cNvPr>
          <p:cNvSpPr>
            <a:spLocks noGrp="1"/>
          </p:cNvSpPr>
          <p:nvPr>
            <p:ph sz="half" idx="1"/>
          </p:nvPr>
        </p:nvSpPr>
        <p:spPr>
          <a:xfrm>
            <a:off x="480176" y="2021304"/>
            <a:ext cx="5400000" cy="4381200"/>
          </a:xfrm>
          <a:prstGeom prst="rect">
            <a:avLst/>
          </a:prstGeom>
        </p:spPr>
        <p:txBody>
          <a:bodyPr tIns="90000"/>
          <a:lstStyle>
            <a:lvl1pPr>
              <a:spcBef>
                <a:spcPts val="2000"/>
              </a:spcBef>
              <a:defRPr sz="2000"/>
            </a:lvl1pPr>
            <a:lvl2pPr>
              <a:spcBef>
                <a:spcPts val="2000"/>
              </a:spcBef>
              <a:defRPr sz="1800"/>
            </a:lvl2pPr>
            <a:lvl3pPr>
              <a:spcBef>
                <a:spcPts val="2000"/>
              </a:spcBef>
              <a:defRPr sz="1600"/>
            </a:lvl3pPr>
            <a:lvl4pPr>
              <a:spcBef>
                <a:spcPts val="2000"/>
              </a:spcBef>
              <a:defRPr/>
            </a:lvl4pPr>
            <a:lvl5pPr>
              <a:spcBef>
                <a:spcPts val="2000"/>
              </a:spcBef>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1">
            <a:extLst>
              <a:ext uri="{FF2B5EF4-FFF2-40B4-BE49-F238E27FC236}">
                <a16:creationId xmlns:a16="http://schemas.microsoft.com/office/drawing/2014/main" id="{5F9C71AB-91D9-A741-AAF8-3120F767997F}"/>
              </a:ext>
            </a:extLst>
          </p:cNvPr>
          <p:cNvSpPr>
            <a:spLocks noGrp="1"/>
          </p:cNvSpPr>
          <p:nvPr>
            <p:ph type="title" hasCustomPrompt="1"/>
          </p:nvPr>
        </p:nvSpPr>
        <p:spPr>
          <a:xfrm>
            <a:off x="475311" y="951055"/>
            <a:ext cx="11241377" cy="954722"/>
          </a:xfrm>
        </p:spPr>
        <p:txBody>
          <a:bodyPr/>
          <a:lstStyle/>
          <a:p>
            <a:r>
              <a:rPr lang="en-US"/>
              <a:t>title</a:t>
            </a:r>
          </a:p>
        </p:txBody>
      </p:sp>
      <p:sp>
        <p:nvSpPr>
          <p:cNvPr id="15" name="Content Placeholder 2">
            <a:extLst>
              <a:ext uri="{FF2B5EF4-FFF2-40B4-BE49-F238E27FC236}">
                <a16:creationId xmlns:a16="http://schemas.microsoft.com/office/drawing/2014/main" id="{FA75C259-4C64-C747-A1CA-ABE536AC6C8E}"/>
              </a:ext>
            </a:extLst>
          </p:cNvPr>
          <p:cNvSpPr>
            <a:spLocks noGrp="1"/>
          </p:cNvSpPr>
          <p:nvPr>
            <p:ph sz="half" idx="18"/>
          </p:nvPr>
        </p:nvSpPr>
        <p:spPr>
          <a:xfrm>
            <a:off x="6316687" y="2021304"/>
            <a:ext cx="5400000" cy="4381200"/>
          </a:xfrm>
          <a:prstGeom prst="rect">
            <a:avLst/>
          </a:prstGeom>
        </p:spPr>
        <p:txBody>
          <a:bodyPr tIns="90000"/>
          <a:lstStyle>
            <a:lvl1pPr>
              <a:spcBef>
                <a:spcPts val="2000"/>
              </a:spcBef>
              <a:defRPr sz="2000"/>
            </a:lvl1pPr>
            <a:lvl2pPr>
              <a:spcBef>
                <a:spcPts val="2000"/>
              </a:spcBef>
              <a:defRPr sz="1800"/>
            </a:lvl2pPr>
            <a:lvl3pPr>
              <a:spcBef>
                <a:spcPts val="2000"/>
              </a:spcBef>
              <a:defRPr sz="1600"/>
            </a:lvl3pPr>
            <a:lvl4pPr>
              <a:spcBef>
                <a:spcPts val="2000"/>
              </a:spcBef>
              <a:defRPr/>
            </a:lvl4pPr>
            <a:lvl5pPr>
              <a:spcBef>
                <a:spcPts val="2000"/>
              </a:spcBef>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638363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39F549FB-18B1-744E-8702-3E4C3A03148A}"/>
              </a:ext>
            </a:extLst>
          </p:cNvPr>
          <p:cNvSpPr>
            <a:spLocks noGrp="1"/>
          </p:cNvSpPr>
          <p:nvPr>
            <p:ph type="title" hasCustomPrompt="1"/>
          </p:nvPr>
        </p:nvSpPr>
        <p:spPr>
          <a:xfrm>
            <a:off x="475311" y="951055"/>
            <a:ext cx="11241377" cy="954722"/>
          </a:xfrm>
        </p:spPr>
        <p:txBody>
          <a:bodyPr/>
          <a:lstStyle/>
          <a:p>
            <a:r>
              <a:rPr lang="en-US"/>
              <a:t>title</a:t>
            </a:r>
          </a:p>
        </p:txBody>
      </p:sp>
    </p:spTree>
    <p:extLst>
      <p:ext uri="{BB962C8B-B14F-4D97-AF65-F5344CB8AC3E}">
        <p14:creationId xmlns:p14="http://schemas.microsoft.com/office/powerpoint/2010/main" val="27051488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82587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B6ED6E-6AF2-D840-9CF1-CFC5D2839E56}"/>
              </a:ext>
            </a:extLst>
          </p:cNvPr>
          <p:cNvSpPr>
            <a:spLocks noGrp="1"/>
          </p:cNvSpPr>
          <p:nvPr>
            <p:ph type="title" hasCustomPrompt="1"/>
          </p:nvPr>
        </p:nvSpPr>
        <p:spPr/>
        <p:txBody>
          <a:bodyPr/>
          <a:lstStyle/>
          <a:p>
            <a:r>
              <a:rPr lang="en-US"/>
              <a:t>title</a:t>
            </a:r>
          </a:p>
        </p:txBody>
      </p:sp>
      <p:sp>
        <p:nvSpPr>
          <p:cNvPr id="3" name="Content Placeholder 2">
            <a:extLst>
              <a:ext uri="{FF2B5EF4-FFF2-40B4-BE49-F238E27FC236}">
                <a16:creationId xmlns:a16="http://schemas.microsoft.com/office/drawing/2014/main" id="{FB628ECA-D454-474F-8AC2-D5674DBBDA5E}"/>
              </a:ext>
            </a:extLst>
          </p:cNvPr>
          <p:cNvSpPr>
            <a:spLocks noGrp="1"/>
          </p:cNvSpPr>
          <p:nvPr>
            <p:ph idx="1"/>
          </p:nvPr>
        </p:nvSpPr>
        <p:spPr>
          <a:xfrm>
            <a:off x="480176" y="2021302"/>
            <a:ext cx="11236511" cy="2930922"/>
          </a:xfrm>
          <a:prstGeom prst="rect">
            <a:avLst/>
          </a:prstGeom>
        </p:spPr>
        <p:txBody>
          <a:bodyPr tIns="90000"/>
          <a:lstStyle>
            <a:lvl1pPr marL="0" indent="0">
              <a:spcBef>
                <a:spcPts val="2000"/>
              </a:spcBef>
              <a:buClr>
                <a:schemeClr val="accent5"/>
              </a:buClr>
              <a:buNone/>
              <a:defRPr sz="2000"/>
            </a:lvl1pPr>
            <a:lvl2pPr marL="7938" indent="0">
              <a:spcBef>
                <a:spcPts val="2000"/>
              </a:spcBef>
              <a:buClr>
                <a:schemeClr val="accent5"/>
              </a:buClr>
              <a:buNone/>
              <a:defRPr sz="1800"/>
            </a:lvl2pPr>
            <a:lvl3pPr marL="0" indent="0">
              <a:spcBef>
                <a:spcPts val="2000"/>
              </a:spcBef>
              <a:buClr>
                <a:schemeClr val="accent5"/>
              </a:buClr>
              <a:buNone/>
              <a:defRPr sz="1600"/>
            </a:lvl3pPr>
            <a:lvl4pPr marL="0" indent="0">
              <a:spcBef>
                <a:spcPts val="2000"/>
              </a:spcBef>
              <a:buClr>
                <a:schemeClr val="accent5"/>
              </a:buClr>
              <a:buNone/>
              <a:defRPr/>
            </a:lvl4pPr>
            <a:lvl5pPr marL="0" indent="0">
              <a:spcBef>
                <a:spcPts val="2000"/>
              </a:spcBef>
              <a:buClr>
                <a:schemeClr val="accent5"/>
              </a:buClr>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5" name="Group 4">
            <a:extLst>
              <a:ext uri="{FF2B5EF4-FFF2-40B4-BE49-F238E27FC236}">
                <a16:creationId xmlns:a16="http://schemas.microsoft.com/office/drawing/2014/main" id="{3AED1066-46EE-2339-EBDA-5D0287BC194A}"/>
              </a:ext>
            </a:extLst>
          </p:cNvPr>
          <p:cNvGrpSpPr/>
          <p:nvPr userDrawn="1"/>
        </p:nvGrpSpPr>
        <p:grpSpPr>
          <a:xfrm>
            <a:off x="435582" y="5351227"/>
            <a:ext cx="11614978" cy="1111436"/>
            <a:chOff x="435582" y="4362596"/>
            <a:chExt cx="11614978" cy="1111436"/>
          </a:xfrm>
        </p:grpSpPr>
        <p:pic>
          <p:nvPicPr>
            <p:cNvPr id="7" name="Graphic 6">
              <a:extLst>
                <a:ext uri="{FF2B5EF4-FFF2-40B4-BE49-F238E27FC236}">
                  <a16:creationId xmlns:a16="http://schemas.microsoft.com/office/drawing/2014/main" id="{830E5A1E-E0E9-9E57-91F2-ED1B31439203}"/>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435582" y="4544079"/>
              <a:ext cx="2691526" cy="804425"/>
            </a:xfrm>
            <a:prstGeom prst="rect">
              <a:avLst/>
            </a:prstGeom>
          </p:spPr>
        </p:pic>
        <p:pic>
          <p:nvPicPr>
            <p:cNvPr id="8" name="Picture 7" descr="A close-up of a logo&#10;&#10;Description automatically generated">
              <a:extLst>
                <a:ext uri="{FF2B5EF4-FFF2-40B4-BE49-F238E27FC236}">
                  <a16:creationId xmlns:a16="http://schemas.microsoft.com/office/drawing/2014/main" id="{47A0C950-B280-C9FE-A8AB-3B0A10BD359B}"/>
                </a:ext>
              </a:extLst>
            </p:cNvPr>
            <p:cNvPicPr>
              <a:picLocks noChangeAspect="1"/>
            </p:cNvPicPr>
            <p:nvPr userDrawn="1"/>
          </p:nvPicPr>
          <p:blipFill>
            <a:blip r:embed="rId4">
              <a:alphaModFix/>
            </a:blip>
            <a:stretch>
              <a:fillRect/>
            </a:stretch>
          </p:blipFill>
          <p:spPr>
            <a:xfrm>
              <a:off x="6740364" y="4362596"/>
              <a:ext cx="5310196" cy="1111436"/>
            </a:xfrm>
            <a:prstGeom prst="rect">
              <a:avLst/>
            </a:prstGeom>
          </p:spPr>
        </p:pic>
        <p:pic>
          <p:nvPicPr>
            <p:cNvPr id="9" name="Graphic 8">
              <a:extLst>
                <a:ext uri="{FF2B5EF4-FFF2-40B4-BE49-F238E27FC236}">
                  <a16:creationId xmlns:a16="http://schemas.microsoft.com/office/drawing/2014/main" id="{9E210950-82FE-F4C2-834F-5DE2A7008C3D}"/>
                </a:ext>
              </a:extLst>
            </p:cNvPr>
            <p:cNvPicPr>
              <a:picLocks noChangeAspect="1"/>
            </p:cNvPicPr>
            <p:nvPr userDrawn="1"/>
          </p:nvPicPr>
          <p:blipFill>
            <a:blip r:embed="rId5">
              <a:extLst>
                <a:ext uri="{96DAC541-7B7A-43D3-8B79-37D633B846F1}">
                  <asvg:svgBlip xmlns:asvg="http://schemas.microsoft.com/office/drawing/2016/SVG/main" xmlns="" r:embed="rId6"/>
                </a:ext>
              </a:extLst>
            </a:blip>
            <a:stretch>
              <a:fillRect/>
            </a:stretch>
          </p:blipFill>
          <p:spPr>
            <a:xfrm>
              <a:off x="3860024" y="4527569"/>
              <a:ext cx="2394193" cy="822892"/>
            </a:xfrm>
            <a:prstGeom prst="rect">
              <a:avLst/>
            </a:prstGeom>
          </p:spPr>
        </p:pic>
      </p:grpSp>
    </p:spTree>
    <p:extLst>
      <p:ext uri="{BB962C8B-B14F-4D97-AF65-F5344CB8AC3E}">
        <p14:creationId xmlns:p14="http://schemas.microsoft.com/office/powerpoint/2010/main" val="33095028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ssion title">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FEF70482-B8CE-4942-8769-197FC3B6451F}"/>
              </a:ext>
            </a:extLst>
          </p:cNvPr>
          <p:cNvSpPr>
            <a:spLocks noGrp="1"/>
          </p:cNvSpPr>
          <p:nvPr>
            <p:ph type="title" hasCustomPrompt="1"/>
          </p:nvPr>
        </p:nvSpPr>
        <p:spPr>
          <a:xfrm>
            <a:off x="475312" y="1873326"/>
            <a:ext cx="7092437" cy="2045531"/>
          </a:xfrm>
          <a:prstGeom prst="rect">
            <a:avLst/>
          </a:prstGeom>
        </p:spPr>
        <p:txBody>
          <a:bodyPr vert="horz" lIns="91440" tIns="45720" rIns="91440" bIns="45720" rtlCol="0" anchor="t">
            <a:noAutofit/>
          </a:bodyPr>
          <a:lstStyle>
            <a:lvl1pPr>
              <a:lnSpc>
                <a:spcPct val="100000"/>
              </a:lnSpc>
              <a:defRPr sz="6200" b="1" i="0" spc="0">
                <a:solidFill>
                  <a:schemeClr val="bg1"/>
                </a:solidFill>
                <a:latin typeface="+mj-lt"/>
                <a:cs typeface="Arial" panose="020B0604020202020204" pitchFamily="34" charset="0"/>
              </a:defRPr>
            </a:lvl1pPr>
          </a:lstStyle>
          <a:p>
            <a:r>
              <a:rPr lang="en-GB" b="1" i="0" dirty="0">
                <a:effectLst/>
                <a:latin typeface="Arial" panose="020B0604020202020204" pitchFamily="34" charset="0"/>
                <a:cs typeface="Arial" panose="020B0604020202020204" pitchFamily="34" charset="0"/>
              </a:rPr>
              <a:t>Title for</a:t>
            </a:r>
            <a:br>
              <a:rPr lang="en-GB" b="1" i="0" dirty="0">
                <a:effectLst/>
                <a:latin typeface="Arial" panose="020B0604020202020204" pitchFamily="34" charset="0"/>
                <a:cs typeface="Arial" panose="020B0604020202020204" pitchFamily="34" charset="0"/>
              </a:rPr>
            </a:br>
            <a:r>
              <a:rPr lang="en-GB" b="1" i="0" dirty="0">
                <a:effectLst/>
                <a:latin typeface="Arial" panose="020B0604020202020204" pitchFamily="34" charset="0"/>
                <a:cs typeface="Arial" panose="020B0604020202020204" pitchFamily="34" charset="0"/>
              </a:rPr>
              <a:t>the session</a:t>
            </a:r>
            <a:endParaRPr lang="en-GB" dirty="0">
              <a:effectLst/>
              <a:latin typeface="Helvetica Neue LT Std" panose="020B0604020202020204" pitchFamily="34" charset="0"/>
            </a:endParaRPr>
          </a:p>
        </p:txBody>
      </p:sp>
      <p:sp>
        <p:nvSpPr>
          <p:cNvPr id="7" name="Text Placeholder 9">
            <a:extLst>
              <a:ext uri="{FF2B5EF4-FFF2-40B4-BE49-F238E27FC236}">
                <a16:creationId xmlns:a16="http://schemas.microsoft.com/office/drawing/2014/main" id="{B24937F4-834D-AEB5-0276-3EF005EFDB32}"/>
              </a:ext>
            </a:extLst>
          </p:cNvPr>
          <p:cNvSpPr>
            <a:spLocks noGrp="1"/>
          </p:cNvSpPr>
          <p:nvPr>
            <p:ph type="body" sz="quarter" idx="13" hasCustomPrompt="1"/>
          </p:nvPr>
        </p:nvSpPr>
        <p:spPr>
          <a:xfrm>
            <a:off x="475312" y="361855"/>
            <a:ext cx="2008006" cy="1633397"/>
          </a:xfrm>
          <a:prstGeom prst="rect">
            <a:avLst/>
          </a:prstGeom>
        </p:spPr>
        <p:txBody>
          <a:bodyPr wrap="square" tIns="46800" bIns="46800" anchor="t" anchorCtr="0">
            <a:spAutoFit/>
          </a:bodyPr>
          <a:lstStyle>
            <a:lvl1pPr>
              <a:lnSpc>
                <a:spcPct val="100000"/>
              </a:lnSpc>
              <a:spcBef>
                <a:spcPts val="0"/>
              </a:spcBef>
              <a:buNone/>
              <a:defRPr sz="10000" b="1" i="0">
                <a:solidFill>
                  <a:schemeClr val="bg1"/>
                </a:solidFill>
                <a:latin typeface="+mn-lt"/>
              </a:defRPr>
            </a:lvl1pPr>
          </a:lstStyle>
          <a:p>
            <a:pPr lvl="0"/>
            <a:r>
              <a:rPr lang="en-US" dirty="0"/>
              <a:t>01</a:t>
            </a:r>
          </a:p>
        </p:txBody>
      </p:sp>
    </p:spTree>
    <p:extLst>
      <p:ext uri="{BB962C8B-B14F-4D97-AF65-F5344CB8AC3E}">
        <p14:creationId xmlns:p14="http://schemas.microsoft.com/office/powerpoint/2010/main" val="15626358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 im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73196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3.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167C4F3-F8CD-1E4F-9F4F-AFF0FBABDF0A}"/>
              </a:ext>
            </a:extLst>
          </p:cNvPr>
          <p:cNvSpPr>
            <a:spLocks noGrp="1"/>
          </p:cNvSpPr>
          <p:nvPr>
            <p:ph type="body" idx="1"/>
          </p:nvPr>
        </p:nvSpPr>
        <p:spPr>
          <a:xfrm>
            <a:off x="480176" y="2021304"/>
            <a:ext cx="11236511" cy="3471815"/>
          </a:xfrm>
          <a:prstGeom prst="rect">
            <a:avLst/>
          </a:prstGeom>
        </p:spPr>
        <p:txBody>
          <a:bodyPr vert="horz" lIns="91440" tIns="90000" rIns="91440" bIns="90000" rtlCol="0">
            <a:normAutofit/>
          </a:bodyPr>
          <a:lstStyle/>
          <a:p>
            <a:pPr lvl="0"/>
            <a:r>
              <a:rPr lang="en-US"/>
              <a:t>Copy</a:t>
            </a:r>
          </a:p>
          <a:p>
            <a:pPr lvl="1"/>
            <a:r>
              <a:rPr lang="en-US"/>
              <a:t>Second level</a:t>
            </a:r>
          </a:p>
          <a:p>
            <a:pPr lvl="2"/>
            <a:r>
              <a:rPr lang="en-US"/>
              <a:t>Third level</a:t>
            </a:r>
          </a:p>
          <a:p>
            <a:pPr lvl="3"/>
            <a:r>
              <a:rPr lang="en-US"/>
              <a:t>Fourth level</a:t>
            </a:r>
          </a:p>
          <a:p>
            <a:pPr lvl="4"/>
            <a:r>
              <a:rPr lang="en-US"/>
              <a:t>Fifth level</a:t>
            </a:r>
          </a:p>
        </p:txBody>
      </p:sp>
      <p:sp>
        <p:nvSpPr>
          <p:cNvPr id="2" name="Title Placeholder 1">
            <a:extLst>
              <a:ext uri="{FF2B5EF4-FFF2-40B4-BE49-F238E27FC236}">
                <a16:creationId xmlns:a16="http://schemas.microsoft.com/office/drawing/2014/main" id="{2EEE1339-DC47-AF47-A64F-7D5F2C987716}"/>
              </a:ext>
            </a:extLst>
          </p:cNvPr>
          <p:cNvSpPr>
            <a:spLocks noGrp="1"/>
          </p:cNvSpPr>
          <p:nvPr>
            <p:ph type="title"/>
          </p:nvPr>
        </p:nvSpPr>
        <p:spPr>
          <a:xfrm>
            <a:off x="475311" y="951055"/>
            <a:ext cx="11241377" cy="954722"/>
          </a:xfrm>
          <a:prstGeom prst="rect">
            <a:avLst/>
          </a:prstGeom>
        </p:spPr>
        <p:txBody>
          <a:bodyPr vert="horz" lIns="91440" tIns="0" rIns="91440" bIns="45720" rtlCol="0" anchor="t">
            <a:normAutofit/>
          </a:bodyPr>
          <a:lstStyle/>
          <a:p>
            <a:r>
              <a:rPr lang="en-US"/>
              <a:t>title</a:t>
            </a:r>
          </a:p>
        </p:txBody>
      </p:sp>
    </p:spTree>
    <p:extLst>
      <p:ext uri="{BB962C8B-B14F-4D97-AF65-F5344CB8AC3E}">
        <p14:creationId xmlns:p14="http://schemas.microsoft.com/office/powerpoint/2010/main" val="4060658995"/>
      </p:ext>
    </p:extLst>
  </p:cSld>
  <p:clrMap bg1="lt1" tx1="dk1" bg2="lt2" tx2="dk2" accent1="accent1" accent2="accent2" accent3="accent3" accent4="accent4" accent5="accent5" accent6="accent6" hlink="hlink" folHlink="folHlink"/>
  <p:sldLayoutIdLst>
    <p:sldLayoutId id="2147483687" r:id="rId1"/>
    <p:sldLayoutId id="2147483686" r:id="rId2"/>
    <p:sldLayoutId id="2147483692" r:id="rId3"/>
    <p:sldLayoutId id="2147483688" r:id="rId4"/>
    <p:sldLayoutId id="2147483690" r:id="rId5"/>
    <p:sldLayoutId id="2147483691" r:id="rId6"/>
    <p:sldLayoutId id="2147483693" r:id="rId7"/>
  </p:sldLayoutIdLst>
  <p:hf hdr="0"/>
  <p:txStyles>
    <p:titleStyle>
      <a:lvl1pPr algn="l" defTabSz="914400" rtl="0" eaLnBrk="1" latinLnBrk="0" hangingPunct="1">
        <a:lnSpc>
          <a:spcPct val="80000"/>
        </a:lnSpc>
        <a:spcBef>
          <a:spcPct val="0"/>
        </a:spcBef>
        <a:buNone/>
        <a:defRPr sz="3500" b="1" i="0" kern="1200" cap="none" spc="-150" baseline="0">
          <a:solidFill>
            <a:schemeClr val="tx1"/>
          </a:solidFill>
          <a:latin typeface="+mj-lt"/>
          <a:ea typeface="+mj-ea"/>
          <a:cs typeface="+mj-cs"/>
        </a:defRPr>
      </a:lvl1pPr>
    </p:titleStyle>
    <p:bodyStyle>
      <a:lvl1pPr marL="185738" indent="-185738" algn="l" defTabSz="914400" rtl="0" eaLnBrk="1" latinLnBrk="0" hangingPunct="1">
        <a:lnSpc>
          <a:spcPct val="100000"/>
        </a:lnSpc>
        <a:spcBef>
          <a:spcPts val="2000"/>
        </a:spcBef>
        <a:buFont typeface="Arial" panose="020B0604020202020204" pitchFamily="34" charset="0"/>
        <a:buChar char="•"/>
        <a:tabLst/>
        <a:defRPr sz="2000" kern="1200" baseline="0">
          <a:solidFill>
            <a:schemeClr val="tx1"/>
          </a:solidFill>
          <a:latin typeface="+mn-lt"/>
          <a:ea typeface="+mn-ea"/>
          <a:cs typeface="+mn-cs"/>
        </a:defRPr>
      </a:lvl1pPr>
      <a:lvl2pPr marL="185738" indent="-177800" algn="l" defTabSz="914400" rtl="0" eaLnBrk="1" latinLnBrk="0" hangingPunct="1">
        <a:lnSpc>
          <a:spcPct val="100000"/>
        </a:lnSpc>
        <a:spcBef>
          <a:spcPts val="2000"/>
        </a:spcBef>
        <a:buFont typeface="Arial" panose="020B0604020202020204" pitchFamily="34" charset="0"/>
        <a:buChar char="•"/>
        <a:tabLst/>
        <a:defRPr sz="1800" kern="1200" baseline="0">
          <a:solidFill>
            <a:schemeClr val="tx1"/>
          </a:solidFill>
          <a:latin typeface="+mn-lt"/>
          <a:ea typeface="+mn-ea"/>
          <a:cs typeface="+mn-cs"/>
        </a:defRPr>
      </a:lvl2pPr>
      <a:lvl3pPr marL="185738" indent="-185738" algn="l" defTabSz="914400" rtl="0" eaLnBrk="1" latinLnBrk="0" hangingPunct="1">
        <a:lnSpc>
          <a:spcPct val="100000"/>
        </a:lnSpc>
        <a:spcBef>
          <a:spcPts val="2000"/>
        </a:spcBef>
        <a:buFont typeface="Arial" panose="020B0604020202020204" pitchFamily="34" charset="0"/>
        <a:buChar char="•"/>
        <a:tabLst/>
        <a:defRPr sz="1600" kern="1200">
          <a:solidFill>
            <a:schemeClr val="tx1"/>
          </a:solidFill>
          <a:latin typeface="+mn-lt"/>
          <a:ea typeface="+mn-ea"/>
          <a:cs typeface="+mn-cs"/>
        </a:defRPr>
      </a:lvl3pPr>
      <a:lvl4pPr marL="185738" indent="-185738" algn="l" defTabSz="914400" rtl="0" eaLnBrk="1" latinLnBrk="0" hangingPunct="1">
        <a:lnSpc>
          <a:spcPct val="100000"/>
        </a:lnSpc>
        <a:spcBef>
          <a:spcPts val="2000"/>
        </a:spcBef>
        <a:buFont typeface="Arial" panose="020B0604020202020204" pitchFamily="34" charset="0"/>
        <a:buChar char="•"/>
        <a:tabLst/>
        <a:defRPr sz="1400" kern="1200">
          <a:solidFill>
            <a:schemeClr val="tx1"/>
          </a:solidFill>
          <a:latin typeface="+mn-lt"/>
          <a:ea typeface="+mn-ea"/>
          <a:cs typeface="+mn-cs"/>
        </a:defRPr>
      </a:lvl4pPr>
      <a:lvl5pPr marL="185738" indent="-185738" algn="l" defTabSz="914400" rtl="0" eaLnBrk="1" latinLnBrk="0" hangingPunct="1">
        <a:lnSpc>
          <a:spcPct val="100000"/>
        </a:lnSpc>
        <a:spcBef>
          <a:spcPts val="2000"/>
        </a:spcBef>
        <a:buFont typeface="Arial" panose="020B0604020202020204" pitchFamily="34" charset="0"/>
        <a:buChar char="•"/>
        <a:tabLst/>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6"/>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D50090A-3BF6-2A47-5049-276561A5CF96}"/>
              </a:ext>
            </a:extLst>
          </p:cNvPr>
          <p:cNvSpPr/>
          <p:nvPr userDrawn="1"/>
        </p:nvSpPr>
        <p:spPr>
          <a:xfrm flipV="1">
            <a:off x="-4437" y="4237200"/>
            <a:ext cx="12192000" cy="26208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32141392"/>
      </p:ext>
    </p:extLst>
  </p:cSld>
  <p:clrMap bg1="lt1" tx1="dk1" bg2="lt2" tx2="dk2" accent1="accent1" accent2="accent2" accent3="accent3" accent4="accent4" accent5="accent5" accent6="accent6" hlink="hlink" folHlink="folHlink"/>
  <p:sldLayoutIdLst>
    <p:sldLayoutId id="2147483679" r:id="rId1"/>
  </p:sldLayoutIdLst>
  <p:hf hdr="0"/>
  <p:txStyles>
    <p:titleStyle>
      <a:lvl1pPr algn="l" defTabSz="914400" rtl="0" eaLnBrk="1" latinLnBrk="0" hangingPunct="1">
        <a:lnSpc>
          <a:spcPct val="90000"/>
        </a:lnSpc>
        <a:spcBef>
          <a:spcPct val="0"/>
        </a:spcBef>
        <a:buNone/>
        <a:defRPr lang="en-GB" sz="4400" b="1" i="0" kern="1200" smtClean="0">
          <a:solidFill>
            <a:schemeClr val="bg1"/>
          </a:solidFill>
          <a:effectLst/>
          <a:latin typeface="HelveticaNeueLT Std"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descr="A dna strand in a black background&#10;&#10;Description automatically generated with medium confidence">
            <a:extLst>
              <a:ext uri="{FF2B5EF4-FFF2-40B4-BE49-F238E27FC236}">
                <a16:creationId xmlns:a16="http://schemas.microsoft.com/office/drawing/2014/main" id="{189F4E65-97E5-D47D-89C4-7CA24A321DD3}"/>
              </a:ext>
            </a:extLst>
          </p:cNvPr>
          <p:cNvPicPr>
            <a:picLocks noChangeAspect="1"/>
          </p:cNvPicPr>
          <p:nvPr userDrawn="1"/>
        </p:nvPicPr>
        <p:blipFill>
          <a:blip r:embed="rId3"/>
          <a:stretch>
            <a:fillRect/>
          </a:stretch>
        </p:blipFill>
        <p:spPr>
          <a:xfrm>
            <a:off x="2564019" y="386298"/>
            <a:ext cx="7063961" cy="6085403"/>
          </a:xfrm>
          <a:prstGeom prst="rect">
            <a:avLst/>
          </a:prstGeom>
        </p:spPr>
      </p:pic>
    </p:spTree>
    <p:extLst>
      <p:ext uri="{BB962C8B-B14F-4D97-AF65-F5344CB8AC3E}">
        <p14:creationId xmlns:p14="http://schemas.microsoft.com/office/powerpoint/2010/main" val="2387029819"/>
      </p:ext>
    </p:extLst>
  </p:cSld>
  <p:clrMap bg1="lt1" tx1="dk1" bg2="lt2" tx2="dk2" accent1="accent1" accent2="accent2" accent3="accent3" accent4="accent4" accent5="accent5" accent6="accent6" hlink="hlink" folHlink="folHlink"/>
  <p:sldLayoutIdLst>
    <p:sldLayoutId id="2147483683" r:id="rId1"/>
  </p:sldLayoutIdLst>
  <p:hf hdr="0"/>
  <p:txStyles>
    <p:titleStyle>
      <a:lvl1pPr algn="l" defTabSz="914400" rtl="0" eaLnBrk="1" latinLnBrk="0" hangingPunct="1">
        <a:lnSpc>
          <a:spcPct val="90000"/>
        </a:lnSpc>
        <a:spcBef>
          <a:spcPct val="0"/>
        </a:spcBef>
        <a:buNone/>
        <a:defRPr lang="en-GB" sz="4400" b="1" i="0" kern="1200" smtClean="0">
          <a:solidFill>
            <a:schemeClr val="bg1"/>
          </a:solidFill>
          <a:effectLst/>
          <a:latin typeface="HelveticaNeueLT Std"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28.png"/><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31.png"/><Relationship Id="rId4" Type="http://schemas.openxmlformats.org/officeDocument/2006/relationships/image" Target="../media/image30.png"/></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31.png"/><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hyperlink" Target="https://www.ebi.ac.uk/jdispatcher/msa/clustalo" TargetMode="External"/><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35.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hyperlink" Target="https://itol.embl.de/" TargetMode="External"/><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36.jp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39.png"/></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3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hyperlink" Target="https://www.yourgenome.org/theme/barcoding-for-beginners"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18.jpg"/></Relationships>
</file>

<file path=ppt/slides/_rels/slide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881566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Explaining phylogenetic trees</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8" y="2021302"/>
            <a:ext cx="5108183" cy="4381200"/>
          </a:xfrm>
        </p:spPr>
        <p:txBody>
          <a:bodyPr>
            <a:noAutofit/>
          </a:bodyPr>
          <a:lstStyle/>
          <a:p>
            <a:pPr marL="0" indent="0">
              <a:buNone/>
            </a:pPr>
            <a:r>
              <a:rPr lang="en-GB" dirty="0"/>
              <a:t>Classification of organisms into phylogenetic trees has also evolved:</a:t>
            </a:r>
          </a:p>
          <a:p>
            <a:r>
              <a:rPr lang="en-GB" dirty="0" smtClean="0"/>
              <a:t>the </a:t>
            </a:r>
            <a:r>
              <a:rPr lang="en-GB" dirty="0"/>
              <a:t>characteristics that we use to classify have become more sophisticated.</a:t>
            </a:r>
          </a:p>
          <a:p>
            <a:pPr marL="182563" indent="0">
              <a:buNone/>
            </a:pPr>
            <a:r>
              <a:rPr lang="en-GB" dirty="0"/>
              <a:t>Carl </a:t>
            </a:r>
            <a:r>
              <a:rPr lang="en-GB" dirty="0" err="1"/>
              <a:t>Woese</a:t>
            </a:r>
            <a:r>
              <a:rPr lang="en-GB" dirty="0"/>
              <a:t> was the first to use </a:t>
            </a:r>
            <a:r>
              <a:rPr lang="en-GB" b="1" dirty="0">
                <a:solidFill>
                  <a:schemeClr val="accent5"/>
                </a:solidFill>
              </a:rPr>
              <a:t>molecular analysis of genetic material</a:t>
            </a:r>
            <a:r>
              <a:rPr lang="en-GB" dirty="0"/>
              <a:t> in classification. </a:t>
            </a:r>
          </a:p>
          <a:p>
            <a:pPr marL="182563" indent="0">
              <a:spcBef>
                <a:spcPts val="1000"/>
              </a:spcBef>
              <a:buNone/>
            </a:pPr>
            <a:r>
              <a:rPr lang="en-GB" dirty="0"/>
              <a:t>He sequenced 16S ribosomal RNA and classified microorganisms based on sequence similarity, rather than morphological similarity.</a:t>
            </a:r>
          </a:p>
          <a:p>
            <a:pPr marL="182563" indent="0">
              <a:buNone/>
            </a:pPr>
            <a:endParaRPr lang="en-GB" dirty="0"/>
          </a:p>
        </p:txBody>
      </p:sp>
      <p:sp>
        <p:nvSpPr>
          <p:cNvPr id="15" name="TextBox 14">
            <a:extLst>
              <a:ext uri="{FF2B5EF4-FFF2-40B4-BE49-F238E27FC236}">
                <a16:creationId xmlns:a16="http://schemas.microsoft.com/office/drawing/2014/main" id="{3CF900AB-C0BE-4DE4-9338-A5512453E96D}"/>
              </a:ext>
            </a:extLst>
          </p:cNvPr>
          <p:cNvSpPr txBox="1"/>
          <p:nvPr/>
        </p:nvSpPr>
        <p:spPr>
          <a:xfrm>
            <a:off x="6059298" y="4496417"/>
            <a:ext cx="962566" cy="1015663"/>
          </a:xfrm>
          <a:prstGeom prst="rect">
            <a:avLst/>
          </a:prstGeom>
          <a:noFill/>
        </p:spPr>
        <p:txBody>
          <a:bodyPr wrap="square" rtlCol="0">
            <a:spAutoFit/>
          </a:bodyPr>
          <a:lstStyle/>
          <a:p>
            <a:pPr algn="ctr"/>
            <a:r>
              <a:rPr lang="en-GB" sz="1200" dirty="0">
                <a:latin typeface="+mj-lt"/>
                <a:ea typeface="Verdana" panose="020B0604030504040204" pitchFamily="34" charset="0"/>
              </a:rPr>
              <a:t>Carl </a:t>
            </a:r>
            <a:r>
              <a:rPr lang="en-GB" sz="1200" dirty="0" err="1">
                <a:latin typeface="+mj-lt"/>
                <a:ea typeface="Verdana" panose="020B0604030504040204" pitchFamily="34" charset="0"/>
              </a:rPr>
              <a:t>Woese</a:t>
            </a:r>
            <a:endParaRPr lang="en-GB" sz="1200" dirty="0">
              <a:latin typeface="+mj-lt"/>
              <a:ea typeface="Verdana" panose="020B0604030504040204" pitchFamily="34" charset="0"/>
            </a:endParaRPr>
          </a:p>
          <a:p>
            <a:pPr algn="ctr"/>
            <a:r>
              <a:rPr lang="en-GB" sz="1200" dirty="0">
                <a:latin typeface="+mj-lt"/>
                <a:ea typeface="Verdana" panose="020B0604030504040204" pitchFamily="34" charset="0"/>
              </a:rPr>
              <a:t>(1977)</a:t>
            </a:r>
          </a:p>
          <a:p>
            <a:pPr algn="ctr"/>
            <a:endParaRPr lang="en-GB" sz="1200" dirty="0">
              <a:latin typeface="+mj-lt"/>
              <a:ea typeface="Verdana" panose="020B0604030504040204" pitchFamily="34" charset="0"/>
            </a:endParaRPr>
          </a:p>
          <a:p>
            <a:pPr algn="ctr"/>
            <a:r>
              <a:rPr lang="en-GB" sz="1200" dirty="0">
                <a:latin typeface="+mj-lt"/>
                <a:ea typeface="Verdana" panose="020B0604030504040204" pitchFamily="34" charset="0"/>
              </a:rPr>
              <a:t>6 kingdoms </a:t>
            </a:r>
          </a:p>
        </p:txBody>
      </p:sp>
      <p:pic>
        <p:nvPicPr>
          <p:cNvPr id="16" name="Picture 15">
            <a:extLst>
              <a:ext uri="{FF2B5EF4-FFF2-40B4-BE49-F238E27FC236}">
                <a16:creationId xmlns:a16="http://schemas.microsoft.com/office/drawing/2014/main" id="{2CF61237-722E-4135-AC56-B0D34C356915}"/>
              </a:ext>
            </a:extLst>
          </p:cNvPr>
          <p:cNvPicPr>
            <a:picLocks noChangeAspect="1"/>
          </p:cNvPicPr>
          <p:nvPr/>
        </p:nvPicPr>
        <p:blipFill rotWithShape="1">
          <a:blip r:embed="rId3"/>
          <a:srcRect l="3502"/>
          <a:stretch/>
        </p:blipFill>
        <p:spPr>
          <a:xfrm>
            <a:off x="6003485" y="3074341"/>
            <a:ext cx="1078101" cy="1314383"/>
          </a:xfrm>
          <a:prstGeom prst="ellipse">
            <a:avLst/>
          </a:prstGeom>
        </p:spPr>
      </p:pic>
      <p:pic>
        <p:nvPicPr>
          <p:cNvPr id="17" name="Picture 16"/>
          <p:cNvPicPr>
            <a:picLocks noChangeAspect="1"/>
          </p:cNvPicPr>
          <p:nvPr/>
        </p:nvPicPr>
        <p:blipFill>
          <a:blip r:embed="rId4"/>
          <a:stretch>
            <a:fillRect/>
          </a:stretch>
        </p:blipFill>
        <p:spPr>
          <a:xfrm>
            <a:off x="7996376" y="2021301"/>
            <a:ext cx="3720312" cy="4986634"/>
          </a:xfrm>
          <a:prstGeom prst="rect">
            <a:avLst/>
          </a:prstGeom>
        </p:spPr>
      </p:pic>
      <p:pic>
        <p:nvPicPr>
          <p:cNvPr id="18" name="Picture 17"/>
          <p:cNvPicPr>
            <a:picLocks noChangeAspect="1"/>
          </p:cNvPicPr>
          <p:nvPr/>
        </p:nvPicPr>
        <p:blipFill>
          <a:blip r:embed="rId5"/>
          <a:stretch>
            <a:fillRect/>
          </a:stretch>
        </p:blipFill>
        <p:spPr>
          <a:xfrm>
            <a:off x="5879995" y="2038502"/>
            <a:ext cx="1824747" cy="899214"/>
          </a:xfrm>
          <a:prstGeom prst="rect">
            <a:avLst/>
          </a:prstGeom>
        </p:spPr>
      </p:pic>
      <p:sp>
        <p:nvSpPr>
          <p:cNvPr id="19" name="Content Placeholder 2">
            <a:extLst>
              <a:ext uri="{FF2B5EF4-FFF2-40B4-BE49-F238E27FC236}">
                <a16:creationId xmlns:a16="http://schemas.microsoft.com/office/drawing/2014/main" id="{087A3599-34D5-6017-A266-D194FF7D2056}"/>
              </a:ext>
            </a:extLst>
          </p:cNvPr>
          <p:cNvSpPr txBox="1">
            <a:spLocks/>
          </p:cNvSpPr>
          <p:nvPr/>
        </p:nvSpPr>
        <p:spPr>
          <a:xfrm>
            <a:off x="10319939" y="5786413"/>
            <a:ext cx="1396749" cy="1065183"/>
          </a:xfrm>
          <a:prstGeom prst="rect">
            <a:avLst/>
          </a:prstGeom>
        </p:spPr>
        <p:txBody>
          <a:bodyPr vert="horz" lIns="91440" tIns="90000" rIns="91440" bIns="90000" rtlCol="0">
            <a:noAutofit/>
          </a:bodyPr>
          <a:lstStyle>
            <a:lvl1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2000" kern="1200" baseline="0">
                <a:solidFill>
                  <a:schemeClr val="tx1"/>
                </a:solidFill>
                <a:latin typeface="+mn-lt"/>
                <a:ea typeface="+mn-ea"/>
                <a:cs typeface="+mn-cs"/>
              </a:defRPr>
            </a:lvl1pPr>
            <a:lvl2pPr marL="185738" indent="-177800" algn="l" defTabSz="914400" rtl="0" eaLnBrk="1" latinLnBrk="0" hangingPunct="1">
              <a:lnSpc>
                <a:spcPct val="100000"/>
              </a:lnSpc>
              <a:spcBef>
                <a:spcPts val="2000"/>
              </a:spcBef>
              <a:buClr>
                <a:schemeClr val="accent5"/>
              </a:buClr>
              <a:buFont typeface="Arial" panose="020B0604020202020204" pitchFamily="34" charset="0"/>
              <a:buChar char="•"/>
              <a:tabLst/>
              <a:defRPr sz="1800" kern="1200" baseline="0">
                <a:solidFill>
                  <a:schemeClr val="tx1"/>
                </a:solidFill>
                <a:latin typeface="+mn-lt"/>
                <a:ea typeface="+mn-ea"/>
                <a:cs typeface="+mn-cs"/>
              </a:defRPr>
            </a:lvl2pPr>
            <a:lvl3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600" kern="1200">
                <a:solidFill>
                  <a:schemeClr val="tx1"/>
                </a:solidFill>
                <a:latin typeface="+mn-lt"/>
                <a:ea typeface="+mn-ea"/>
                <a:cs typeface="+mn-cs"/>
              </a:defRPr>
            </a:lvl3pPr>
            <a:lvl4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400" kern="1200">
                <a:solidFill>
                  <a:schemeClr val="tx1"/>
                </a:solidFill>
                <a:latin typeface="+mn-lt"/>
                <a:ea typeface="+mn-ea"/>
                <a:cs typeface="+mn-cs"/>
              </a:defRPr>
            </a:lvl4pPr>
            <a:lvl5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Font typeface="Arial" panose="020B0604020202020204" pitchFamily="34" charset="0"/>
              <a:buNone/>
            </a:pPr>
            <a:r>
              <a:rPr lang="en-GB"/>
              <a:t>The 3D structure of rRNA.</a:t>
            </a:r>
            <a:endParaRPr lang="en-GB" dirty="0"/>
          </a:p>
        </p:txBody>
      </p:sp>
    </p:spTree>
    <p:extLst>
      <p:ext uri="{BB962C8B-B14F-4D97-AF65-F5344CB8AC3E}">
        <p14:creationId xmlns:p14="http://schemas.microsoft.com/office/powerpoint/2010/main" val="4397585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Explaining phylogenetic trees</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8" y="2021302"/>
            <a:ext cx="5108183" cy="4381200"/>
          </a:xfrm>
        </p:spPr>
        <p:txBody>
          <a:bodyPr>
            <a:noAutofit/>
          </a:bodyPr>
          <a:lstStyle/>
          <a:p>
            <a:pPr marL="0" indent="0">
              <a:buNone/>
            </a:pPr>
            <a:r>
              <a:rPr lang="en-GB" dirty="0"/>
              <a:t>Classification of organisms into phylogenetic trees has also evolved:</a:t>
            </a:r>
          </a:p>
          <a:p>
            <a:r>
              <a:rPr lang="en-GB" dirty="0" smtClean="0">
                <a:solidFill>
                  <a:schemeClr val="bg1">
                    <a:lumMod val="75000"/>
                  </a:schemeClr>
                </a:solidFill>
              </a:rPr>
              <a:t>the </a:t>
            </a:r>
            <a:r>
              <a:rPr lang="en-GB" dirty="0">
                <a:solidFill>
                  <a:schemeClr val="bg1">
                    <a:lumMod val="75000"/>
                  </a:schemeClr>
                </a:solidFill>
              </a:rPr>
              <a:t>characteristics that we use to classify have become more sophisticated.</a:t>
            </a:r>
          </a:p>
          <a:p>
            <a:r>
              <a:rPr lang="en-GB" dirty="0"/>
              <a:t>The use of DNA sequence in phylogeny has become more widespread.</a:t>
            </a:r>
          </a:p>
          <a:p>
            <a:pPr marL="0" indent="0">
              <a:buNone/>
            </a:pPr>
            <a:r>
              <a:rPr lang="en-GB" dirty="0"/>
              <a:t>Cletus Kurtzman compared </a:t>
            </a:r>
            <a:r>
              <a:rPr lang="en-GB" b="1" dirty="0">
                <a:solidFill>
                  <a:schemeClr val="accent5"/>
                </a:solidFill>
              </a:rPr>
              <a:t>DNA sequence similarity</a:t>
            </a:r>
            <a:r>
              <a:rPr lang="en-GB" b="1" dirty="0"/>
              <a:t> </a:t>
            </a:r>
            <a:r>
              <a:rPr lang="en-GB" dirty="0"/>
              <a:t>to classify yeast.</a:t>
            </a:r>
          </a:p>
          <a:p>
            <a:pPr marL="0" indent="0">
              <a:buNone/>
            </a:pPr>
            <a:r>
              <a:rPr lang="en-GB" dirty="0"/>
              <a:t>Comparing the short </a:t>
            </a:r>
            <a:r>
              <a:rPr lang="en-GB" b="1" dirty="0">
                <a:solidFill>
                  <a:schemeClr val="accent5"/>
                </a:solidFill>
              </a:rPr>
              <a:t>DNA barcode </a:t>
            </a:r>
            <a:r>
              <a:rPr lang="en-GB" dirty="0"/>
              <a:t>could contribute to phylogenetic analysis.</a:t>
            </a:r>
          </a:p>
        </p:txBody>
      </p:sp>
      <p:grpSp>
        <p:nvGrpSpPr>
          <p:cNvPr id="4" name="Group 3"/>
          <p:cNvGrpSpPr/>
          <p:nvPr/>
        </p:nvGrpSpPr>
        <p:grpSpPr>
          <a:xfrm>
            <a:off x="5899868" y="2032771"/>
            <a:ext cx="5732890" cy="4454994"/>
            <a:chOff x="5899868" y="2032771"/>
            <a:chExt cx="5732890" cy="4454994"/>
          </a:xfrm>
        </p:grpSpPr>
        <p:sp>
          <p:nvSpPr>
            <p:cNvPr id="9" name="Rounded Rectangle 8"/>
            <p:cNvSpPr/>
            <p:nvPr/>
          </p:nvSpPr>
          <p:spPr>
            <a:xfrm>
              <a:off x="6001282" y="2032771"/>
              <a:ext cx="5554223" cy="1012182"/>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3CF900AB-C0BE-4DE4-9338-A5512453E96D}"/>
                </a:ext>
              </a:extLst>
            </p:cNvPr>
            <p:cNvSpPr txBox="1"/>
            <p:nvPr/>
          </p:nvSpPr>
          <p:spPr>
            <a:xfrm>
              <a:off x="6001282" y="3050304"/>
              <a:ext cx="5554223" cy="369332"/>
            </a:xfrm>
            <a:prstGeom prst="rect">
              <a:avLst/>
            </a:prstGeom>
            <a:noFill/>
          </p:spPr>
          <p:txBody>
            <a:bodyPr wrap="square" rtlCol="0">
              <a:spAutoFit/>
            </a:bodyPr>
            <a:lstStyle/>
            <a:p>
              <a:pPr algn="ctr"/>
              <a:r>
                <a:rPr lang="en-GB" dirty="0">
                  <a:ea typeface="Verdana" panose="020B0604030504040204" pitchFamily="34" charset="0"/>
                </a:rPr>
                <a:t>Same DNA barcode = same species</a:t>
              </a:r>
            </a:p>
          </p:txBody>
        </p:sp>
        <p:pic>
          <p:nvPicPr>
            <p:cNvPr id="11" name="Picture 10"/>
            <p:cNvPicPr>
              <a:picLocks noChangeAspect="1"/>
            </p:cNvPicPr>
            <p:nvPr/>
          </p:nvPicPr>
          <p:blipFill rotWithShape="1">
            <a:blip r:embed="rId3">
              <a:clrChange>
                <a:clrFrom>
                  <a:srgbClr val="FFFFFF"/>
                </a:clrFrom>
                <a:clrTo>
                  <a:srgbClr val="FFFFFF">
                    <a:alpha val="0"/>
                  </a:srgbClr>
                </a:clrTo>
              </a:clrChange>
            </a:blip>
            <a:srcRect b="26217"/>
            <a:stretch/>
          </p:blipFill>
          <p:spPr>
            <a:xfrm>
              <a:off x="6636868" y="2190775"/>
              <a:ext cx="1505940" cy="683237"/>
            </a:xfrm>
            <a:prstGeom prst="rect">
              <a:avLst/>
            </a:prstGeom>
          </p:spPr>
        </p:pic>
        <p:cxnSp>
          <p:nvCxnSpPr>
            <p:cNvPr id="12" name="Straight Connector 11"/>
            <p:cNvCxnSpPr>
              <a:stCxn id="9" idx="0"/>
              <a:endCxn id="9" idx="2"/>
            </p:cNvCxnSpPr>
            <p:nvPr/>
          </p:nvCxnSpPr>
          <p:spPr>
            <a:xfrm>
              <a:off x="8778394" y="2032771"/>
              <a:ext cx="0" cy="1012182"/>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p:nvPicPr>
          <p:blipFill rotWithShape="1">
            <a:blip r:embed="rId3">
              <a:clrChange>
                <a:clrFrom>
                  <a:srgbClr val="FFFFFF"/>
                </a:clrFrom>
                <a:clrTo>
                  <a:srgbClr val="FFFFFF">
                    <a:alpha val="0"/>
                  </a:srgbClr>
                </a:clrTo>
              </a:clrChange>
            </a:blip>
            <a:srcRect b="26217"/>
            <a:stretch/>
          </p:blipFill>
          <p:spPr>
            <a:xfrm>
              <a:off x="9413980" y="2187444"/>
              <a:ext cx="1505940" cy="683237"/>
            </a:xfrm>
            <a:prstGeom prst="rect">
              <a:avLst/>
            </a:prstGeom>
          </p:spPr>
        </p:pic>
        <p:sp>
          <p:nvSpPr>
            <p:cNvPr id="14" name="Rounded Rectangle 13"/>
            <p:cNvSpPr/>
            <p:nvPr/>
          </p:nvSpPr>
          <p:spPr>
            <a:xfrm>
              <a:off x="6001282" y="3538107"/>
              <a:ext cx="5554223" cy="1012182"/>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p:cNvPicPr>
              <a:picLocks noChangeAspect="1"/>
            </p:cNvPicPr>
            <p:nvPr/>
          </p:nvPicPr>
          <p:blipFill rotWithShape="1">
            <a:blip r:embed="rId3">
              <a:clrChange>
                <a:clrFrom>
                  <a:srgbClr val="FFFFFF"/>
                </a:clrFrom>
                <a:clrTo>
                  <a:srgbClr val="FFFFFF">
                    <a:alpha val="0"/>
                  </a:srgbClr>
                </a:clrTo>
              </a:clrChange>
            </a:blip>
            <a:srcRect b="26217"/>
            <a:stretch/>
          </p:blipFill>
          <p:spPr>
            <a:xfrm>
              <a:off x="6636868" y="3696111"/>
              <a:ext cx="1505940" cy="683237"/>
            </a:xfrm>
            <a:prstGeom prst="rect">
              <a:avLst/>
            </a:prstGeom>
          </p:spPr>
        </p:pic>
        <p:cxnSp>
          <p:nvCxnSpPr>
            <p:cNvPr id="22" name="Straight Connector 21"/>
            <p:cNvCxnSpPr>
              <a:stCxn id="14" idx="0"/>
              <a:endCxn id="14" idx="2"/>
            </p:cNvCxnSpPr>
            <p:nvPr/>
          </p:nvCxnSpPr>
          <p:spPr>
            <a:xfrm>
              <a:off x="8778394" y="3538107"/>
              <a:ext cx="0" cy="1012182"/>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pic>
          <p:nvPicPr>
            <p:cNvPr id="23" name="Picture 22"/>
            <p:cNvPicPr>
              <a:picLocks noChangeAspect="1"/>
            </p:cNvPicPr>
            <p:nvPr/>
          </p:nvPicPr>
          <p:blipFill rotWithShape="1">
            <a:blip r:embed="rId4">
              <a:clrChange>
                <a:clrFrom>
                  <a:srgbClr val="FFFFFF"/>
                </a:clrFrom>
                <a:clrTo>
                  <a:srgbClr val="FFFFFF">
                    <a:alpha val="0"/>
                  </a:srgbClr>
                </a:clrTo>
              </a:clrChange>
            </a:blip>
            <a:srcRect b="26517"/>
            <a:stretch/>
          </p:blipFill>
          <p:spPr>
            <a:xfrm>
              <a:off x="9413981" y="3695598"/>
              <a:ext cx="1513220" cy="683750"/>
            </a:xfrm>
            <a:prstGeom prst="rect">
              <a:avLst/>
            </a:prstGeom>
          </p:spPr>
        </p:pic>
        <p:sp>
          <p:nvSpPr>
            <p:cNvPr id="24" name="Rounded Rectangle 23"/>
            <p:cNvSpPr/>
            <p:nvPr/>
          </p:nvSpPr>
          <p:spPr>
            <a:xfrm>
              <a:off x="6001282" y="5100900"/>
              <a:ext cx="5554223" cy="1012182"/>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6" name="Picture 25"/>
            <p:cNvPicPr>
              <a:picLocks noChangeAspect="1"/>
            </p:cNvPicPr>
            <p:nvPr/>
          </p:nvPicPr>
          <p:blipFill rotWithShape="1">
            <a:blip r:embed="rId3">
              <a:clrChange>
                <a:clrFrom>
                  <a:srgbClr val="FFFFFF"/>
                </a:clrFrom>
                <a:clrTo>
                  <a:srgbClr val="FFFFFF">
                    <a:alpha val="0"/>
                  </a:srgbClr>
                </a:clrTo>
              </a:clrChange>
            </a:blip>
            <a:srcRect b="26217"/>
            <a:stretch/>
          </p:blipFill>
          <p:spPr>
            <a:xfrm>
              <a:off x="6636868" y="5258904"/>
              <a:ext cx="1505940" cy="683237"/>
            </a:xfrm>
            <a:prstGeom prst="rect">
              <a:avLst/>
            </a:prstGeom>
          </p:spPr>
        </p:pic>
        <p:cxnSp>
          <p:nvCxnSpPr>
            <p:cNvPr id="27" name="Straight Connector 26"/>
            <p:cNvCxnSpPr>
              <a:stCxn id="24" idx="0"/>
              <a:endCxn id="24" idx="2"/>
            </p:cNvCxnSpPr>
            <p:nvPr/>
          </p:nvCxnSpPr>
          <p:spPr>
            <a:xfrm>
              <a:off x="8778394" y="5100900"/>
              <a:ext cx="0" cy="1012182"/>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pic>
          <p:nvPicPr>
            <p:cNvPr id="28" name="Picture 27"/>
            <p:cNvPicPr>
              <a:picLocks noChangeAspect="1"/>
            </p:cNvPicPr>
            <p:nvPr/>
          </p:nvPicPr>
          <p:blipFill rotWithShape="1">
            <a:blip r:embed="rId5">
              <a:clrChange>
                <a:clrFrom>
                  <a:srgbClr val="FFFFFF"/>
                </a:clrFrom>
                <a:clrTo>
                  <a:srgbClr val="FFFFFF">
                    <a:alpha val="0"/>
                  </a:srgbClr>
                </a:clrTo>
              </a:clrChange>
            </a:blip>
            <a:srcRect b="25130"/>
            <a:stretch/>
          </p:blipFill>
          <p:spPr>
            <a:xfrm>
              <a:off x="9423124" y="5259755"/>
              <a:ext cx="1504077" cy="692448"/>
            </a:xfrm>
            <a:prstGeom prst="rect">
              <a:avLst/>
            </a:prstGeom>
          </p:spPr>
        </p:pic>
        <p:sp>
          <p:nvSpPr>
            <p:cNvPr id="29" name="TextBox 28">
              <a:extLst>
                <a:ext uri="{FF2B5EF4-FFF2-40B4-BE49-F238E27FC236}">
                  <a16:creationId xmlns:a16="http://schemas.microsoft.com/office/drawing/2014/main" id="{3CF900AB-C0BE-4DE4-9338-A5512453E96D}"/>
                </a:ext>
              </a:extLst>
            </p:cNvPr>
            <p:cNvSpPr txBox="1"/>
            <p:nvPr/>
          </p:nvSpPr>
          <p:spPr>
            <a:xfrm>
              <a:off x="6001282" y="4555640"/>
              <a:ext cx="5554223" cy="369332"/>
            </a:xfrm>
            <a:prstGeom prst="rect">
              <a:avLst/>
            </a:prstGeom>
            <a:noFill/>
          </p:spPr>
          <p:txBody>
            <a:bodyPr wrap="square" rtlCol="0">
              <a:spAutoFit/>
            </a:bodyPr>
            <a:lstStyle/>
            <a:p>
              <a:pPr algn="ctr"/>
              <a:r>
                <a:rPr lang="en-GB" dirty="0">
                  <a:ea typeface="Verdana" panose="020B0604030504040204" pitchFamily="34" charset="0"/>
                </a:rPr>
                <a:t>Similar DNA barcode = more closely related species</a:t>
              </a:r>
            </a:p>
          </p:txBody>
        </p:sp>
        <p:sp>
          <p:nvSpPr>
            <p:cNvPr id="30" name="TextBox 29">
              <a:extLst>
                <a:ext uri="{FF2B5EF4-FFF2-40B4-BE49-F238E27FC236}">
                  <a16:creationId xmlns:a16="http://schemas.microsoft.com/office/drawing/2014/main" id="{3CF900AB-C0BE-4DE4-9338-A5512453E96D}"/>
                </a:ext>
              </a:extLst>
            </p:cNvPr>
            <p:cNvSpPr txBox="1"/>
            <p:nvPr/>
          </p:nvSpPr>
          <p:spPr>
            <a:xfrm>
              <a:off x="5899868" y="6118433"/>
              <a:ext cx="5732890" cy="369332"/>
            </a:xfrm>
            <a:prstGeom prst="rect">
              <a:avLst/>
            </a:prstGeom>
            <a:noFill/>
          </p:spPr>
          <p:txBody>
            <a:bodyPr wrap="square" rtlCol="0">
              <a:spAutoFit/>
            </a:bodyPr>
            <a:lstStyle/>
            <a:p>
              <a:pPr algn="ctr"/>
              <a:r>
                <a:rPr lang="en-GB" dirty="0">
                  <a:ea typeface="Verdana" panose="020B0604030504040204" pitchFamily="34" charset="0"/>
                </a:rPr>
                <a:t>Dissimilar DNA barcode = less closely related species</a:t>
              </a:r>
            </a:p>
          </p:txBody>
        </p:sp>
      </p:grpSp>
    </p:spTree>
    <p:extLst>
      <p:ext uri="{BB962C8B-B14F-4D97-AF65-F5344CB8AC3E}">
        <p14:creationId xmlns:p14="http://schemas.microsoft.com/office/powerpoint/2010/main" val="12173766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Explaining phylogenetic trees</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8" y="2021302"/>
            <a:ext cx="5108183" cy="4381200"/>
          </a:xfrm>
        </p:spPr>
        <p:txBody>
          <a:bodyPr>
            <a:noAutofit/>
          </a:bodyPr>
          <a:lstStyle/>
          <a:p>
            <a:r>
              <a:rPr lang="en-GB" dirty="0"/>
              <a:t>Comparison of </a:t>
            </a:r>
            <a:r>
              <a:rPr lang="en-GB" b="1" dirty="0">
                <a:solidFill>
                  <a:schemeClr val="accent5"/>
                </a:solidFill>
              </a:rPr>
              <a:t>complete genomes </a:t>
            </a:r>
            <a:r>
              <a:rPr lang="en-GB" dirty="0"/>
              <a:t>gives the greatest information for phylogenetic analysis, but takes a lot of time and computing power. </a:t>
            </a:r>
          </a:p>
          <a:p>
            <a:r>
              <a:rPr lang="en-GB" dirty="0"/>
              <a:t>The shorter </a:t>
            </a:r>
            <a:r>
              <a:rPr lang="en-GB" b="1" dirty="0">
                <a:solidFill>
                  <a:schemeClr val="accent5"/>
                </a:solidFill>
              </a:rPr>
              <a:t>DNA barcode </a:t>
            </a:r>
            <a:r>
              <a:rPr lang="en-GB" dirty="0"/>
              <a:t>sequence can be used to look at the relatedness of organisms more rapidly and using less computing power. However, the data produced will be less accurate.</a:t>
            </a:r>
          </a:p>
          <a:p>
            <a:endParaRPr lang="en-GB" dirty="0"/>
          </a:p>
        </p:txBody>
      </p:sp>
      <p:grpSp>
        <p:nvGrpSpPr>
          <p:cNvPr id="4" name="Group 3"/>
          <p:cNvGrpSpPr/>
          <p:nvPr/>
        </p:nvGrpSpPr>
        <p:grpSpPr>
          <a:xfrm>
            <a:off x="5899868" y="2032771"/>
            <a:ext cx="5732890" cy="4454994"/>
            <a:chOff x="5899868" y="2032771"/>
            <a:chExt cx="5732890" cy="4454994"/>
          </a:xfrm>
        </p:grpSpPr>
        <p:sp>
          <p:nvSpPr>
            <p:cNvPr id="9" name="Rounded Rectangle 8"/>
            <p:cNvSpPr/>
            <p:nvPr/>
          </p:nvSpPr>
          <p:spPr>
            <a:xfrm>
              <a:off x="6001282" y="2032771"/>
              <a:ext cx="5554223" cy="1012182"/>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3CF900AB-C0BE-4DE4-9338-A5512453E96D}"/>
                </a:ext>
              </a:extLst>
            </p:cNvPr>
            <p:cNvSpPr txBox="1"/>
            <p:nvPr/>
          </p:nvSpPr>
          <p:spPr>
            <a:xfrm>
              <a:off x="6001282" y="3050304"/>
              <a:ext cx="5554223" cy="369332"/>
            </a:xfrm>
            <a:prstGeom prst="rect">
              <a:avLst/>
            </a:prstGeom>
            <a:noFill/>
          </p:spPr>
          <p:txBody>
            <a:bodyPr wrap="square" rtlCol="0">
              <a:spAutoFit/>
            </a:bodyPr>
            <a:lstStyle/>
            <a:p>
              <a:pPr algn="ctr"/>
              <a:r>
                <a:rPr lang="en-GB" dirty="0">
                  <a:ea typeface="Verdana" panose="020B0604030504040204" pitchFamily="34" charset="0"/>
                </a:rPr>
                <a:t>Same DNA barcode = same species</a:t>
              </a:r>
            </a:p>
          </p:txBody>
        </p:sp>
        <p:pic>
          <p:nvPicPr>
            <p:cNvPr id="11" name="Picture 10"/>
            <p:cNvPicPr>
              <a:picLocks noChangeAspect="1"/>
            </p:cNvPicPr>
            <p:nvPr/>
          </p:nvPicPr>
          <p:blipFill rotWithShape="1">
            <a:blip r:embed="rId3">
              <a:clrChange>
                <a:clrFrom>
                  <a:srgbClr val="FFFFFF"/>
                </a:clrFrom>
                <a:clrTo>
                  <a:srgbClr val="FFFFFF">
                    <a:alpha val="0"/>
                  </a:srgbClr>
                </a:clrTo>
              </a:clrChange>
            </a:blip>
            <a:srcRect b="26217"/>
            <a:stretch/>
          </p:blipFill>
          <p:spPr>
            <a:xfrm>
              <a:off x="6636868" y="2190775"/>
              <a:ext cx="1505940" cy="683237"/>
            </a:xfrm>
            <a:prstGeom prst="rect">
              <a:avLst/>
            </a:prstGeom>
          </p:spPr>
        </p:pic>
        <p:cxnSp>
          <p:nvCxnSpPr>
            <p:cNvPr id="12" name="Straight Connector 11"/>
            <p:cNvCxnSpPr>
              <a:stCxn id="9" idx="0"/>
              <a:endCxn id="9" idx="2"/>
            </p:cNvCxnSpPr>
            <p:nvPr/>
          </p:nvCxnSpPr>
          <p:spPr>
            <a:xfrm>
              <a:off x="8778394" y="2032771"/>
              <a:ext cx="0" cy="1012182"/>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p:nvPicPr>
          <p:blipFill rotWithShape="1">
            <a:blip r:embed="rId3">
              <a:clrChange>
                <a:clrFrom>
                  <a:srgbClr val="FFFFFF"/>
                </a:clrFrom>
                <a:clrTo>
                  <a:srgbClr val="FFFFFF">
                    <a:alpha val="0"/>
                  </a:srgbClr>
                </a:clrTo>
              </a:clrChange>
            </a:blip>
            <a:srcRect b="26217"/>
            <a:stretch/>
          </p:blipFill>
          <p:spPr>
            <a:xfrm>
              <a:off x="9413980" y="2187444"/>
              <a:ext cx="1505940" cy="683237"/>
            </a:xfrm>
            <a:prstGeom prst="rect">
              <a:avLst/>
            </a:prstGeom>
          </p:spPr>
        </p:pic>
        <p:sp>
          <p:nvSpPr>
            <p:cNvPr id="14" name="Rounded Rectangle 13"/>
            <p:cNvSpPr/>
            <p:nvPr/>
          </p:nvSpPr>
          <p:spPr>
            <a:xfrm>
              <a:off x="6001282" y="3538107"/>
              <a:ext cx="5554223" cy="1012182"/>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xtBox 19">
              <a:extLst>
                <a:ext uri="{FF2B5EF4-FFF2-40B4-BE49-F238E27FC236}">
                  <a16:creationId xmlns:a16="http://schemas.microsoft.com/office/drawing/2014/main" id="{3CF900AB-C0BE-4DE4-9338-A5512453E96D}"/>
                </a:ext>
              </a:extLst>
            </p:cNvPr>
            <p:cNvSpPr txBox="1"/>
            <p:nvPr/>
          </p:nvSpPr>
          <p:spPr>
            <a:xfrm>
              <a:off x="6001282" y="4555640"/>
              <a:ext cx="5554223" cy="369332"/>
            </a:xfrm>
            <a:prstGeom prst="rect">
              <a:avLst/>
            </a:prstGeom>
            <a:noFill/>
          </p:spPr>
          <p:txBody>
            <a:bodyPr wrap="square" rtlCol="0">
              <a:spAutoFit/>
            </a:bodyPr>
            <a:lstStyle/>
            <a:p>
              <a:pPr algn="ctr"/>
              <a:r>
                <a:rPr lang="en-GB" dirty="0">
                  <a:ea typeface="Verdana" panose="020B0604030504040204" pitchFamily="34" charset="0"/>
                </a:rPr>
                <a:t>Similar DNA barcode = more closely related species</a:t>
              </a:r>
            </a:p>
          </p:txBody>
        </p:sp>
        <p:pic>
          <p:nvPicPr>
            <p:cNvPr id="21" name="Picture 20"/>
            <p:cNvPicPr>
              <a:picLocks noChangeAspect="1"/>
            </p:cNvPicPr>
            <p:nvPr/>
          </p:nvPicPr>
          <p:blipFill rotWithShape="1">
            <a:blip r:embed="rId3">
              <a:clrChange>
                <a:clrFrom>
                  <a:srgbClr val="FFFFFF"/>
                </a:clrFrom>
                <a:clrTo>
                  <a:srgbClr val="FFFFFF">
                    <a:alpha val="0"/>
                  </a:srgbClr>
                </a:clrTo>
              </a:clrChange>
            </a:blip>
            <a:srcRect b="26217"/>
            <a:stretch/>
          </p:blipFill>
          <p:spPr>
            <a:xfrm>
              <a:off x="6636868" y="3696111"/>
              <a:ext cx="1505940" cy="683237"/>
            </a:xfrm>
            <a:prstGeom prst="rect">
              <a:avLst/>
            </a:prstGeom>
          </p:spPr>
        </p:pic>
        <p:cxnSp>
          <p:nvCxnSpPr>
            <p:cNvPr id="22" name="Straight Connector 21"/>
            <p:cNvCxnSpPr>
              <a:stCxn id="14" idx="0"/>
              <a:endCxn id="14" idx="2"/>
            </p:cNvCxnSpPr>
            <p:nvPr/>
          </p:nvCxnSpPr>
          <p:spPr>
            <a:xfrm>
              <a:off x="8778394" y="3538107"/>
              <a:ext cx="0" cy="1012182"/>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pic>
          <p:nvPicPr>
            <p:cNvPr id="23" name="Picture 22"/>
            <p:cNvPicPr>
              <a:picLocks noChangeAspect="1"/>
            </p:cNvPicPr>
            <p:nvPr/>
          </p:nvPicPr>
          <p:blipFill rotWithShape="1">
            <a:blip r:embed="rId4">
              <a:clrChange>
                <a:clrFrom>
                  <a:srgbClr val="FFFFFF"/>
                </a:clrFrom>
                <a:clrTo>
                  <a:srgbClr val="FFFFFF">
                    <a:alpha val="0"/>
                  </a:srgbClr>
                </a:clrTo>
              </a:clrChange>
            </a:blip>
            <a:srcRect b="26517"/>
            <a:stretch/>
          </p:blipFill>
          <p:spPr>
            <a:xfrm>
              <a:off x="9413981" y="3695598"/>
              <a:ext cx="1513220" cy="683750"/>
            </a:xfrm>
            <a:prstGeom prst="rect">
              <a:avLst/>
            </a:prstGeom>
          </p:spPr>
        </p:pic>
        <p:sp>
          <p:nvSpPr>
            <p:cNvPr id="24" name="Rounded Rectangle 23"/>
            <p:cNvSpPr/>
            <p:nvPr/>
          </p:nvSpPr>
          <p:spPr>
            <a:xfrm>
              <a:off x="6001282" y="5100900"/>
              <a:ext cx="5554223" cy="1012182"/>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extBox 24">
              <a:extLst>
                <a:ext uri="{FF2B5EF4-FFF2-40B4-BE49-F238E27FC236}">
                  <a16:creationId xmlns:a16="http://schemas.microsoft.com/office/drawing/2014/main" id="{3CF900AB-C0BE-4DE4-9338-A5512453E96D}"/>
                </a:ext>
              </a:extLst>
            </p:cNvPr>
            <p:cNvSpPr txBox="1"/>
            <p:nvPr/>
          </p:nvSpPr>
          <p:spPr>
            <a:xfrm>
              <a:off x="5899868" y="6118433"/>
              <a:ext cx="5732890" cy="369332"/>
            </a:xfrm>
            <a:prstGeom prst="rect">
              <a:avLst/>
            </a:prstGeom>
            <a:noFill/>
          </p:spPr>
          <p:txBody>
            <a:bodyPr wrap="square" rtlCol="0">
              <a:spAutoFit/>
            </a:bodyPr>
            <a:lstStyle/>
            <a:p>
              <a:pPr algn="ctr"/>
              <a:r>
                <a:rPr lang="en-GB" dirty="0">
                  <a:ea typeface="Verdana" panose="020B0604030504040204" pitchFamily="34" charset="0"/>
                </a:rPr>
                <a:t>Dissimilar DNA barcode = less closely related species</a:t>
              </a:r>
            </a:p>
          </p:txBody>
        </p:sp>
        <p:pic>
          <p:nvPicPr>
            <p:cNvPr id="26" name="Picture 25"/>
            <p:cNvPicPr>
              <a:picLocks noChangeAspect="1"/>
            </p:cNvPicPr>
            <p:nvPr/>
          </p:nvPicPr>
          <p:blipFill rotWithShape="1">
            <a:blip r:embed="rId3">
              <a:clrChange>
                <a:clrFrom>
                  <a:srgbClr val="FFFFFF"/>
                </a:clrFrom>
                <a:clrTo>
                  <a:srgbClr val="FFFFFF">
                    <a:alpha val="0"/>
                  </a:srgbClr>
                </a:clrTo>
              </a:clrChange>
            </a:blip>
            <a:srcRect b="26217"/>
            <a:stretch/>
          </p:blipFill>
          <p:spPr>
            <a:xfrm>
              <a:off x="6636868" y="5258904"/>
              <a:ext cx="1505940" cy="683237"/>
            </a:xfrm>
            <a:prstGeom prst="rect">
              <a:avLst/>
            </a:prstGeom>
          </p:spPr>
        </p:pic>
        <p:cxnSp>
          <p:nvCxnSpPr>
            <p:cNvPr id="27" name="Straight Connector 26"/>
            <p:cNvCxnSpPr>
              <a:stCxn id="24" idx="0"/>
              <a:endCxn id="24" idx="2"/>
            </p:cNvCxnSpPr>
            <p:nvPr/>
          </p:nvCxnSpPr>
          <p:spPr>
            <a:xfrm>
              <a:off x="8778394" y="5100900"/>
              <a:ext cx="0" cy="1012182"/>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pic>
          <p:nvPicPr>
            <p:cNvPr id="28" name="Picture 27"/>
            <p:cNvPicPr>
              <a:picLocks noChangeAspect="1"/>
            </p:cNvPicPr>
            <p:nvPr/>
          </p:nvPicPr>
          <p:blipFill rotWithShape="1">
            <a:blip r:embed="rId5">
              <a:clrChange>
                <a:clrFrom>
                  <a:srgbClr val="FFFFFF"/>
                </a:clrFrom>
                <a:clrTo>
                  <a:srgbClr val="FFFFFF">
                    <a:alpha val="0"/>
                  </a:srgbClr>
                </a:clrTo>
              </a:clrChange>
            </a:blip>
            <a:srcRect b="25130"/>
            <a:stretch/>
          </p:blipFill>
          <p:spPr>
            <a:xfrm>
              <a:off x="9423124" y="5259755"/>
              <a:ext cx="1504077" cy="692448"/>
            </a:xfrm>
            <a:prstGeom prst="rect">
              <a:avLst/>
            </a:prstGeom>
          </p:spPr>
        </p:pic>
      </p:grpSp>
    </p:spTree>
    <p:extLst>
      <p:ext uri="{BB962C8B-B14F-4D97-AF65-F5344CB8AC3E}">
        <p14:creationId xmlns:p14="http://schemas.microsoft.com/office/powerpoint/2010/main" val="274437566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Bioinformatics: Family tree</a:t>
            </a:r>
          </a:p>
        </p:txBody>
      </p:sp>
      <p:sp>
        <p:nvSpPr>
          <p:cNvPr id="4" name="Pentagon 3"/>
          <p:cNvSpPr/>
          <p:nvPr/>
        </p:nvSpPr>
        <p:spPr>
          <a:xfrm>
            <a:off x="480176" y="2021301"/>
            <a:ext cx="2591498" cy="1297301"/>
          </a:xfrm>
          <a:prstGeom prst="homePlate">
            <a:avLst>
              <a:gd name="adj" fmla="val 38575"/>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entagon 6"/>
          <p:cNvSpPr/>
          <p:nvPr/>
        </p:nvSpPr>
        <p:spPr>
          <a:xfrm>
            <a:off x="3071674" y="2021301"/>
            <a:ext cx="2591498" cy="1297302"/>
          </a:xfrm>
          <a:prstGeom prst="homePlate">
            <a:avLst>
              <a:gd name="adj" fmla="val 38575"/>
            </a:avLst>
          </a:prstGeom>
          <a:solidFill>
            <a:schemeClr val="accent5"/>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Pentagon 7"/>
          <p:cNvSpPr/>
          <p:nvPr/>
        </p:nvSpPr>
        <p:spPr>
          <a:xfrm>
            <a:off x="5663172" y="2021301"/>
            <a:ext cx="2591498" cy="1297302"/>
          </a:xfrm>
          <a:prstGeom prst="homePlate">
            <a:avLst>
              <a:gd name="adj" fmla="val 38575"/>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p:cNvSpPr txBox="1"/>
          <p:nvPr/>
        </p:nvSpPr>
        <p:spPr>
          <a:xfrm>
            <a:off x="531810" y="2316008"/>
            <a:ext cx="2488229" cy="707886"/>
          </a:xfrm>
          <a:prstGeom prst="rect">
            <a:avLst/>
          </a:prstGeom>
          <a:noFill/>
          <a:ln>
            <a:noFill/>
          </a:ln>
        </p:spPr>
        <p:txBody>
          <a:bodyPr wrap="square" rtlCol="0">
            <a:spAutoFit/>
          </a:bodyPr>
          <a:lstStyle/>
          <a:p>
            <a:r>
              <a:rPr lang="en-GB" sz="2000" b="1" dirty="0"/>
              <a:t>Explaining phylogenetic trees</a:t>
            </a:r>
          </a:p>
        </p:txBody>
      </p:sp>
      <p:sp>
        <p:nvSpPr>
          <p:cNvPr id="13" name="TextBox 12"/>
          <p:cNvSpPr txBox="1"/>
          <p:nvPr/>
        </p:nvSpPr>
        <p:spPr>
          <a:xfrm>
            <a:off x="3123309" y="2162119"/>
            <a:ext cx="2211321" cy="1015663"/>
          </a:xfrm>
          <a:prstGeom prst="rect">
            <a:avLst/>
          </a:prstGeom>
          <a:noFill/>
          <a:ln>
            <a:noFill/>
          </a:ln>
        </p:spPr>
        <p:txBody>
          <a:bodyPr wrap="square" rtlCol="0">
            <a:spAutoFit/>
          </a:bodyPr>
          <a:lstStyle/>
          <a:p>
            <a:r>
              <a:rPr lang="en-GB" sz="2000" b="1" dirty="0">
                <a:solidFill>
                  <a:schemeClr val="bg1"/>
                </a:solidFill>
              </a:rPr>
              <a:t>Sharing DNA barcode sequences </a:t>
            </a:r>
          </a:p>
        </p:txBody>
      </p:sp>
      <p:sp>
        <p:nvSpPr>
          <p:cNvPr id="14" name="TextBox 13"/>
          <p:cNvSpPr txBox="1"/>
          <p:nvPr/>
        </p:nvSpPr>
        <p:spPr>
          <a:xfrm>
            <a:off x="5714807" y="2162119"/>
            <a:ext cx="2211320" cy="1015663"/>
          </a:xfrm>
          <a:prstGeom prst="rect">
            <a:avLst/>
          </a:prstGeom>
          <a:noFill/>
          <a:ln>
            <a:noFill/>
          </a:ln>
        </p:spPr>
        <p:txBody>
          <a:bodyPr wrap="square" rtlCol="0">
            <a:spAutoFit/>
          </a:bodyPr>
          <a:lstStyle/>
          <a:p>
            <a:r>
              <a:rPr lang="en-GB" sz="2000" b="1" dirty="0"/>
              <a:t>Alignment of multiple sequences</a:t>
            </a:r>
          </a:p>
        </p:txBody>
      </p:sp>
      <p:sp>
        <p:nvSpPr>
          <p:cNvPr id="9" name="Pentagon 8"/>
          <p:cNvSpPr/>
          <p:nvPr/>
        </p:nvSpPr>
        <p:spPr>
          <a:xfrm>
            <a:off x="8256323" y="2021300"/>
            <a:ext cx="2591498" cy="1297302"/>
          </a:xfrm>
          <a:prstGeom prst="homePlate">
            <a:avLst>
              <a:gd name="adj" fmla="val 38575"/>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8307958" y="2316008"/>
            <a:ext cx="2539863" cy="707886"/>
          </a:xfrm>
          <a:prstGeom prst="rect">
            <a:avLst/>
          </a:prstGeom>
          <a:noFill/>
          <a:ln>
            <a:noFill/>
          </a:ln>
        </p:spPr>
        <p:txBody>
          <a:bodyPr wrap="square" rtlCol="0">
            <a:spAutoFit/>
          </a:bodyPr>
          <a:lstStyle/>
          <a:p>
            <a:r>
              <a:rPr lang="en-GB" sz="2000" b="1" dirty="0"/>
              <a:t>Developing phylogenetic trees</a:t>
            </a:r>
          </a:p>
        </p:txBody>
      </p:sp>
    </p:spTree>
    <p:extLst>
      <p:ext uri="{BB962C8B-B14F-4D97-AF65-F5344CB8AC3E}">
        <p14:creationId xmlns:p14="http://schemas.microsoft.com/office/powerpoint/2010/main" val="30297263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Sharing DNA barcode sequences</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8" y="2021302"/>
            <a:ext cx="5419690" cy="4381200"/>
          </a:xfrm>
        </p:spPr>
        <p:txBody>
          <a:bodyPr>
            <a:noAutofit/>
          </a:bodyPr>
          <a:lstStyle/>
          <a:p>
            <a:pPr marL="0" indent="0">
              <a:buNone/>
            </a:pPr>
            <a:r>
              <a:rPr lang="en-GB" dirty="0"/>
              <a:t>To create a phylogenetic tree using DNA barcode sequence:</a:t>
            </a:r>
          </a:p>
          <a:p>
            <a:r>
              <a:rPr lang="en-GB" dirty="0"/>
              <a:t>collect DNA barcode sequences from multiple organisms</a:t>
            </a:r>
          </a:p>
        </p:txBody>
      </p:sp>
      <p:pic>
        <p:nvPicPr>
          <p:cNvPr id="11" name="Picture 10"/>
          <p:cNvPicPr>
            <a:picLocks noChangeAspect="1"/>
          </p:cNvPicPr>
          <p:nvPr/>
        </p:nvPicPr>
        <p:blipFill rotWithShape="1">
          <a:blip r:embed="rId3">
            <a:clrChange>
              <a:clrFrom>
                <a:srgbClr val="FFFFFF"/>
              </a:clrFrom>
              <a:clrTo>
                <a:srgbClr val="FFFFFF">
                  <a:alpha val="0"/>
                </a:srgbClr>
              </a:clrTo>
            </a:clrChange>
          </a:blip>
          <a:srcRect b="26217"/>
          <a:stretch/>
        </p:blipFill>
        <p:spPr>
          <a:xfrm>
            <a:off x="6636868" y="2190775"/>
            <a:ext cx="1505940" cy="683237"/>
          </a:xfrm>
          <a:prstGeom prst="rect">
            <a:avLst/>
          </a:prstGeom>
        </p:spPr>
      </p:pic>
      <p:pic>
        <p:nvPicPr>
          <p:cNvPr id="23" name="Picture 22"/>
          <p:cNvPicPr>
            <a:picLocks noChangeAspect="1"/>
          </p:cNvPicPr>
          <p:nvPr/>
        </p:nvPicPr>
        <p:blipFill rotWithShape="1">
          <a:blip r:embed="rId4">
            <a:clrChange>
              <a:clrFrom>
                <a:srgbClr val="FFFFFF"/>
              </a:clrFrom>
              <a:clrTo>
                <a:srgbClr val="FFFFFF">
                  <a:alpha val="0"/>
                </a:srgbClr>
              </a:clrTo>
            </a:clrChange>
          </a:blip>
          <a:srcRect b="26517"/>
          <a:stretch/>
        </p:blipFill>
        <p:spPr>
          <a:xfrm>
            <a:off x="6636868" y="3044243"/>
            <a:ext cx="1513220" cy="683750"/>
          </a:xfrm>
          <a:prstGeom prst="rect">
            <a:avLst/>
          </a:prstGeom>
        </p:spPr>
      </p:pic>
      <p:pic>
        <p:nvPicPr>
          <p:cNvPr id="28" name="Picture 27"/>
          <p:cNvPicPr>
            <a:picLocks noChangeAspect="1"/>
          </p:cNvPicPr>
          <p:nvPr/>
        </p:nvPicPr>
        <p:blipFill rotWithShape="1">
          <a:blip r:embed="rId5">
            <a:clrChange>
              <a:clrFrom>
                <a:srgbClr val="FFFFFF"/>
              </a:clrFrom>
              <a:clrTo>
                <a:srgbClr val="FFFFFF">
                  <a:alpha val="0"/>
                </a:srgbClr>
              </a:clrTo>
            </a:clrChange>
          </a:blip>
          <a:srcRect b="25130"/>
          <a:stretch/>
        </p:blipFill>
        <p:spPr>
          <a:xfrm>
            <a:off x="6636868" y="3898224"/>
            <a:ext cx="1504077" cy="692448"/>
          </a:xfrm>
          <a:prstGeom prst="rect">
            <a:avLst/>
          </a:prstGeom>
        </p:spPr>
      </p:pic>
      <p:grpSp>
        <p:nvGrpSpPr>
          <p:cNvPr id="85" name="Group 84"/>
          <p:cNvGrpSpPr/>
          <p:nvPr/>
        </p:nvGrpSpPr>
        <p:grpSpPr>
          <a:xfrm>
            <a:off x="8142808" y="2712888"/>
            <a:ext cx="1767554" cy="507720"/>
            <a:chOff x="8142808" y="2712888"/>
            <a:chExt cx="1767554" cy="507720"/>
          </a:xfrm>
        </p:grpSpPr>
        <p:cxnSp>
          <p:nvCxnSpPr>
            <p:cNvPr id="6" name="Straight Connector 5"/>
            <p:cNvCxnSpPr/>
            <p:nvPr/>
          </p:nvCxnSpPr>
          <p:spPr>
            <a:xfrm flipV="1">
              <a:off x="8142808" y="2723235"/>
              <a:ext cx="383972"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8142808" y="3211843"/>
              <a:ext cx="37669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a:off x="8515034" y="2712888"/>
              <a:ext cx="2526" cy="5077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8524405" y="2777375"/>
              <a:ext cx="1385957" cy="369332"/>
            </a:xfrm>
            <a:prstGeom prst="rect">
              <a:avLst/>
            </a:prstGeom>
            <a:noFill/>
            <a:ln>
              <a:noFill/>
            </a:ln>
          </p:spPr>
          <p:txBody>
            <a:bodyPr wrap="none" rtlCol="0">
              <a:spAutoFit/>
            </a:bodyPr>
            <a:lstStyle/>
            <a:p>
              <a:r>
                <a:rPr lang="en-GB" dirty="0"/>
                <a:t>1 difference</a:t>
              </a:r>
            </a:p>
          </p:txBody>
        </p:sp>
      </p:grpSp>
      <p:grpSp>
        <p:nvGrpSpPr>
          <p:cNvPr id="86" name="Group 85"/>
          <p:cNvGrpSpPr/>
          <p:nvPr/>
        </p:nvGrpSpPr>
        <p:grpSpPr>
          <a:xfrm>
            <a:off x="8142808" y="3579295"/>
            <a:ext cx="1882970" cy="484986"/>
            <a:chOff x="8142808" y="3579295"/>
            <a:chExt cx="1882970" cy="484986"/>
          </a:xfrm>
        </p:grpSpPr>
        <p:cxnSp>
          <p:nvCxnSpPr>
            <p:cNvPr id="29" name="Straight Connector 28"/>
            <p:cNvCxnSpPr/>
            <p:nvPr/>
          </p:nvCxnSpPr>
          <p:spPr>
            <a:xfrm flipV="1">
              <a:off x="8142808" y="3588813"/>
              <a:ext cx="383972"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8142808" y="4054443"/>
              <a:ext cx="37669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H="1">
              <a:off x="8525138" y="3579295"/>
              <a:ext cx="5052" cy="48498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8524405" y="3633434"/>
              <a:ext cx="1501373" cy="369332"/>
            </a:xfrm>
            <a:prstGeom prst="rect">
              <a:avLst/>
            </a:prstGeom>
            <a:noFill/>
            <a:ln>
              <a:noFill/>
            </a:ln>
          </p:spPr>
          <p:txBody>
            <a:bodyPr wrap="none" rtlCol="0">
              <a:spAutoFit/>
            </a:bodyPr>
            <a:lstStyle/>
            <a:p>
              <a:r>
                <a:rPr lang="en-GB" dirty="0"/>
                <a:t>3 differences</a:t>
              </a:r>
            </a:p>
          </p:txBody>
        </p:sp>
      </p:grpSp>
      <p:grpSp>
        <p:nvGrpSpPr>
          <p:cNvPr id="87" name="Group 86"/>
          <p:cNvGrpSpPr/>
          <p:nvPr/>
        </p:nvGrpSpPr>
        <p:grpSpPr>
          <a:xfrm>
            <a:off x="8142808" y="2328342"/>
            <a:ext cx="3681357" cy="2111311"/>
            <a:chOff x="8142808" y="2328342"/>
            <a:chExt cx="3681357" cy="2111311"/>
          </a:xfrm>
        </p:grpSpPr>
        <p:cxnSp>
          <p:nvCxnSpPr>
            <p:cNvPr id="31" name="Straight Connector 30"/>
            <p:cNvCxnSpPr/>
            <p:nvPr/>
          </p:nvCxnSpPr>
          <p:spPr>
            <a:xfrm>
              <a:off x="8142808" y="2337440"/>
              <a:ext cx="217097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8142808" y="4431414"/>
              <a:ext cx="2170978" cy="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10322792" y="3199331"/>
              <a:ext cx="1501373" cy="369332"/>
            </a:xfrm>
            <a:prstGeom prst="rect">
              <a:avLst/>
            </a:prstGeom>
            <a:noFill/>
          </p:spPr>
          <p:txBody>
            <a:bodyPr wrap="none" rtlCol="0">
              <a:spAutoFit/>
            </a:bodyPr>
            <a:lstStyle/>
            <a:p>
              <a:r>
                <a:rPr lang="en-GB" dirty="0"/>
                <a:t>4 differences</a:t>
              </a:r>
            </a:p>
          </p:txBody>
        </p:sp>
        <p:cxnSp>
          <p:nvCxnSpPr>
            <p:cNvPr id="57" name="Straight Connector 56"/>
            <p:cNvCxnSpPr/>
            <p:nvPr/>
          </p:nvCxnSpPr>
          <p:spPr>
            <a:xfrm flipH="1" flipV="1">
              <a:off x="10313786" y="2328342"/>
              <a:ext cx="2090" cy="21113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88" name="Picture 87"/>
          <p:cNvPicPr>
            <a:picLocks noChangeAspect="1"/>
          </p:cNvPicPr>
          <p:nvPr/>
        </p:nvPicPr>
        <p:blipFill>
          <a:blip r:embed="rId6"/>
          <a:stretch>
            <a:fillRect/>
          </a:stretch>
        </p:blipFill>
        <p:spPr>
          <a:xfrm>
            <a:off x="7603114" y="4974498"/>
            <a:ext cx="2730158" cy="1710147"/>
          </a:xfrm>
          <a:prstGeom prst="rect">
            <a:avLst/>
          </a:prstGeom>
        </p:spPr>
      </p:pic>
      <p:sp>
        <p:nvSpPr>
          <p:cNvPr id="89" name="Content Placeholder 2">
            <a:extLst>
              <a:ext uri="{FF2B5EF4-FFF2-40B4-BE49-F238E27FC236}">
                <a16:creationId xmlns:a16="http://schemas.microsoft.com/office/drawing/2014/main" id="{087A3599-34D5-6017-A266-D194FF7D2056}"/>
              </a:ext>
            </a:extLst>
          </p:cNvPr>
          <p:cNvSpPr txBox="1">
            <a:spLocks/>
          </p:cNvSpPr>
          <p:nvPr/>
        </p:nvSpPr>
        <p:spPr>
          <a:xfrm>
            <a:off x="475311" y="4609943"/>
            <a:ext cx="5419690" cy="1047417"/>
          </a:xfrm>
          <a:prstGeom prst="rect">
            <a:avLst/>
          </a:prstGeom>
        </p:spPr>
        <p:txBody>
          <a:bodyPr vert="horz" lIns="91440" tIns="90000" rIns="91440" bIns="90000" rtlCol="0">
            <a:noAutofit/>
          </a:bodyPr>
          <a:lstStyle>
            <a:lvl1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2000" kern="1200" baseline="0">
                <a:solidFill>
                  <a:schemeClr val="tx1"/>
                </a:solidFill>
                <a:latin typeface="+mn-lt"/>
                <a:ea typeface="+mn-ea"/>
                <a:cs typeface="+mn-cs"/>
              </a:defRPr>
            </a:lvl1pPr>
            <a:lvl2pPr marL="185738" indent="-177800" algn="l" defTabSz="914400" rtl="0" eaLnBrk="1" latinLnBrk="0" hangingPunct="1">
              <a:lnSpc>
                <a:spcPct val="100000"/>
              </a:lnSpc>
              <a:spcBef>
                <a:spcPts val="2000"/>
              </a:spcBef>
              <a:buClr>
                <a:schemeClr val="accent5"/>
              </a:buClr>
              <a:buFont typeface="Arial" panose="020B0604020202020204" pitchFamily="34" charset="0"/>
              <a:buChar char="•"/>
              <a:tabLst/>
              <a:defRPr sz="1800" kern="1200" baseline="0">
                <a:solidFill>
                  <a:schemeClr val="tx1"/>
                </a:solidFill>
                <a:latin typeface="+mn-lt"/>
                <a:ea typeface="+mn-ea"/>
                <a:cs typeface="+mn-cs"/>
              </a:defRPr>
            </a:lvl2pPr>
            <a:lvl3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600" kern="1200">
                <a:solidFill>
                  <a:schemeClr val="tx1"/>
                </a:solidFill>
                <a:latin typeface="+mn-lt"/>
                <a:ea typeface="+mn-ea"/>
                <a:cs typeface="+mn-cs"/>
              </a:defRPr>
            </a:lvl3pPr>
            <a:lvl4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400" kern="1200">
                <a:solidFill>
                  <a:schemeClr val="tx1"/>
                </a:solidFill>
                <a:latin typeface="+mn-lt"/>
                <a:ea typeface="+mn-ea"/>
                <a:cs typeface="+mn-cs"/>
              </a:defRPr>
            </a:lvl4pPr>
            <a:lvl5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this will give the number of differences in DNA sequence between each pair</a:t>
            </a:r>
          </a:p>
        </p:txBody>
      </p:sp>
      <p:sp>
        <p:nvSpPr>
          <p:cNvPr id="90" name="Content Placeholder 2">
            <a:extLst>
              <a:ext uri="{FF2B5EF4-FFF2-40B4-BE49-F238E27FC236}">
                <a16:creationId xmlns:a16="http://schemas.microsoft.com/office/drawing/2014/main" id="{087A3599-34D5-6017-A266-D194FF7D2056}"/>
              </a:ext>
            </a:extLst>
          </p:cNvPr>
          <p:cNvSpPr txBox="1">
            <a:spLocks/>
          </p:cNvSpPr>
          <p:nvPr/>
        </p:nvSpPr>
        <p:spPr>
          <a:xfrm>
            <a:off x="485045" y="3751250"/>
            <a:ext cx="5419690" cy="895903"/>
          </a:xfrm>
          <a:prstGeom prst="rect">
            <a:avLst/>
          </a:prstGeom>
        </p:spPr>
        <p:txBody>
          <a:bodyPr vert="horz" lIns="91440" tIns="90000" rIns="91440" bIns="90000" rtlCol="0">
            <a:noAutofit/>
          </a:bodyPr>
          <a:lstStyle>
            <a:lvl1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2000" kern="1200" baseline="0">
                <a:solidFill>
                  <a:schemeClr val="tx1"/>
                </a:solidFill>
                <a:latin typeface="+mn-lt"/>
                <a:ea typeface="+mn-ea"/>
                <a:cs typeface="+mn-cs"/>
              </a:defRPr>
            </a:lvl1pPr>
            <a:lvl2pPr marL="185738" indent="-177800" algn="l" defTabSz="914400" rtl="0" eaLnBrk="1" latinLnBrk="0" hangingPunct="1">
              <a:lnSpc>
                <a:spcPct val="100000"/>
              </a:lnSpc>
              <a:spcBef>
                <a:spcPts val="2000"/>
              </a:spcBef>
              <a:buClr>
                <a:schemeClr val="accent5"/>
              </a:buClr>
              <a:buFont typeface="Arial" panose="020B0604020202020204" pitchFamily="34" charset="0"/>
              <a:buChar char="•"/>
              <a:tabLst/>
              <a:defRPr sz="1800" kern="1200" baseline="0">
                <a:solidFill>
                  <a:schemeClr val="tx1"/>
                </a:solidFill>
                <a:latin typeface="+mn-lt"/>
                <a:ea typeface="+mn-ea"/>
                <a:cs typeface="+mn-cs"/>
              </a:defRPr>
            </a:lvl2pPr>
            <a:lvl3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600" kern="1200">
                <a:solidFill>
                  <a:schemeClr val="tx1"/>
                </a:solidFill>
                <a:latin typeface="+mn-lt"/>
                <a:ea typeface="+mn-ea"/>
                <a:cs typeface="+mn-cs"/>
              </a:defRPr>
            </a:lvl3pPr>
            <a:lvl4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400" kern="1200">
                <a:solidFill>
                  <a:schemeClr val="tx1"/>
                </a:solidFill>
                <a:latin typeface="+mn-lt"/>
                <a:ea typeface="+mn-ea"/>
                <a:cs typeface="+mn-cs"/>
              </a:defRPr>
            </a:lvl4pPr>
            <a:lvl5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align multiple DNA barcode sequences using a bioinformatics tool called </a:t>
            </a:r>
            <a:r>
              <a:rPr lang="en-GB" dirty="0" err="1"/>
              <a:t>Clustal</a:t>
            </a:r>
            <a:r>
              <a:rPr lang="en-GB" dirty="0"/>
              <a:t> Omega</a:t>
            </a:r>
          </a:p>
        </p:txBody>
      </p:sp>
      <p:sp>
        <p:nvSpPr>
          <p:cNvPr id="91" name="Content Placeholder 2">
            <a:extLst>
              <a:ext uri="{FF2B5EF4-FFF2-40B4-BE49-F238E27FC236}">
                <a16:creationId xmlns:a16="http://schemas.microsoft.com/office/drawing/2014/main" id="{087A3599-34D5-6017-A266-D194FF7D2056}"/>
              </a:ext>
            </a:extLst>
          </p:cNvPr>
          <p:cNvSpPr txBox="1">
            <a:spLocks/>
          </p:cNvSpPr>
          <p:nvPr/>
        </p:nvSpPr>
        <p:spPr>
          <a:xfrm>
            <a:off x="485045" y="5471922"/>
            <a:ext cx="5419690" cy="1210806"/>
          </a:xfrm>
          <a:prstGeom prst="rect">
            <a:avLst/>
          </a:prstGeom>
        </p:spPr>
        <p:txBody>
          <a:bodyPr vert="horz" lIns="91440" tIns="90000" rIns="91440" bIns="90000" rtlCol="0">
            <a:noAutofit/>
          </a:bodyPr>
          <a:lstStyle>
            <a:lvl1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2000" kern="1200" baseline="0">
                <a:solidFill>
                  <a:schemeClr val="tx1"/>
                </a:solidFill>
                <a:latin typeface="+mn-lt"/>
                <a:ea typeface="+mn-ea"/>
                <a:cs typeface="+mn-cs"/>
              </a:defRPr>
            </a:lvl1pPr>
            <a:lvl2pPr marL="185738" indent="-177800" algn="l" defTabSz="914400" rtl="0" eaLnBrk="1" latinLnBrk="0" hangingPunct="1">
              <a:lnSpc>
                <a:spcPct val="100000"/>
              </a:lnSpc>
              <a:spcBef>
                <a:spcPts val="2000"/>
              </a:spcBef>
              <a:buClr>
                <a:schemeClr val="accent5"/>
              </a:buClr>
              <a:buFont typeface="Arial" panose="020B0604020202020204" pitchFamily="34" charset="0"/>
              <a:buChar char="•"/>
              <a:tabLst/>
              <a:defRPr sz="1800" kern="1200" baseline="0">
                <a:solidFill>
                  <a:schemeClr val="tx1"/>
                </a:solidFill>
                <a:latin typeface="+mn-lt"/>
                <a:ea typeface="+mn-ea"/>
                <a:cs typeface="+mn-cs"/>
              </a:defRPr>
            </a:lvl2pPr>
            <a:lvl3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600" kern="1200">
                <a:solidFill>
                  <a:schemeClr val="tx1"/>
                </a:solidFill>
                <a:latin typeface="+mn-lt"/>
                <a:ea typeface="+mn-ea"/>
                <a:cs typeface="+mn-cs"/>
              </a:defRPr>
            </a:lvl3pPr>
            <a:lvl4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400" kern="1200">
                <a:solidFill>
                  <a:schemeClr val="tx1"/>
                </a:solidFill>
                <a:latin typeface="+mn-lt"/>
                <a:ea typeface="+mn-ea"/>
                <a:cs typeface="+mn-cs"/>
              </a:defRPr>
            </a:lvl4pPr>
            <a:lvl5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use this data to draw a phylogenetic tree using a bioinformatics tool called EMBL Interactive Tree of Life</a:t>
            </a:r>
          </a:p>
        </p:txBody>
      </p:sp>
    </p:spTree>
    <p:extLst>
      <p:ext uri="{BB962C8B-B14F-4D97-AF65-F5344CB8AC3E}">
        <p14:creationId xmlns:p14="http://schemas.microsoft.com/office/powerpoint/2010/main" val="2762273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90" grpId="0"/>
      <p:bldP spid="9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Sharing DNA barcode sequences</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8" y="2021302"/>
            <a:ext cx="5419690" cy="4381200"/>
          </a:xfrm>
        </p:spPr>
        <p:txBody>
          <a:bodyPr>
            <a:noAutofit/>
          </a:bodyPr>
          <a:lstStyle/>
          <a:p>
            <a:pPr marL="0" indent="0">
              <a:buNone/>
            </a:pPr>
            <a:r>
              <a:rPr lang="en-GB" dirty="0"/>
              <a:t>To create a phylogenetic tree using DNA barcode sequence:</a:t>
            </a:r>
          </a:p>
          <a:p>
            <a:r>
              <a:rPr lang="en-GB" b="1" dirty="0">
                <a:solidFill>
                  <a:schemeClr val="accent5"/>
                </a:solidFill>
              </a:rPr>
              <a:t>collect DNA barcode sequences from multiple organisms</a:t>
            </a:r>
          </a:p>
          <a:p>
            <a:pPr marL="0" indent="0">
              <a:buNone/>
            </a:pPr>
            <a:r>
              <a:rPr lang="en-GB" dirty="0"/>
              <a:t>Share DNA barcode sequences from invertebrates within your school environment.</a:t>
            </a:r>
          </a:p>
        </p:txBody>
      </p:sp>
      <p:pic>
        <p:nvPicPr>
          <p:cNvPr id="27" name="Picture 26"/>
          <p:cNvPicPr>
            <a:picLocks noChangeAspect="1"/>
          </p:cNvPicPr>
          <p:nvPr/>
        </p:nvPicPr>
        <p:blipFill rotWithShape="1">
          <a:blip r:embed="rId3"/>
          <a:srcRect l="497" t="1203"/>
          <a:stretch/>
        </p:blipFill>
        <p:spPr>
          <a:xfrm>
            <a:off x="6297433" y="1985442"/>
            <a:ext cx="5310368" cy="2772094"/>
          </a:xfrm>
          <a:prstGeom prst="rect">
            <a:avLst/>
          </a:prstGeom>
        </p:spPr>
      </p:pic>
      <p:pic>
        <p:nvPicPr>
          <p:cNvPr id="24" name="Picture 23"/>
          <p:cNvPicPr>
            <a:picLocks noChangeAspect="1"/>
          </p:cNvPicPr>
          <p:nvPr/>
        </p:nvPicPr>
        <p:blipFill rotWithShape="1">
          <a:blip r:embed="rId4"/>
          <a:srcRect l="42099" r="39091" b="29114"/>
          <a:stretch/>
        </p:blipFill>
        <p:spPr>
          <a:xfrm>
            <a:off x="9638997" y="4211902"/>
            <a:ext cx="1746322" cy="1576250"/>
          </a:xfrm>
          <a:prstGeom prst="rect">
            <a:avLst/>
          </a:prstGeom>
        </p:spPr>
      </p:pic>
    </p:spTree>
    <p:extLst>
      <p:ext uri="{BB962C8B-B14F-4D97-AF65-F5344CB8AC3E}">
        <p14:creationId xmlns:p14="http://schemas.microsoft.com/office/powerpoint/2010/main" val="7842666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Bioinformatics: Family tree</a:t>
            </a:r>
          </a:p>
        </p:txBody>
      </p:sp>
      <p:sp>
        <p:nvSpPr>
          <p:cNvPr id="4" name="Pentagon 3"/>
          <p:cNvSpPr/>
          <p:nvPr/>
        </p:nvSpPr>
        <p:spPr>
          <a:xfrm>
            <a:off x="480176" y="2021301"/>
            <a:ext cx="2591498" cy="1297301"/>
          </a:xfrm>
          <a:prstGeom prst="homePlate">
            <a:avLst>
              <a:gd name="adj" fmla="val 38575"/>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entagon 6"/>
          <p:cNvSpPr/>
          <p:nvPr/>
        </p:nvSpPr>
        <p:spPr>
          <a:xfrm>
            <a:off x="3071674" y="2021301"/>
            <a:ext cx="2591498" cy="1297302"/>
          </a:xfrm>
          <a:prstGeom prst="homePlate">
            <a:avLst>
              <a:gd name="adj" fmla="val 38575"/>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Pentagon 7"/>
          <p:cNvSpPr/>
          <p:nvPr/>
        </p:nvSpPr>
        <p:spPr>
          <a:xfrm>
            <a:off x="5663172" y="2021301"/>
            <a:ext cx="2591498" cy="1297302"/>
          </a:xfrm>
          <a:prstGeom prst="homePlate">
            <a:avLst>
              <a:gd name="adj" fmla="val 38575"/>
            </a:avLst>
          </a:prstGeom>
          <a:solidFill>
            <a:schemeClr val="accent5"/>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p:cNvSpPr txBox="1"/>
          <p:nvPr/>
        </p:nvSpPr>
        <p:spPr>
          <a:xfrm>
            <a:off x="531810" y="2316008"/>
            <a:ext cx="2488229" cy="707886"/>
          </a:xfrm>
          <a:prstGeom prst="rect">
            <a:avLst/>
          </a:prstGeom>
          <a:noFill/>
          <a:ln>
            <a:noFill/>
          </a:ln>
        </p:spPr>
        <p:txBody>
          <a:bodyPr wrap="square" rtlCol="0">
            <a:spAutoFit/>
          </a:bodyPr>
          <a:lstStyle/>
          <a:p>
            <a:r>
              <a:rPr lang="en-GB" sz="2000" b="1" dirty="0"/>
              <a:t>Explaining phylogenetic trees</a:t>
            </a:r>
          </a:p>
        </p:txBody>
      </p:sp>
      <p:sp>
        <p:nvSpPr>
          <p:cNvPr id="13" name="TextBox 12"/>
          <p:cNvSpPr txBox="1"/>
          <p:nvPr/>
        </p:nvSpPr>
        <p:spPr>
          <a:xfrm>
            <a:off x="3123309" y="2162119"/>
            <a:ext cx="2211321" cy="1015663"/>
          </a:xfrm>
          <a:prstGeom prst="rect">
            <a:avLst/>
          </a:prstGeom>
          <a:noFill/>
          <a:ln>
            <a:noFill/>
          </a:ln>
        </p:spPr>
        <p:txBody>
          <a:bodyPr wrap="square" rtlCol="0">
            <a:spAutoFit/>
          </a:bodyPr>
          <a:lstStyle/>
          <a:p>
            <a:r>
              <a:rPr lang="en-GB" sz="2000" b="1" dirty="0"/>
              <a:t>Sharing DNA barcode sequences </a:t>
            </a:r>
          </a:p>
        </p:txBody>
      </p:sp>
      <p:sp>
        <p:nvSpPr>
          <p:cNvPr id="14" name="TextBox 13"/>
          <p:cNvSpPr txBox="1"/>
          <p:nvPr/>
        </p:nvSpPr>
        <p:spPr>
          <a:xfrm>
            <a:off x="5714807" y="2162119"/>
            <a:ext cx="2211320" cy="1015663"/>
          </a:xfrm>
          <a:prstGeom prst="rect">
            <a:avLst/>
          </a:prstGeom>
          <a:noFill/>
          <a:ln>
            <a:noFill/>
          </a:ln>
        </p:spPr>
        <p:txBody>
          <a:bodyPr wrap="square" rtlCol="0">
            <a:spAutoFit/>
          </a:bodyPr>
          <a:lstStyle/>
          <a:p>
            <a:r>
              <a:rPr lang="en-GB" sz="2000" b="1" dirty="0">
                <a:solidFill>
                  <a:schemeClr val="bg1"/>
                </a:solidFill>
              </a:rPr>
              <a:t>Alignment of multiple sequences</a:t>
            </a:r>
          </a:p>
        </p:txBody>
      </p:sp>
      <p:sp>
        <p:nvSpPr>
          <p:cNvPr id="9" name="Pentagon 8"/>
          <p:cNvSpPr/>
          <p:nvPr/>
        </p:nvSpPr>
        <p:spPr>
          <a:xfrm>
            <a:off x="8256323" y="2021300"/>
            <a:ext cx="2591498" cy="1297302"/>
          </a:xfrm>
          <a:prstGeom prst="homePlate">
            <a:avLst>
              <a:gd name="adj" fmla="val 38575"/>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8307958" y="2316008"/>
            <a:ext cx="2539863" cy="707886"/>
          </a:xfrm>
          <a:prstGeom prst="rect">
            <a:avLst/>
          </a:prstGeom>
          <a:noFill/>
          <a:ln>
            <a:noFill/>
          </a:ln>
        </p:spPr>
        <p:txBody>
          <a:bodyPr wrap="square" rtlCol="0">
            <a:spAutoFit/>
          </a:bodyPr>
          <a:lstStyle/>
          <a:p>
            <a:r>
              <a:rPr lang="en-GB" sz="2000" b="1" dirty="0"/>
              <a:t>Developing phylogenetic trees</a:t>
            </a:r>
          </a:p>
        </p:txBody>
      </p:sp>
    </p:spTree>
    <p:extLst>
      <p:ext uri="{BB962C8B-B14F-4D97-AF65-F5344CB8AC3E}">
        <p14:creationId xmlns:p14="http://schemas.microsoft.com/office/powerpoint/2010/main" val="32077171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Alignment of multiple sequences</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8" y="2021302"/>
            <a:ext cx="5419690" cy="4381200"/>
          </a:xfrm>
        </p:spPr>
        <p:txBody>
          <a:bodyPr>
            <a:noAutofit/>
          </a:bodyPr>
          <a:lstStyle/>
          <a:p>
            <a:pPr marL="0" indent="0">
              <a:buNone/>
            </a:pPr>
            <a:r>
              <a:rPr lang="en-GB" dirty="0"/>
              <a:t>To create a phylogenetic tree using DNA barcode sequence:</a:t>
            </a:r>
          </a:p>
          <a:p>
            <a:r>
              <a:rPr lang="en-GB" dirty="0"/>
              <a:t>collect DNA barcode sequences from multiple organisms</a:t>
            </a:r>
          </a:p>
        </p:txBody>
      </p:sp>
      <p:sp>
        <p:nvSpPr>
          <p:cNvPr id="90" name="Content Placeholder 2">
            <a:extLst>
              <a:ext uri="{FF2B5EF4-FFF2-40B4-BE49-F238E27FC236}">
                <a16:creationId xmlns:a16="http://schemas.microsoft.com/office/drawing/2014/main" id="{087A3599-34D5-6017-A266-D194FF7D2056}"/>
              </a:ext>
            </a:extLst>
          </p:cNvPr>
          <p:cNvSpPr txBox="1">
            <a:spLocks/>
          </p:cNvSpPr>
          <p:nvPr/>
        </p:nvSpPr>
        <p:spPr>
          <a:xfrm>
            <a:off x="485045" y="3751250"/>
            <a:ext cx="5419690" cy="895903"/>
          </a:xfrm>
          <a:prstGeom prst="rect">
            <a:avLst/>
          </a:prstGeom>
        </p:spPr>
        <p:txBody>
          <a:bodyPr vert="horz" lIns="91440" tIns="90000" rIns="91440" bIns="90000" rtlCol="0">
            <a:noAutofit/>
          </a:bodyPr>
          <a:lstStyle>
            <a:lvl1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2000" kern="1200" baseline="0">
                <a:solidFill>
                  <a:schemeClr val="tx1"/>
                </a:solidFill>
                <a:latin typeface="+mn-lt"/>
                <a:ea typeface="+mn-ea"/>
                <a:cs typeface="+mn-cs"/>
              </a:defRPr>
            </a:lvl1pPr>
            <a:lvl2pPr marL="185738" indent="-177800" algn="l" defTabSz="914400" rtl="0" eaLnBrk="1" latinLnBrk="0" hangingPunct="1">
              <a:lnSpc>
                <a:spcPct val="100000"/>
              </a:lnSpc>
              <a:spcBef>
                <a:spcPts val="2000"/>
              </a:spcBef>
              <a:buClr>
                <a:schemeClr val="accent5"/>
              </a:buClr>
              <a:buFont typeface="Arial" panose="020B0604020202020204" pitchFamily="34" charset="0"/>
              <a:buChar char="•"/>
              <a:tabLst/>
              <a:defRPr sz="1800" kern="1200" baseline="0">
                <a:solidFill>
                  <a:schemeClr val="tx1"/>
                </a:solidFill>
                <a:latin typeface="+mn-lt"/>
                <a:ea typeface="+mn-ea"/>
                <a:cs typeface="+mn-cs"/>
              </a:defRPr>
            </a:lvl2pPr>
            <a:lvl3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600" kern="1200">
                <a:solidFill>
                  <a:schemeClr val="tx1"/>
                </a:solidFill>
                <a:latin typeface="+mn-lt"/>
                <a:ea typeface="+mn-ea"/>
                <a:cs typeface="+mn-cs"/>
              </a:defRPr>
            </a:lvl3pPr>
            <a:lvl4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400" kern="1200">
                <a:solidFill>
                  <a:schemeClr val="tx1"/>
                </a:solidFill>
                <a:latin typeface="+mn-lt"/>
                <a:ea typeface="+mn-ea"/>
                <a:cs typeface="+mn-cs"/>
              </a:defRPr>
            </a:lvl4pPr>
            <a:lvl5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solidFill>
                  <a:schemeClr val="accent5"/>
                </a:solidFill>
              </a:rPr>
              <a:t>align multiple DNA barcode sequences using a bioinformatics tool called </a:t>
            </a:r>
            <a:r>
              <a:rPr lang="en-GB" dirty="0" err="1">
                <a:solidFill>
                  <a:schemeClr val="accent5"/>
                </a:solidFill>
              </a:rPr>
              <a:t>Clustal</a:t>
            </a:r>
            <a:r>
              <a:rPr lang="en-GB" dirty="0">
                <a:solidFill>
                  <a:schemeClr val="accent5"/>
                </a:solidFill>
              </a:rPr>
              <a:t> Omega</a:t>
            </a:r>
          </a:p>
        </p:txBody>
      </p:sp>
      <p:sp>
        <p:nvSpPr>
          <p:cNvPr id="27" name="Content Placeholder 2">
            <a:extLst>
              <a:ext uri="{FF2B5EF4-FFF2-40B4-BE49-F238E27FC236}">
                <a16:creationId xmlns:a16="http://schemas.microsoft.com/office/drawing/2014/main" id="{087A3599-34D5-6017-A266-D194FF7D2056}"/>
              </a:ext>
            </a:extLst>
          </p:cNvPr>
          <p:cNvSpPr txBox="1">
            <a:spLocks/>
          </p:cNvSpPr>
          <p:nvPr/>
        </p:nvSpPr>
        <p:spPr>
          <a:xfrm>
            <a:off x="475311" y="4609943"/>
            <a:ext cx="5419690" cy="1047417"/>
          </a:xfrm>
          <a:prstGeom prst="rect">
            <a:avLst/>
          </a:prstGeom>
        </p:spPr>
        <p:txBody>
          <a:bodyPr vert="horz" lIns="91440" tIns="90000" rIns="91440" bIns="90000" rtlCol="0">
            <a:noAutofit/>
          </a:bodyPr>
          <a:lstStyle>
            <a:lvl1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2000" kern="1200" baseline="0">
                <a:solidFill>
                  <a:schemeClr val="tx1"/>
                </a:solidFill>
                <a:latin typeface="+mn-lt"/>
                <a:ea typeface="+mn-ea"/>
                <a:cs typeface="+mn-cs"/>
              </a:defRPr>
            </a:lvl1pPr>
            <a:lvl2pPr marL="185738" indent="-177800" algn="l" defTabSz="914400" rtl="0" eaLnBrk="1" latinLnBrk="0" hangingPunct="1">
              <a:lnSpc>
                <a:spcPct val="100000"/>
              </a:lnSpc>
              <a:spcBef>
                <a:spcPts val="2000"/>
              </a:spcBef>
              <a:buClr>
                <a:schemeClr val="accent5"/>
              </a:buClr>
              <a:buFont typeface="Arial" panose="020B0604020202020204" pitchFamily="34" charset="0"/>
              <a:buChar char="•"/>
              <a:tabLst/>
              <a:defRPr sz="1800" kern="1200" baseline="0">
                <a:solidFill>
                  <a:schemeClr val="tx1"/>
                </a:solidFill>
                <a:latin typeface="+mn-lt"/>
                <a:ea typeface="+mn-ea"/>
                <a:cs typeface="+mn-cs"/>
              </a:defRPr>
            </a:lvl2pPr>
            <a:lvl3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600" kern="1200">
                <a:solidFill>
                  <a:schemeClr val="tx1"/>
                </a:solidFill>
                <a:latin typeface="+mn-lt"/>
                <a:ea typeface="+mn-ea"/>
                <a:cs typeface="+mn-cs"/>
              </a:defRPr>
            </a:lvl3pPr>
            <a:lvl4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400" kern="1200">
                <a:solidFill>
                  <a:schemeClr val="tx1"/>
                </a:solidFill>
                <a:latin typeface="+mn-lt"/>
                <a:ea typeface="+mn-ea"/>
                <a:cs typeface="+mn-cs"/>
              </a:defRPr>
            </a:lvl4pPr>
            <a:lvl5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solidFill>
                  <a:schemeClr val="accent5"/>
                </a:solidFill>
              </a:rPr>
              <a:t>this will give the number of differences in DNA sequence between each pair</a:t>
            </a:r>
          </a:p>
          <a:p>
            <a:pPr marL="0" indent="0">
              <a:buNone/>
            </a:pPr>
            <a:endParaRPr lang="en-GB" dirty="0">
              <a:solidFill>
                <a:schemeClr val="accent5"/>
              </a:solidFill>
            </a:endParaRPr>
          </a:p>
        </p:txBody>
      </p:sp>
      <p:sp>
        <p:nvSpPr>
          <p:cNvPr id="54" name="Content Placeholder 2">
            <a:extLst>
              <a:ext uri="{FF2B5EF4-FFF2-40B4-BE49-F238E27FC236}">
                <a16:creationId xmlns:a16="http://schemas.microsoft.com/office/drawing/2014/main" id="{087A3599-34D5-6017-A266-D194FF7D2056}"/>
              </a:ext>
            </a:extLst>
          </p:cNvPr>
          <p:cNvSpPr txBox="1">
            <a:spLocks/>
          </p:cNvSpPr>
          <p:nvPr/>
        </p:nvSpPr>
        <p:spPr>
          <a:xfrm>
            <a:off x="480178" y="5468591"/>
            <a:ext cx="5112547" cy="1197385"/>
          </a:xfrm>
          <a:prstGeom prst="rect">
            <a:avLst/>
          </a:prstGeom>
        </p:spPr>
        <p:txBody>
          <a:bodyPr vert="horz" lIns="91440" tIns="90000" rIns="91440" bIns="90000" rtlCol="0">
            <a:noAutofit/>
          </a:bodyPr>
          <a:lstStyle>
            <a:lvl1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2000" kern="1200" baseline="0">
                <a:solidFill>
                  <a:schemeClr val="tx1"/>
                </a:solidFill>
                <a:latin typeface="+mn-lt"/>
                <a:ea typeface="+mn-ea"/>
                <a:cs typeface="+mn-cs"/>
              </a:defRPr>
            </a:lvl1pPr>
            <a:lvl2pPr marL="185738" indent="-177800" algn="l" defTabSz="914400" rtl="0" eaLnBrk="1" latinLnBrk="0" hangingPunct="1">
              <a:lnSpc>
                <a:spcPct val="100000"/>
              </a:lnSpc>
              <a:spcBef>
                <a:spcPts val="2000"/>
              </a:spcBef>
              <a:buClr>
                <a:schemeClr val="accent5"/>
              </a:buClr>
              <a:buFont typeface="Arial" panose="020B0604020202020204" pitchFamily="34" charset="0"/>
              <a:buChar char="•"/>
              <a:tabLst/>
              <a:defRPr sz="1800" kern="1200" baseline="0">
                <a:solidFill>
                  <a:schemeClr val="tx1"/>
                </a:solidFill>
                <a:latin typeface="+mn-lt"/>
                <a:ea typeface="+mn-ea"/>
                <a:cs typeface="+mn-cs"/>
              </a:defRPr>
            </a:lvl2pPr>
            <a:lvl3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600" kern="1200">
                <a:solidFill>
                  <a:schemeClr val="tx1"/>
                </a:solidFill>
                <a:latin typeface="+mn-lt"/>
                <a:ea typeface="+mn-ea"/>
                <a:cs typeface="+mn-cs"/>
              </a:defRPr>
            </a:lvl3pPr>
            <a:lvl4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400" kern="1200">
                <a:solidFill>
                  <a:schemeClr val="tx1"/>
                </a:solidFill>
                <a:latin typeface="+mn-lt"/>
                <a:ea typeface="+mn-ea"/>
                <a:cs typeface="+mn-cs"/>
              </a:defRPr>
            </a:lvl4pPr>
            <a:lvl5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dirty="0"/>
              <a:t>Follow the printed or digital instructions to align the barcode sequences from the invertebrates using </a:t>
            </a:r>
            <a:r>
              <a:rPr lang="en-GB" dirty="0" err="1">
                <a:solidFill>
                  <a:schemeClr val="accent6"/>
                </a:solidFill>
                <a:hlinkClick r:id="rId3">
                  <a:extLst>
                    <a:ext uri="{A12FA001-AC4F-418D-AE19-62706E023703}">
                      <ahyp:hlinkClr xmlns:ahyp="http://schemas.microsoft.com/office/drawing/2018/hyperlinkcolor" xmlns="" val="tx"/>
                    </a:ext>
                  </a:extLst>
                </a:hlinkClick>
              </a:rPr>
              <a:t>Clustal</a:t>
            </a:r>
            <a:r>
              <a:rPr lang="en-GB" dirty="0">
                <a:solidFill>
                  <a:schemeClr val="accent6"/>
                </a:solidFill>
                <a:hlinkClick r:id="rId3">
                  <a:extLst>
                    <a:ext uri="{A12FA001-AC4F-418D-AE19-62706E023703}">
                      <ahyp:hlinkClr xmlns:ahyp="http://schemas.microsoft.com/office/drawing/2018/hyperlinkcolor" xmlns="" val="tx"/>
                    </a:ext>
                  </a:extLst>
                </a:hlinkClick>
              </a:rPr>
              <a:t> Omega</a:t>
            </a:r>
            <a:endParaRPr lang="en-GB" dirty="0">
              <a:solidFill>
                <a:schemeClr val="accent6"/>
              </a:solidFill>
            </a:endParaRPr>
          </a:p>
        </p:txBody>
      </p:sp>
      <p:sp>
        <p:nvSpPr>
          <p:cNvPr id="55" name="TextBox 54"/>
          <p:cNvSpPr txBox="1"/>
          <p:nvPr/>
        </p:nvSpPr>
        <p:spPr>
          <a:xfrm>
            <a:off x="-90189" y="5387951"/>
            <a:ext cx="763351" cy="830997"/>
          </a:xfrm>
          <a:prstGeom prst="rect">
            <a:avLst/>
          </a:prstGeom>
          <a:noFill/>
        </p:spPr>
        <p:txBody>
          <a:bodyPr wrap="none" rtlCol="0">
            <a:spAutoFit/>
          </a:bodyPr>
          <a:lstStyle/>
          <a:p>
            <a:r>
              <a:rPr lang="en-GB" sz="4800" dirty="0">
                <a:sym typeface="Wingdings" panose="05000000000000000000" pitchFamily="2" charset="2"/>
              </a:rPr>
              <a:t></a:t>
            </a:r>
            <a:endParaRPr lang="en-GB" sz="4800" dirty="0"/>
          </a:p>
        </p:txBody>
      </p:sp>
      <p:pic>
        <p:nvPicPr>
          <p:cNvPr id="4" name="Picture 3" descr="A screenshot of a computer&#10;&#10;Description automatically generated">
            <a:extLst>
              <a:ext uri="{FF2B5EF4-FFF2-40B4-BE49-F238E27FC236}">
                <a16:creationId xmlns:a16="http://schemas.microsoft.com/office/drawing/2014/main" id="{74E28E07-78F9-6243-D7B9-B6FB7B679ED9}"/>
              </a:ext>
            </a:extLst>
          </p:cNvPr>
          <p:cNvPicPr>
            <a:picLocks noChangeAspect="1"/>
          </p:cNvPicPr>
          <p:nvPr/>
        </p:nvPicPr>
        <p:blipFill>
          <a:blip r:embed="rId4"/>
          <a:stretch>
            <a:fillRect/>
          </a:stretch>
        </p:blipFill>
        <p:spPr>
          <a:xfrm>
            <a:off x="6113511" y="2021302"/>
            <a:ext cx="5441994" cy="3060000"/>
          </a:xfrm>
          <a:prstGeom prst="rect">
            <a:avLst/>
          </a:prstGeom>
          <a:ln w="19050">
            <a:solidFill>
              <a:schemeClr val="bg1">
                <a:lumMod val="75000"/>
              </a:schemeClr>
            </a:solidFill>
          </a:ln>
        </p:spPr>
      </p:pic>
    </p:spTree>
    <p:extLst>
      <p:ext uri="{BB962C8B-B14F-4D97-AF65-F5344CB8AC3E}">
        <p14:creationId xmlns:p14="http://schemas.microsoft.com/office/powerpoint/2010/main" val="277428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Bioinformatics: Family tree</a:t>
            </a:r>
          </a:p>
        </p:txBody>
      </p:sp>
      <p:sp>
        <p:nvSpPr>
          <p:cNvPr id="4" name="Pentagon 3"/>
          <p:cNvSpPr/>
          <p:nvPr/>
        </p:nvSpPr>
        <p:spPr>
          <a:xfrm>
            <a:off x="480176" y="2021301"/>
            <a:ext cx="2591498" cy="1297301"/>
          </a:xfrm>
          <a:prstGeom prst="homePlate">
            <a:avLst>
              <a:gd name="adj" fmla="val 38575"/>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entagon 6"/>
          <p:cNvSpPr/>
          <p:nvPr/>
        </p:nvSpPr>
        <p:spPr>
          <a:xfrm>
            <a:off x="3071674" y="2021301"/>
            <a:ext cx="2591498" cy="1297302"/>
          </a:xfrm>
          <a:prstGeom prst="homePlate">
            <a:avLst>
              <a:gd name="adj" fmla="val 38575"/>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Pentagon 7"/>
          <p:cNvSpPr/>
          <p:nvPr/>
        </p:nvSpPr>
        <p:spPr>
          <a:xfrm>
            <a:off x="5663172" y="2021301"/>
            <a:ext cx="2591498" cy="1297302"/>
          </a:xfrm>
          <a:prstGeom prst="homePlate">
            <a:avLst>
              <a:gd name="adj" fmla="val 38575"/>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p:cNvSpPr txBox="1"/>
          <p:nvPr/>
        </p:nvSpPr>
        <p:spPr>
          <a:xfrm>
            <a:off x="531810" y="2316008"/>
            <a:ext cx="2488229" cy="707886"/>
          </a:xfrm>
          <a:prstGeom prst="rect">
            <a:avLst/>
          </a:prstGeom>
          <a:noFill/>
          <a:ln>
            <a:noFill/>
          </a:ln>
        </p:spPr>
        <p:txBody>
          <a:bodyPr wrap="square" rtlCol="0">
            <a:spAutoFit/>
          </a:bodyPr>
          <a:lstStyle/>
          <a:p>
            <a:r>
              <a:rPr lang="en-GB" sz="2000" b="1" dirty="0"/>
              <a:t>Explaining phylogenetic trees</a:t>
            </a:r>
          </a:p>
        </p:txBody>
      </p:sp>
      <p:sp>
        <p:nvSpPr>
          <p:cNvPr id="13" name="TextBox 12"/>
          <p:cNvSpPr txBox="1"/>
          <p:nvPr/>
        </p:nvSpPr>
        <p:spPr>
          <a:xfrm>
            <a:off x="3123309" y="2162119"/>
            <a:ext cx="2211321" cy="1015663"/>
          </a:xfrm>
          <a:prstGeom prst="rect">
            <a:avLst/>
          </a:prstGeom>
          <a:noFill/>
          <a:ln>
            <a:noFill/>
          </a:ln>
        </p:spPr>
        <p:txBody>
          <a:bodyPr wrap="square" rtlCol="0">
            <a:spAutoFit/>
          </a:bodyPr>
          <a:lstStyle/>
          <a:p>
            <a:r>
              <a:rPr lang="en-GB" sz="2000" b="1" dirty="0"/>
              <a:t>Sharing DNA barcode sequences </a:t>
            </a:r>
          </a:p>
        </p:txBody>
      </p:sp>
      <p:sp>
        <p:nvSpPr>
          <p:cNvPr id="14" name="TextBox 13"/>
          <p:cNvSpPr txBox="1"/>
          <p:nvPr/>
        </p:nvSpPr>
        <p:spPr>
          <a:xfrm>
            <a:off x="5714807" y="2162119"/>
            <a:ext cx="2211320" cy="1015663"/>
          </a:xfrm>
          <a:prstGeom prst="rect">
            <a:avLst/>
          </a:prstGeom>
          <a:noFill/>
          <a:ln>
            <a:noFill/>
          </a:ln>
        </p:spPr>
        <p:txBody>
          <a:bodyPr wrap="square" rtlCol="0">
            <a:spAutoFit/>
          </a:bodyPr>
          <a:lstStyle/>
          <a:p>
            <a:r>
              <a:rPr lang="en-GB" sz="2000" b="1" dirty="0"/>
              <a:t>Alignment of multiple sequences</a:t>
            </a:r>
          </a:p>
        </p:txBody>
      </p:sp>
      <p:sp>
        <p:nvSpPr>
          <p:cNvPr id="9" name="Pentagon 8"/>
          <p:cNvSpPr/>
          <p:nvPr/>
        </p:nvSpPr>
        <p:spPr>
          <a:xfrm>
            <a:off x="8256323" y="2021300"/>
            <a:ext cx="2591498" cy="1297302"/>
          </a:xfrm>
          <a:prstGeom prst="homePlate">
            <a:avLst>
              <a:gd name="adj" fmla="val 38575"/>
            </a:avLst>
          </a:prstGeom>
          <a:solidFill>
            <a:schemeClr val="accent5"/>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8307958" y="2316008"/>
            <a:ext cx="2539863" cy="707886"/>
          </a:xfrm>
          <a:prstGeom prst="rect">
            <a:avLst/>
          </a:prstGeom>
          <a:noFill/>
          <a:ln>
            <a:noFill/>
          </a:ln>
        </p:spPr>
        <p:txBody>
          <a:bodyPr wrap="square" rtlCol="0">
            <a:spAutoFit/>
          </a:bodyPr>
          <a:lstStyle/>
          <a:p>
            <a:r>
              <a:rPr lang="en-GB" sz="2000" b="1" dirty="0">
                <a:solidFill>
                  <a:schemeClr val="bg1"/>
                </a:solidFill>
              </a:rPr>
              <a:t>Developing phylogenetic trees</a:t>
            </a:r>
          </a:p>
        </p:txBody>
      </p:sp>
    </p:spTree>
    <p:extLst>
      <p:ext uri="{BB962C8B-B14F-4D97-AF65-F5344CB8AC3E}">
        <p14:creationId xmlns:p14="http://schemas.microsoft.com/office/powerpoint/2010/main" val="9124608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Developing phylogenetic trees</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8" y="2021302"/>
            <a:ext cx="5419690" cy="4381200"/>
          </a:xfrm>
        </p:spPr>
        <p:txBody>
          <a:bodyPr>
            <a:noAutofit/>
          </a:bodyPr>
          <a:lstStyle/>
          <a:p>
            <a:pPr marL="0" indent="0">
              <a:buNone/>
            </a:pPr>
            <a:r>
              <a:rPr lang="en-GB" dirty="0"/>
              <a:t>To create a phylogenetic tree using DNA barcode sequence:</a:t>
            </a:r>
          </a:p>
          <a:p>
            <a:r>
              <a:rPr lang="en-GB" dirty="0"/>
              <a:t>collect DNA barcode sequences from multiple organisms</a:t>
            </a:r>
          </a:p>
        </p:txBody>
      </p:sp>
      <p:sp>
        <p:nvSpPr>
          <p:cNvPr id="89" name="Content Placeholder 2">
            <a:extLst>
              <a:ext uri="{FF2B5EF4-FFF2-40B4-BE49-F238E27FC236}">
                <a16:creationId xmlns:a16="http://schemas.microsoft.com/office/drawing/2014/main" id="{087A3599-34D5-6017-A266-D194FF7D2056}"/>
              </a:ext>
            </a:extLst>
          </p:cNvPr>
          <p:cNvSpPr txBox="1">
            <a:spLocks/>
          </p:cNvSpPr>
          <p:nvPr/>
        </p:nvSpPr>
        <p:spPr>
          <a:xfrm>
            <a:off x="475311" y="4609943"/>
            <a:ext cx="5419690" cy="1047417"/>
          </a:xfrm>
          <a:prstGeom prst="rect">
            <a:avLst/>
          </a:prstGeom>
        </p:spPr>
        <p:txBody>
          <a:bodyPr vert="horz" lIns="91440" tIns="90000" rIns="91440" bIns="90000" rtlCol="0">
            <a:noAutofit/>
          </a:bodyPr>
          <a:lstStyle>
            <a:lvl1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2000" kern="1200" baseline="0">
                <a:solidFill>
                  <a:schemeClr val="tx1"/>
                </a:solidFill>
                <a:latin typeface="+mn-lt"/>
                <a:ea typeface="+mn-ea"/>
                <a:cs typeface="+mn-cs"/>
              </a:defRPr>
            </a:lvl1pPr>
            <a:lvl2pPr marL="185738" indent="-177800" algn="l" defTabSz="914400" rtl="0" eaLnBrk="1" latinLnBrk="0" hangingPunct="1">
              <a:lnSpc>
                <a:spcPct val="100000"/>
              </a:lnSpc>
              <a:spcBef>
                <a:spcPts val="2000"/>
              </a:spcBef>
              <a:buClr>
                <a:schemeClr val="accent5"/>
              </a:buClr>
              <a:buFont typeface="Arial" panose="020B0604020202020204" pitchFamily="34" charset="0"/>
              <a:buChar char="•"/>
              <a:tabLst/>
              <a:defRPr sz="1800" kern="1200" baseline="0">
                <a:solidFill>
                  <a:schemeClr val="tx1"/>
                </a:solidFill>
                <a:latin typeface="+mn-lt"/>
                <a:ea typeface="+mn-ea"/>
                <a:cs typeface="+mn-cs"/>
              </a:defRPr>
            </a:lvl2pPr>
            <a:lvl3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600" kern="1200">
                <a:solidFill>
                  <a:schemeClr val="tx1"/>
                </a:solidFill>
                <a:latin typeface="+mn-lt"/>
                <a:ea typeface="+mn-ea"/>
                <a:cs typeface="+mn-cs"/>
              </a:defRPr>
            </a:lvl3pPr>
            <a:lvl4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400" kern="1200">
                <a:solidFill>
                  <a:schemeClr val="tx1"/>
                </a:solidFill>
                <a:latin typeface="+mn-lt"/>
                <a:ea typeface="+mn-ea"/>
                <a:cs typeface="+mn-cs"/>
              </a:defRPr>
            </a:lvl4pPr>
            <a:lvl5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this will give the number of differences in DNA sequence between each pair</a:t>
            </a:r>
          </a:p>
        </p:txBody>
      </p:sp>
      <p:sp>
        <p:nvSpPr>
          <p:cNvPr id="90" name="Content Placeholder 2">
            <a:extLst>
              <a:ext uri="{FF2B5EF4-FFF2-40B4-BE49-F238E27FC236}">
                <a16:creationId xmlns:a16="http://schemas.microsoft.com/office/drawing/2014/main" id="{087A3599-34D5-6017-A266-D194FF7D2056}"/>
              </a:ext>
            </a:extLst>
          </p:cNvPr>
          <p:cNvSpPr txBox="1">
            <a:spLocks/>
          </p:cNvSpPr>
          <p:nvPr/>
        </p:nvSpPr>
        <p:spPr>
          <a:xfrm>
            <a:off x="485045" y="3751250"/>
            <a:ext cx="5419690" cy="895903"/>
          </a:xfrm>
          <a:prstGeom prst="rect">
            <a:avLst/>
          </a:prstGeom>
        </p:spPr>
        <p:txBody>
          <a:bodyPr vert="horz" lIns="91440" tIns="90000" rIns="91440" bIns="90000" rtlCol="0">
            <a:noAutofit/>
          </a:bodyPr>
          <a:lstStyle>
            <a:lvl1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2000" kern="1200" baseline="0">
                <a:solidFill>
                  <a:schemeClr val="tx1"/>
                </a:solidFill>
                <a:latin typeface="+mn-lt"/>
                <a:ea typeface="+mn-ea"/>
                <a:cs typeface="+mn-cs"/>
              </a:defRPr>
            </a:lvl1pPr>
            <a:lvl2pPr marL="185738" indent="-177800" algn="l" defTabSz="914400" rtl="0" eaLnBrk="1" latinLnBrk="0" hangingPunct="1">
              <a:lnSpc>
                <a:spcPct val="100000"/>
              </a:lnSpc>
              <a:spcBef>
                <a:spcPts val="2000"/>
              </a:spcBef>
              <a:buClr>
                <a:schemeClr val="accent5"/>
              </a:buClr>
              <a:buFont typeface="Arial" panose="020B0604020202020204" pitchFamily="34" charset="0"/>
              <a:buChar char="•"/>
              <a:tabLst/>
              <a:defRPr sz="1800" kern="1200" baseline="0">
                <a:solidFill>
                  <a:schemeClr val="tx1"/>
                </a:solidFill>
                <a:latin typeface="+mn-lt"/>
                <a:ea typeface="+mn-ea"/>
                <a:cs typeface="+mn-cs"/>
              </a:defRPr>
            </a:lvl2pPr>
            <a:lvl3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600" kern="1200">
                <a:solidFill>
                  <a:schemeClr val="tx1"/>
                </a:solidFill>
                <a:latin typeface="+mn-lt"/>
                <a:ea typeface="+mn-ea"/>
                <a:cs typeface="+mn-cs"/>
              </a:defRPr>
            </a:lvl3pPr>
            <a:lvl4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400" kern="1200">
                <a:solidFill>
                  <a:schemeClr val="tx1"/>
                </a:solidFill>
                <a:latin typeface="+mn-lt"/>
                <a:ea typeface="+mn-ea"/>
                <a:cs typeface="+mn-cs"/>
              </a:defRPr>
            </a:lvl4pPr>
            <a:lvl5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align multiple DNA barcode sequences using a bioinformatics tool called </a:t>
            </a:r>
            <a:r>
              <a:rPr lang="en-GB" dirty="0" err="1"/>
              <a:t>Clustal</a:t>
            </a:r>
            <a:r>
              <a:rPr lang="en-GB" dirty="0"/>
              <a:t> Omega</a:t>
            </a:r>
          </a:p>
        </p:txBody>
      </p:sp>
      <p:sp>
        <p:nvSpPr>
          <p:cNvPr id="91" name="Content Placeholder 2">
            <a:extLst>
              <a:ext uri="{FF2B5EF4-FFF2-40B4-BE49-F238E27FC236}">
                <a16:creationId xmlns:a16="http://schemas.microsoft.com/office/drawing/2014/main" id="{087A3599-34D5-6017-A266-D194FF7D2056}"/>
              </a:ext>
            </a:extLst>
          </p:cNvPr>
          <p:cNvSpPr txBox="1">
            <a:spLocks/>
          </p:cNvSpPr>
          <p:nvPr/>
        </p:nvSpPr>
        <p:spPr>
          <a:xfrm>
            <a:off x="485045" y="5471922"/>
            <a:ext cx="5419690" cy="1210806"/>
          </a:xfrm>
          <a:prstGeom prst="rect">
            <a:avLst/>
          </a:prstGeom>
        </p:spPr>
        <p:txBody>
          <a:bodyPr vert="horz" lIns="91440" tIns="90000" rIns="91440" bIns="90000" rtlCol="0">
            <a:noAutofit/>
          </a:bodyPr>
          <a:lstStyle>
            <a:lvl1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2000" kern="1200" baseline="0">
                <a:solidFill>
                  <a:schemeClr val="tx1"/>
                </a:solidFill>
                <a:latin typeface="+mn-lt"/>
                <a:ea typeface="+mn-ea"/>
                <a:cs typeface="+mn-cs"/>
              </a:defRPr>
            </a:lvl1pPr>
            <a:lvl2pPr marL="185738" indent="-177800" algn="l" defTabSz="914400" rtl="0" eaLnBrk="1" latinLnBrk="0" hangingPunct="1">
              <a:lnSpc>
                <a:spcPct val="100000"/>
              </a:lnSpc>
              <a:spcBef>
                <a:spcPts val="2000"/>
              </a:spcBef>
              <a:buClr>
                <a:schemeClr val="accent5"/>
              </a:buClr>
              <a:buFont typeface="Arial" panose="020B0604020202020204" pitchFamily="34" charset="0"/>
              <a:buChar char="•"/>
              <a:tabLst/>
              <a:defRPr sz="1800" kern="1200" baseline="0">
                <a:solidFill>
                  <a:schemeClr val="tx1"/>
                </a:solidFill>
                <a:latin typeface="+mn-lt"/>
                <a:ea typeface="+mn-ea"/>
                <a:cs typeface="+mn-cs"/>
              </a:defRPr>
            </a:lvl2pPr>
            <a:lvl3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600" kern="1200">
                <a:solidFill>
                  <a:schemeClr val="tx1"/>
                </a:solidFill>
                <a:latin typeface="+mn-lt"/>
                <a:ea typeface="+mn-ea"/>
                <a:cs typeface="+mn-cs"/>
              </a:defRPr>
            </a:lvl3pPr>
            <a:lvl4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400" kern="1200">
                <a:solidFill>
                  <a:schemeClr val="tx1"/>
                </a:solidFill>
                <a:latin typeface="+mn-lt"/>
                <a:ea typeface="+mn-ea"/>
                <a:cs typeface="+mn-cs"/>
              </a:defRPr>
            </a:lvl4pPr>
            <a:lvl5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solidFill>
                  <a:schemeClr val="accent5"/>
                </a:solidFill>
              </a:rPr>
              <a:t>use this data to draw a phylogenetic tree using a bioinformatics tool called EMBL Interactive Tree of Life</a:t>
            </a:r>
            <a:endParaRPr lang="en-GB" dirty="0">
              <a:solidFill>
                <a:schemeClr val="bg2"/>
              </a:solidFill>
            </a:endParaRPr>
          </a:p>
        </p:txBody>
      </p:sp>
      <p:sp>
        <p:nvSpPr>
          <p:cNvPr id="34" name="Content Placeholder 2">
            <a:extLst>
              <a:ext uri="{FF2B5EF4-FFF2-40B4-BE49-F238E27FC236}">
                <a16:creationId xmlns:a16="http://schemas.microsoft.com/office/drawing/2014/main" id="{087A3599-34D5-6017-A266-D194FF7D2056}"/>
              </a:ext>
            </a:extLst>
          </p:cNvPr>
          <p:cNvSpPr txBox="1">
            <a:spLocks/>
          </p:cNvSpPr>
          <p:nvPr/>
        </p:nvSpPr>
        <p:spPr>
          <a:xfrm>
            <a:off x="6475102" y="5468591"/>
            <a:ext cx="5112547" cy="1197385"/>
          </a:xfrm>
          <a:prstGeom prst="rect">
            <a:avLst/>
          </a:prstGeom>
        </p:spPr>
        <p:txBody>
          <a:bodyPr vert="horz" lIns="91440" tIns="90000" rIns="91440" bIns="90000" rtlCol="0">
            <a:noAutofit/>
          </a:bodyPr>
          <a:lstStyle>
            <a:lvl1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2000" kern="1200" baseline="0">
                <a:solidFill>
                  <a:schemeClr val="tx1"/>
                </a:solidFill>
                <a:latin typeface="+mn-lt"/>
                <a:ea typeface="+mn-ea"/>
                <a:cs typeface="+mn-cs"/>
              </a:defRPr>
            </a:lvl1pPr>
            <a:lvl2pPr marL="185738" indent="-177800" algn="l" defTabSz="914400" rtl="0" eaLnBrk="1" latinLnBrk="0" hangingPunct="1">
              <a:lnSpc>
                <a:spcPct val="100000"/>
              </a:lnSpc>
              <a:spcBef>
                <a:spcPts val="2000"/>
              </a:spcBef>
              <a:buClr>
                <a:schemeClr val="accent5"/>
              </a:buClr>
              <a:buFont typeface="Arial" panose="020B0604020202020204" pitchFamily="34" charset="0"/>
              <a:buChar char="•"/>
              <a:tabLst/>
              <a:defRPr sz="1800" kern="1200" baseline="0">
                <a:solidFill>
                  <a:schemeClr val="tx1"/>
                </a:solidFill>
                <a:latin typeface="+mn-lt"/>
                <a:ea typeface="+mn-ea"/>
                <a:cs typeface="+mn-cs"/>
              </a:defRPr>
            </a:lvl2pPr>
            <a:lvl3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600" kern="1200">
                <a:solidFill>
                  <a:schemeClr val="tx1"/>
                </a:solidFill>
                <a:latin typeface="+mn-lt"/>
                <a:ea typeface="+mn-ea"/>
                <a:cs typeface="+mn-cs"/>
              </a:defRPr>
            </a:lvl3pPr>
            <a:lvl4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400" kern="1200">
                <a:solidFill>
                  <a:schemeClr val="tx1"/>
                </a:solidFill>
                <a:latin typeface="+mn-lt"/>
                <a:ea typeface="+mn-ea"/>
                <a:cs typeface="+mn-cs"/>
              </a:defRPr>
            </a:lvl4pPr>
            <a:lvl5pPr marL="185738" indent="-185738" algn="l" defTabSz="914400" rtl="0" eaLnBrk="1" latinLnBrk="0" hangingPunct="1">
              <a:lnSpc>
                <a:spcPct val="100000"/>
              </a:lnSpc>
              <a:spcBef>
                <a:spcPts val="2000"/>
              </a:spcBef>
              <a:buClr>
                <a:schemeClr val="accent5"/>
              </a:buClr>
              <a:buFont typeface="Arial" panose="020B0604020202020204" pitchFamily="34" charset="0"/>
              <a:buChar char="•"/>
              <a:tabLst/>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dirty="0"/>
              <a:t>Follow the printed or digital instructions to display information as a phylogenetic tree using the </a:t>
            </a:r>
            <a:r>
              <a:rPr lang="en-GB" dirty="0">
                <a:solidFill>
                  <a:schemeClr val="accent6"/>
                </a:solidFill>
                <a:hlinkClick r:id="rId3">
                  <a:extLst>
                    <a:ext uri="{A12FA001-AC4F-418D-AE19-62706E023703}">
                      <ahyp:hlinkClr xmlns:ahyp="http://schemas.microsoft.com/office/drawing/2018/hyperlinkcolor" xmlns="" val="tx"/>
                    </a:ext>
                  </a:extLst>
                </a:hlinkClick>
              </a:rPr>
              <a:t>Interactive Tree of Life</a:t>
            </a:r>
            <a:r>
              <a:rPr lang="en-GB" dirty="0">
                <a:solidFill>
                  <a:schemeClr val="accent6"/>
                </a:solidFill>
              </a:rPr>
              <a:t> </a:t>
            </a:r>
            <a:r>
              <a:rPr lang="en-GB" dirty="0"/>
              <a:t>website</a:t>
            </a:r>
          </a:p>
        </p:txBody>
      </p:sp>
      <p:sp>
        <p:nvSpPr>
          <p:cNvPr id="35" name="TextBox 34"/>
          <p:cNvSpPr txBox="1"/>
          <p:nvPr/>
        </p:nvSpPr>
        <p:spPr>
          <a:xfrm>
            <a:off x="5904735" y="5387951"/>
            <a:ext cx="763351" cy="830997"/>
          </a:xfrm>
          <a:prstGeom prst="rect">
            <a:avLst/>
          </a:prstGeom>
          <a:noFill/>
        </p:spPr>
        <p:txBody>
          <a:bodyPr wrap="none" rtlCol="0">
            <a:spAutoFit/>
          </a:bodyPr>
          <a:lstStyle/>
          <a:p>
            <a:r>
              <a:rPr lang="en-GB" sz="4800" dirty="0">
                <a:sym typeface="Wingdings" panose="05000000000000000000" pitchFamily="2" charset="2"/>
              </a:rPr>
              <a:t></a:t>
            </a:r>
            <a:endParaRPr lang="en-GB" sz="4800" dirty="0"/>
          </a:p>
        </p:txBody>
      </p:sp>
      <p:pic>
        <p:nvPicPr>
          <p:cNvPr id="4" name="Picture 3" descr="A screenshot of a computer&#10;&#10;Description automatically generated">
            <a:extLst>
              <a:ext uri="{FF2B5EF4-FFF2-40B4-BE49-F238E27FC236}">
                <a16:creationId xmlns:a16="http://schemas.microsoft.com/office/drawing/2014/main" id="{A2DEAA9E-CB5D-C4DF-68B3-4542125568F7}"/>
              </a:ext>
            </a:extLst>
          </p:cNvPr>
          <p:cNvPicPr>
            <a:picLocks noChangeAspect="1"/>
          </p:cNvPicPr>
          <p:nvPr/>
        </p:nvPicPr>
        <p:blipFill>
          <a:blip r:embed="rId4"/>
          <a:stretch>
            <a:fillRect/>
          </a:stretch>
        </p:blipFill>
        <p:spPr>
          <a:xfrm>
            <a:off x="6145654" y="2071621"/>
            <a:ext cx="5441995" cy="3060000"/>
          </a:xfrm>
          <a:prstGeom prst="rect">
            <a:avLst/>
          </a:prstGeom>
          <a:ln w="19050">
            <a:solidFill>
              <a:schemeClr val="bg1">
                <a:lumMod val="75000"/>
              </a:schemeClr>
            </a:solidFill>
          </a:ln>
        </p:spPr>
      </p:pic>
    </p:spTree>
    <p:extLst>
      <p:ext uri="{BB962C8B-B14F-4D97-AF65-F5344CB8AC3E}">
        <p14:creationId xmlns:p14="http://schemas.microsoft.com/office/powerpoint/2010/main" val="3543305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0B7BA0-0F6E-85D4-B22F-2073616191FA}"/>
              </a:ext>
            </a:extLst>
          </p:cNvPr>
          <p:cNvSpPr>
            <a:spLocks noGrp="1"/>
          </p:cNvSpPr>
          <p:nvPr>
            <p:ph type="title"/>
          </p:nvPr>
        </p:nvSpPr>
        <p:spPr/>
        <p:txBody>
          <a:bodyPr/>
          <a:lstStyle/>
          <a:p>
            <a:r>
              <a:rPr lang="en-US" dirty="0"/>
              <a:t>Bioinformatics:</a:t>
            </a:r>
            <a:br>
              <a:rPr lang="en-US" dirty="0"/>
            </a:br>
            <a:r>
              <a:rPr lang="en-US" dirty="0"/>
              <a:t>family tree</a:t>
            </a:r>
          </a:p>
        </p:txBody>
      </p:sp>
      <p:sp>
        <p:nvSpPr>
          <p:cNvPr id="3" name="Text Placeholder 2">
            <a:extLst>
              <a:ext uri="{FF2B5EF4-FFF2-40B4-BE49-F238E27FC236}">
                <a16:creationId xmlns:a16="http://schemas.microsoft.com/office/drawing/2014/main" id="{BDCB076C-882F-BF49-0FC2-8322D7073AFD}"/>
              </a:ext>
            </a:extLst>
          </p:cNvPr>
          <p:cNvSpPr>
            <a:spLocks noGrp="1"/>
          </p:cNvSpPr>
          <p:nvPr>
            <p:ph type="body" sz="quarter" idx="13"/>
          </p:nvPr>
        </p:nvSpPr>
        <p:spPr/>
        <p:txBody>
          <a:bodyPr/>
          <a:lstStyle/>
          <a:p>
            <a:r>
              <a:rPr lang="en-US" dirty="0"/>
              <a:t>09</a:t>
            </a:r>
          </a:p>
        </p:txBody>
      </p:sp>
      <p:pic>
        <p:nvPicPr>
          <p:cNvPr id="4" name="Picture 3">
            <a:extLst>
              <a:ext uri="{FF2B5EF4-FFF2-40B4-BE49-F238E27FC236}">
                <a16:creationId xmlns:a16="http://schemas.microsoft.com/office/drawing/2014/main" id="{92BB7487-27A0-1B60-A8D5-DE3ED1EBB2BB}"/>
              </a:ext>
            </a:extLst>
          </p:cNvPr>
          <p:cNvPicPr>
            <a:picLocks noChangeAspect="1"/>
          </p:cNvPicPr>
          <p:nvPr/>
        </p:nvPicPr>
        <p:blipFill>
          <a:blip r:embed="rId2"/>
          <a:srcRect/>
          <a:stretch/>
        </p:blipFill>
        <p:spPr>
          <a:xfrm>
            <a:off x="533026" y="5152255"/>
            <a:ext cx="11159979" cy="762641"/>
          </a:xfrm>
          <a:prstGeom prst="rect">
            <a:avLst/>
          </a:prstGeom>
        </p:spPr>
      </p:pic>
    </p:spTree>
    <p:extLst>
      <p:ext uri="{BB962C8B-B14F-4D97-AF65-F5344CB8AC3E}">
        <p14:creationId xmlns:p14="http://schemas.microsoft.com/office/powerpoint/2010/main" val="13187407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a:noFill/>
        </p:spPr>
        <p:txBody>
          <a:bodyPr/>
          <a:lstStyle/>
          <a:p>
            <a:r>
              <a:rPr lang="en-US" dirty="0"/>
              <a:t>Developing phylogenetic trees</a:t>
            </a:r>
          </a:p>
        </p:txBody>
      </p:sp>
      <p:sp>
        <p:nvSpPr>
          <p:cNvPr id="7"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6" y="2021302"/>
            <a:ext cx="5521106" cy="4381200"/>
          </a:xfrm>
        </p:spPr>
        <p:txBody>
          <a:bodyPr>
            <a:noAutofit/>
          </a:bodyPr>
          <a:lstStyle/>
          <a:p>
            <a:pPr marL="0" indent="0">
              <a:buNone/>
            </a:pPr>
            <a:r>
              <a:rPr lang="en-US" dirty="0"/>
              <a:t>Compare your phylogenetic tree to others in the class. </a:t>
            </a:r>
          </a:p>
          <a:p>
            <a:pPr marL="0" indent="0">
              <a:buNone/>
            </a:pPr>
            <a:r>
              <a:rPr lang="en-GB" dirty="0">
                <a:solidFill>
                  <a:schemeClr val="accent5"/>
                </a:solidFill>
              </a:rPr>
              <a:t>A</a:t>
            </a:r>
            <a:r>
              <a:rPr lang="en-GB" dirty="0"/>
              <a:t>. Which barcodes (and therefore organisms) are most closely related from this phylogenetic tree?</a:t>
            </a:r>
          </a:p>
        </p:txBody>
      </p:sp>
      <p:pic>
        <p:nvPicPr>
          <p:cNvPr id="14" name="Picture 13"/>
          <p:cNvPicPr>
            <a:picLocks noChangeAspect="1"/>
          </p:cNvPicPr>
          <p:nvPr/>
        </p:nvPicPr>
        <p:blipFill>
          <a:blip r:embed="rId2"/>
          <a:stretch>
            <a:fillRect/>
          </a:stretch>
        </p:blipFill>
        <p:spPr>
          <a:xfrm>
            <a:off x="22292" y="2187317"/>
            <a:ext cx="538387" cy="459515"/>
          </a:xfrm>
          <a:prstGeom prst="rect">
            <a:avLst/>
          </a:prstGeom>
        </p:spPr>
      </p:pic>
      <p:pic>
        <p:nvPicPr>
          <p:cNvPr id="15" name="image1.png"/>
          <p:cNvPicPr/>
          <p:nvPr/>
        </p:nvPicPr>
        <p:blipFill>
          <a:blip r:embed="rId3"/>
          <a:srcRect l="4021" t="5294" r="33347" b="72380"/>
          <a:stretch>
            <a:fillRect/>
          </a:stretch>
        </p:blipFill>
        <p:spPr>
          <a:xfrm>
            <a:off x="6297432" y="2021302"/>
            <a:ext cx="5516616" cy="950553"/>
          </a:xfrm>
          <a:prstGeom prst="rect">
            <a:avLst/>
          </a:prstGeom>
          <a:ln/>
        </p:spPr>
      </p:pic>
      <p:sp>
        <p:nvSpPr>
          <p:cNvPr id="25" name="TextBox 24"/>
          <p:cNvSpPr txBox="1"/>
          <p:nvPr/>
        </p:nvSpPr>
        <p:spPr>
          <a:xfrm>
            <a:off x="-161853" y="2705295"/>
            <a:ext cx="744114" cy="830997"/>
          </a:xfrm>
          <a:prstGeom prst="rect">
            <a:avLst/>
          </a:prstGeom>
          <a:noFill/>
        </p:spPr>
        <p:txBody>
          <a:bodyPr wrap="none" rtlCol="0">
            <a:spAutoFit/>
          </a:bodyPr>
          <a:lstStyle/>
          <a:p>
            <a:r>
              <a:rPr lang="en-GB" sz="4800" dirty="0">
                <a:sym typeface="Wingdings" panose="05000000000000000000" pitchFamily="2" charset="2"/>
              </a:rPr>
              <a:t></a:t>
            </a:r>
            <a:endParaRPr lang="en-GB" sz="4800" dirty="0"/>
          </a:p>
        </p:txBody>
      </p:sp>
      <p:sp>
        <p:nvSpPr>
          <p:cNvPr id="20" name="Rectangle 19"/>
          <p:cNvSpPr/>
          <p:nvPr/>
        </p:nvSpPr>
        <p:spPr>
          <a:xfrm>
            <a:off x="475311" y="4088381"/>
            <a:ext cx="5525971" cy="2554545"/>
          </a:xfrm>
          <a:prstGeom prst="rect">
            <a:avLst/>
          </a:prstGeom>
        </p:spPr>
        <p:txBody>
          <a:bodyPr wrap="square">
            <a:spAutoFit/>
          </a:bodyPr>
          <a:lstStyle/>
          <a:p>
            <a:r>
              <a:rPr lang="en-GB" sz="2000" dirty="0">
                <a:solidFill>
                  <a:schemeClr val="accent5"/>
                </a:solidFill>
              </a:rPr>
              <a:t>If using the 5 sequences from the ‘9-R-KnownBarcodes’ file, you should see a phylogenetic tree like opposite. On this phylogenetic tree the green peach aphid and 7-spot ladybird are most closely related, then the brimstone butterfly. The labyrinth spider and common woodlouse are less closely related to the other invertebrates.</a:t>
            </a:r>
          </a:p>
        </p:txBody>
      </p:sp>
    </p:spTree>
    <p:extLst>
      <p:ext uri="{BB962C8B-B14F-4D97-AF65-F5344CB8AC3E}">
        <p14:creationId xmlns:p14="http://schemas.microsoft.com/office/powerpoint/2010/main" val="3744582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a:noFill/>
        </p:spPr>
        <p:txBody>
          <a:bodyPr/>
          <a:lstStyle/>
          <a:p>
            <a:r>
              <a:rPr lang="en-US" dirty="0"/>
              <a:t>Developing phylogenetic trees</a:t>
            </a:r>
          </a:p>
        </p:txBody>
      </p:sp>
      <p:sp>
        <p:nvSpPr>
          <p:cNvPr id="7"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6" y="2021302"/>
            <a:ext cx="5521106" cy="4381200"/>
          </a:xfrm>
        </p:spPr>
        <p:txBody>
          <a:bodyPr>
            <a:noAutofit/>
          </a:bodyPr>
          <a:lstStyle/>
          <a:p>
            <a:pPr marL="0" lvl="0" indent="0">
              <a:buNone/>
            </a:pPr>
            <a:r>
              <a:rPr lang="en-GB" dirty="0">
                <a:solidFill>
                  <a:schemeClr val="accent5"/>
                </a:solidFill>
              </a:rPr>
              <a:t>B</a:t>
            </a:r>
            <a:r>
              <a:rPr lang="en-GB" dirty="0"/>
              <a:t>. Look at the organisms most closely related – does this make sense with your knowledge of the invertebrates sampled?</a:t>
            </a:r>
          </a:p>
        </p:txBody>
      </p:sp>
      <p:pic>
        <p:nvPicPr>
          <p:cNvPr id="15" name="image1.png"/>
          <p:cNvPicPr/>
          <p:nvPr/>
        </p:nvPicPr>
        <p:blipFill>
          <a:blip r:embed="rId3"/>
          <a:srcRect l="4021" t="5294" r="33347" b="72380"/>
          <a:stretch>
            <a:fillRect/>
          </a:stretch>
        </p:blipFill>
        <p:spPr>
          <a:xfrm>
            <a:off x="6297432" y="2021302"/>
            <a:ext cx="5516616" cy="950553"/>
          </a:xfrm>
          <a:prstGeom prst="rect">
            <a:avLst/>
          </a:prstGeom>
          <a:ln/>
        </p:spPr>
      </p:pic>
      <p:sp>
        <p:nvSpPr>
          <p:cNvPr id="25" name="TextBox 24"/>
          <p:cNvSpPr txBox="1"/>
          <p:nvPr/>
        </p:nvSpPr>
        <p:spPr>
          <a:xfrm>
            <a:off x="-161853" y="1781751"/>
            <a:ext cx="744114" cy="830997"/>
          </a:xfrm>
          <a:prstGeom prst="rect">
            <a:avLst/>
          </a:prstGeom>
          <a:noFill/>
        </p:spPr>
        <p:txBody>
          <a:bodyPr wrap="none" rtlCol="0">
            <a:spAutoFit/>
          </a:bodyPr>
          <a:lstStyle/>
          <a:p>
            <a:r>
              <a:rPr lang="en-GB" sz="4800" dirty="0">
                <a:sym typeface="Wingdings" panose="05000000000000000000" pitchFamily="2" charset="2"/>
              </a:rPr>
              <a:t></a:t>
            </a:r>
            <a:endParaRPr lang="en-GB" sz="4800" dirty="0"/>
          </a:p>
        </p:txBody>
      </p:sp>
      <p:sp>
        <p:nvSpPr>
          <p:cNvPr id="20" name="Rectangle 19"/>
          <p:cNvSpPr/>
          <p:nvPr/>
        </p:nvSpPr>
        <p:spPr>
          <a:xfrm>
            <a:off x="771461" y="3274565"/>
            <a:ext cx="5229821" cy="2554545"/>
          </a:xfrm>
          <a:prstGeom prst="rect">
            <a:avLst/>
          </a:prstGeom>
        </p:spPr>
        <p:txBody>
          <a:bodyPr wrap="square">
            <a:spAutoFit/>
          </a:bodyPr>
          <a:lstStyle/>
          <a:p>
            <a:r>
              <a:rPr lang="en-GB" sz="2000" dirty="0">
                <a:solidFill>
                  <a:schemeClr val="accent5"/>
                </a:solidFill>
              </a:rPr>
              <a:t>Certainly the spider and woodlouse have different numbers of legs to the butterfly, aphid and ladybird, so the fact that they are less related is not surprising. The ladybird and aphid both have a rounded body shape with head, thorax and abdomen and each has 6 legs, so the fact that they are most related is also believable. </a:t>
            </a:r>
          </a:p>
        </p:txBody>
      </p:sp>
      <p:pic>
        <p:nvPicPr>
          <p:cNvPr id="10" name="Picture 9"/>
          <p:cNvPicPr>
            <a:picLocks noChangeAspect="1"/>
          </p:cNvPicPr>
          <p:nvPr/>
        </p:nvPicPr>
        <p:blipFill>
          <a:blip r:embed="rId4"/>
          <a:stretch>
            <a:fillRect/>
          </a:stretch>
        </p:blipFill>
        <p:spPr>
          <a:xfrm>
            <a:off x="6297433" y="3182590"/>
            <a:ext cx="5419256" cy="2787407"/>
          </a:xfrm>
          <a:prstGeom prst="rect">
            <a:avLst/>
          </a:prstGeom>
        </p:spPr>
      </p:pic>
    </p:spTree>
    <p:extLst>
      <p:ext uri="{BB962C8B-B14F-4D97-AF65-F5344CB8AC3E}">
        <p14:creationId xmlns:p14="http://schemas.microsoft.com/office/powerpoint/2010/main" val="4294720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a:noFill/>
        </p:spPr>
        <p:txBody>
          <a:bodyPr/>
          <a:lstStyle/>
          <a:p>
            <a:r>
              <a:rPr lang="en-US" dirty="0"/>
              <a:t>Developing phylogenetic trees</a:t>
            </a:r>
          </a:p>
        </p:txBody>
      </p:sp>
      <p:sp>
        <p:nvSpPr>
          <p:cNvPr id="7"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6" y="2021302"/>
            <a:ext cx="5521106" cy="4381200"/>
          </a:xfrm>
        </p:spPr>
        <p:txBody>
          <a:bodyPr>
            <a:noAutofit/>
          </a:bodyPr>
          <a:lstStyle/>
          <a:p>
            <a:pPr marL="0" lvl="0" indent="0">
              <a:buNone/>
            </a:pPr>
            <a:r>
              <a:rPr lang="en-GB" dirty="0">
                <a:solidFill>
                  <a:schemeClr val="accent5"/>
                </a:solidFill>
              </a:rPr>
              <a:t>C.</a:t>
            </a:r>
            <a:r>
              <a:rPr lang="en-GB" dirty="0"/>
              <a:t> How could you make the phylogenetic tree more accurate?</a:t>
            </a:r>
          </a:p>
        </p:txBody>
      </p:sp>
      <p:pic>
        <p:nvPicPr>
          <p:cNvPr id="15" name="image1.png"/>
          <p:cNvPicPr/>
          <p:nvPr/>
        </p:nvPicPr>
        <p:blipFill>
          <a:blip r:embed="rId3"/>
          <a:srcRect l="4021" t="5294" r="33347" b="72380"/>
          <a:stretch>
            <a:fillRect/>
          </a:stretch>
        </p:blipFill>
        <p:spPr>
          <a:xfrm>
            <a:off x="6297432" y="2021302"/>
            <a:ext cx="5516616" cy="950553"/>
          </a:xfrm>
          <a:prstGeom prst="rect">
            <a:avLst/>
          </a:prstGeom>
          <a:ln/>
        </p:spPr>
      </p:pic>
      <p:sp>
        <p:nvSpPr>
          <p:cNvPr id="25" name="TextBox 24"/>
          <p:cNvSpPr txBox="1"/>
          <p:nvPr/>
        </p:nvSpPr>
        <p:spPr>
          <a:xfrm>
            <a:off x="-161853" y="1781751"/>
            <a:ext cx="744114" cy="830997"/>
          </a:xfrm>
          <a:prstGeom prst="rect">
            <a:avLst/>
          </a:prstGeom>
          <a:noFill/>
        </p:spPr>
        <p:txBody>
          <a:bodyPr wrap="none" rtlCol="0">
            <a:spAutoFit/>
          </a:bodyPr>
          <a:lstStyle/>
          <a:p>
            <a:r>
              <a:rPr lang="en-GB" sz="4800" dirty="0">
                <a:sym typeface="Wingdings" panose="05000000000000000000" pitchFamily="2" charset="2"/>
              </a:rPr>
              <a:t></a:t>
            </a:r>
            <a:endParaRPr lang="en-GB" sz="4800" dirty="0"/>
          </a:p>
        </p:txBody>
      </p:sp>
      <p:sp>
        <p:nvSpPr>
          <p:cNvPr id="20" name="Rectangle 19"/>
          <p:cNvSpPr/>
          <p:nvPr/>
        </p:nvSpPr>
        <p:spPr>
          <a:xfrm>
            <a:off x="771461" y="2991156"/>
            <a:ext cx="5229821" cy="1631216"/>
          </a:xfrm>
          <a:prstGeom prst="rect">
            <a:avLst/>
          </a:prstGeom>
        </p:spPr>
        <p:txBody>
          <a:bodyPr wrap="square">
            <a:spAutoFit/>
          </a:bodyPr>
          <a:lstStyle/>
          <a:p>
            <a:r>
              <a:rPr lang="en-GB" sz="2000" dirty="0">
                <a:solidFill>
                  <a:schemeClr val="accent5"/>
                </a:solidFill>
              </a:rPr>
              <a:t>To make the phylogenetic tree more accurate, a longer DNA sequence should be used. This will give greater ability to examine similarity at the genetic (or even genomic) level between species. </a:t>
            </a:r>
          </a:p>
        </p:txBody>
      </p:sp>
      <p:pic>
        <p:nvPicPr>
          <p:cNvPr id="8" name="Picture 7"/>
          <p:cNvPicPr>
            <a:picLocks noChangeAspect="1"/>
          </p:cNvPicPr>
          <p:nvPr/>
        </p:nvPicPr>
        <p:blipFill rotWithShape="1">
          <a:blip r:embed="rId4"/>
          <a:srcRect l="42099" r="39091" b="29114"/>
          <a:stretch/>
        </p:blipFill>
        <p:spPr>
          <a:xfrm>
            <a:off x="10067726" y="3087380"/>
            <a:ext cx="1746322" cy="1576250"/>
          </a:xfrm>
          <a:prstGeom prst="rect">
            <a:avLst/>
          </a:prstGeom>
        </p:spPr>
      </p:pic>
      <p:sp>
        <p:nvSpPr>
          <p:cNvPr id="3" name="Rectangle 2"/>
          <p:cNvSpPr/>
          <p:nvPr/>
        </p:nvSpPr>
        <p:spPr>
          <a:xfrm>
            <a:off x="6297432" y="4622372"/>
            <a:ext cx="5468655" cy="439998"/>
          </a:xfrm>
          <a:prstGeom prst="rect">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Genome = 799 million bases</a:t>
            </a:r>
          </a:p>
        </p:txBody>
      </p:sp>
      <p:sp>
        <p:nvSpPr>
          <p:cNvPr id="11" name="Rectangle 10"/>
          <p:cNvSpPr/>
          <p:nvPr/>
        </p:nvSpPr>
        <p:spPr>
          <a:xfrm>
            <a:off x="6321412" y="5214770"/>
            <a:ext cx="5468655" cy="439998"/>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DNA barcode amplicon = 710 bases</a:t>
            </a:r>
          </a:p>
        </p:txBody>
      </p:sp>
    </p:spTree>
    <p:extLst>
      <p:ext uri="{BB962C8B-B14F-4D97-AF65-F5344CB8AC3E}">
        <p14:creationId xmlns:p14="http://schemas.microsoft.com/office/powerpoint/2010/main" val="1793503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Bioinformatics: Family tree</a:t>
            </a:r>
          </a:p>
        </p:txBody>
      </p:sp>
      <p:sp>
        <p:nvSpPr>
          <p:cNvPr id="4" name="Pentagon 3"/>
          <p:cNvSpPr/>
          <p:nvPr/>
        </p:nvSpPr>
        <p:spPr>
          <a:xfrm>
            <a:off x="480176" y="2021301"/>
            <a:ext cx="2591498" cy="1297301"/>
          </a:xfrm>
          <a:prstGeom prst="homePlate">
            <a:avLst>
              <a:gd name="adj" fmla="val 38575"/>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entagon 6"/>
          <p:cNvSpPr/>
          <p:nvPr/>
        </p:nvSpPr>
        <p:spPr>
          <a:xfrm>
            <a:off x="3071674" y="2021301"/>
            <a:ext cx="2591498" cy="1297302"/>
          </a:xfrm>
          <a:prstGeom prst="homePlate">
            <a:avLst>
              <a:gd name="adj" fmla="val 38575"/>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Pentagon 7"/>
          <p:cNvSpPr/>
          <p:nvPr/>
        </p:nvSpPr>
        <p:spPr>
          <a:xfrm>
            <a:off x="5663172" y="2021301"/>
            <a:ext cx="2591498" cy="1297302"/>
          </a:xfrm>
          <a:prstGeom prst="homePlate">
            <a:avLst>
              <a:gd name="adj" fmla="val 38575"/>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p:cNvSpPr txBox="1"/>
          <p:nvPr/>
        </p:nvSpPr>
        <p:spPr>
          <a:xfrm>
            <a:off x="531810" y="2316008"/>
            <a:ext cx="2488229" cy="707886"/>
          </a:xfrm>
          <a:prstGeom prst="rect">
            <a:avLst/>
          </a:prstGeom>
          <a:noFill/>
          <a:ln>
            <a:noFill/>
          </a:ln>
        </p:spPr>
        <p:txBody>
          <a:bodyPr wrap="square" rtlCol="0">
            <a:spAutoFit/>
          </a:bodyPr>
          <a:lstStyle/>
          <a:p>
            <a:r>
              <a:rPr lang="en-GB" sz="2000" b="1" dirty="0"/>
              <a:t>Explaining phylogenetic trees</a:t>
            </a:r>
          </a:p>
        </p:txBody>
      </p:sp>
      <p:sp>
        <p:nvSpPr>
          <p:cNvPr id="13" name="TextBox 12"/>
          <p:cNvSpPr txBox="1"/>
          <p:nvPr/>
        </p:nvSpPr>
        <p:spPr>
          <a:xfrm>
            <a:off x="3123309" y="2162119"/>
            <a:ext cx="2211321" cy="1015663"/>
          </a:xfrm>
          <a:prstGeom prst="rect">
            <a:avLst/>
          </a:prstGeom>
          <a:noFill/>
          <a:ln>
            <a:noFill/>
          </a:ln>
        </p:spPr>
        <p:txBody>
          <a:bodyPr wrap="square" rtlCol="0">
            <a:spAutoFit/>
          </a:bodyPr>
          <a:lstStyle/>
          <a:p>
            <a:r>
              <a:rPr lang="en-GB" sz="2000" b="1" dirty="0"/>
              <a:t>Sharing DNA barcode sequences </a:t>
            </a:r>
          </a:p>
        </p:txBody>
      </p:sp>
      <p:sp>
        <p:nvSpPr>
          <p:cNvPr id="14" name="TextBox 13"/>
          <p:cNvSpPr txBox="1"/>
          <p:nvPr/>
        </p:nvSpPr>
        <p:spPr>
          <a:xfrm>
            <a:off x="5714807" y="2162119"/>
            <a:ext cx="2211320" cy="1015663"/>
          </a:xfrm>
          <a:prstGeom prst="rect">
            <a:avLst/>
          </a:prstGeom>
          <a:noFill/>
          <a:ln>
            <a:noFill/>
          </a:ln>
        </p:spPr>
        <p:txBody>
          <a:bodyPr wrap="square" rtlCol="0">
            <a:spAutoFit/>
          </a:bodyPr>
          <a:lstStyle/>
          <a:p>
            <a:r>
              <a:rPr lang="en-GB" sz="2000" b="1" dirty="0"/>
              <a:t>Alignment of multiple sequences</a:t>
            </a:r>
          </a:p>
        </p:txBody>
      </p:sp>
      <p:sp>
        <p:nvSpPr>
          <p:cNvPr id="9" name="Pentagon 8"/>
          <p:cNvSpPr/>
          <p:nvPr/>
        </p:nvSpPr>
        <p:spPr>
          <a:xfrm>
            <a:off x="8256323" y="2021300"/>
            <a:ext cx="2591498" cy="1297302"/>
          </a:xfrm>
          <a:prstGeom prst="homePlate">
            <a:avLst>
              <a:gd name="adj" fmla="val 38575"/>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8307958" y="2316008"/>
            <a:ext cx="2539863" cy="707886"/>
          </a:xfrm>
          <a:prstGeom prst="rect">
            <a:avLst/>
          </a:prstGeom>
          <a:noFill/>
          <a:ln>
            <a:noFill/>
          </a:ln>
        </p:spPr>
        <p:txBody>
          <a:bodyPr wrap="square" rtlCol="0">
            <a:spAutoFit/>
          </a:bodyPr>
          <a:lstStyle/>
          <a:p>
            <a:r>
              <a:rPr lang="en-GB" sz="2000" b="1" dirty="0"/>
              <a:t>Developing phylogenetic trees</a:t>
            </a:r>
          </a:p>
        </p:txBody>
      </p:sp>
      <p:sp>
        <p:nvSpPr>
          <p:cNvPr id="11"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8" y="3703320"/>
            <a:ext cx="11443598" cy="2569889"/>
          </a:xfrm>
        </p:spPr>
        <p:txBody>
          <a:bodyPr>
            <a:noAutofit/>
          </a:bodyPr>
          <a:lstStyle/>
          <a:p>
            <a:pPr marL="0" indent="0">
              <a:buNone/>
            </a:pPr>
            <a:r>
              <a:rPr lang="en-GB" dirty="0">
                <a:latin typeface="Arial" panose="020B0604020202020204" pitchFamily="34" charset="0"/>
              </a:rPr>
              <a:t>Next session we be</a:t>
            </a:r>
            <a:r>
              <a:rPr lang="en-GB" dirty="0">
                <a:solidFill>
                  <a:schemeClr val="accent5"/>
                </a:solidFill>
                <a:latin typeface="Arial" panose="020B0604020202020204" pitchFamily="34" charset="0"/>
              </a:rPr>
              <a:t> </a:t>
            </a:r>
            <a:r>
              <a:rPr lang="en-GB" b="1" dirty="0">
                <a:solidFill>
                  <a:schemeClr val="accent5"/>
                </a:solidFill>
                <a:latin typeface="Arial" panose="020B0604020202020204" pitchFamily="34" charset="0"/>
              </a:rPr>
              <a:t>designing posters to communicate our results</a:t>
            </a:r>
            <a:r>
              <a:rPr lang="en-GB" dirty="0">
                <a:latin typeface="Arial" panose="020B0604020202020204" pitchFamily="34" charset="0"/>
              </a:rPr>
              <a:t>.</a:t>
            </a:r>
          </a:p>
        </p:txBody>
      </p:sp>
    </p:spTree>
    <p:extLst>
      <p:ext uri="{BB962C8B-B14F-4D97-AF65-F5344CB8AC3E}">
        <p14:creationId xmlns:p14="http://schemas.microsoft.com/office/powerpoint/2010/main" val="31812915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423557-ED75-EB03-119C-B3CC66CC9CD2}"/>
              </a:ext>
            </a:extLst>
          </p:cNvPr>
          <p:cNvSpPr>
            <a:spLocks noGrp="1"/>
          </p:cNvSpPr>
          <p:nvPr>
            <p:ph type="title"/>
          </p:nvPr>
        </p:nvSpPr>
        <p:spPr/>
        <p:txBody>
          <a:bodyPr/>
          <a:lstStyle/>
          <a:p>
            <a:r>
              <a:rPr lang="en-US"/>
              <a:t>Thank you</a:t>
            </a:r>
          </a:p>
        </p:txBody>
      </p:sp>
      <p:sp>
        <p:nvSpPr>
          <p:cNvPr id="3" name="Content Placeholder 2">
            <a:extLst>
              <a:ext uri="{FF2B5EF4-FFF2-40B4-BE49-F238E27FC236}">
                <a16:creationId xmlns:a16="http://schemas.microsoft.com/office/drawing/2014/main" id="{19746782-CFCE-13CC-0A8B-872F49595446}"/>
              </a:ext>
            </a:extLst>
          </p:cNvPr>
          <p:cNvSpPr>
            <a:spLocks noGrp="1"/>
          </p:cNvSpPr>
          <p:nvPr>
            <p:ph idx="1"/>
          </p:nvPr>
        </p:nvSpPr>
        <p:spPr/>
        <p:txBody>
          <a:bodyPr/>
          <a:lstStyle/>
          <a:p>
            <a:r>
              <a:rPr lang="en-GB" b="1">
                <a:effectLst/>
                <a:latin typeface="Arial" panose="020B0604020202020204" pitchFamily="34" charset="0"/>
                <a:cs typeface="Arial" panose="020B0604020202020204" pitchFamily="34" charset="0"/>
              </a:rPr>
              <a:t>Barcoding for beginners is a project by Wellcome Connecting Science, funded by a Royal Society Partnership grant.</a:t>
            </a:r>
          </a:p>
          <a:p>
            <a:r>
              <a:rPr lang="en-GB">
                <a:effectLst/>
                <a:latin typeface="Arial" panose="020B0604020202020204" pitchFamily="34" charset="0"/>
                <a:cs typeface="Arial" panose="020B0604020202020204" pitchFamily="34" charset="0"/>
              </a:rPr>
              <a:t>All resources can be found on YourGenome: </a:t>
            </a:r>
            <a:r>
              <a:rPr lang="en-GB">
                <a:solidFill>
                  <a:schemeClr val="accent6"/>
                </a:solidFill>
                <a:effectLst/>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xmlns="" val="tx"/>
                    </a:ext>
                  </a:extLst>
                </a:hlinkClick>
              </a:rPr>
              <a:t>yourgenome.org/theme/barcoding-for-beginners</a:t>
            </a:r>
            <a:endParaRPr lang="en-GB">
              <a:solidFill>
                <a:schemeClr val="accent6"/>
              </a:solidFill>
              <a:latin typeface="Arial" panose="020B0604020202020204" pitchFamily="34" charset="0"/>
              <a:cs typeface="Arial" panose="020B0604020202020204" pitchFamily="34" charset="0"/>
            </a:endParaRPr>
          </a:p>
          <a:p>
            <a:r>
              <a:rPr lang="en-GB" sz="1600" b="1">
                <a:effectLst/>
                <a:latin typeface="Arial" panose="020B0604020202020204" pitchFamily="34" charset="0"/>
                <a:cs typeface="Arial" panose="020B0604020202020204" pitchFamily="34" charset="0"/>
              </a:rPr>
              <a:t/>
            </a:r>
            <a:br>
              <a:rPr lang="en-GB" sz="1600" b="1">
                <a:effectLst/>
                <a:latin typeface="Arial" panose="020B0604020202020204" pitchFamily="34" charset="0"/>
                <a:cs typeface="Arial" panose="020B0604020202020204" pitchFamily="34" charset="0"/>
              </a:rPr>
            </a:br>
            <a:r>
              <a:rPr lang="en-GB" sz="1600" b="1">
                <a:effectLst/>
                <a:latin typeface="Arial" panose="020B0604020202020204" pitchFamily="34" charset="0"/>
                <a:cs typeface="Arial" panose="020B0604020202020204" pitchFamily="34" charset="0"/>
              </a:rPr>
              <a:t/>
            </a:r>
            <a:br>
              <a:rPr lang="en-GB" sz="1600" b="1">
                <a:effectLst/>
                <a:latin typeface="Arial" panose="020B0604020202020204" pitchFamily="34" charset="0"/>
                <a:cs typeface="Arial" panose="020B0604020202020204" pitchFamily="34" charset="0"/>
              </a:rPr>
            </a:br>
            <a:r>
              <a:rPr lang="en-GB" sz="1600" b="1">
                <a:effectLst/>
                <a:latin typeface="Arial" panose="020B0604020202020204" pitchFamily="34" charset="0"/>
                <a:cs typeface="Arial" panose="020B0604020202020204" pitchFamily="34" charset="0"/>
              </a:rPr>
              <a:t>Image credits</a:t>
            </a:r>
            <a:r>
              <a:rPr lang="en-GB" sz="1600">
                <a:effectLst/>
                <a:latin typeface="Arial" panose="020B0604020202020204" pitchFamily="34" charset="0"/>
                <a:cs typeface="Arial" panose="020B0604020202020204" pitchFamily="34" charset="0"/>
              </a:rPr>
              <a:t/>
            </a:r>
            <a:br>
              <a:rPr lang="en-GB" sz="1600">
                <a:effectLst/>
                <a:latin typeface="Arial" panose="020B0604020202020204" pitchFamily="34" charset="0"/>
                <a:cs typeface="Arial" panose="020B0604020202020204" pitchFamily="34" charset="0"/>
              </a:rPr>
            </a:br>
            <a:r>
              <a:rPr lang="en-GB" sz="1600">
                <a:effectLst/>
                <a:latin typeface="Arial" panose="020B0604020202020204" pitchFamily="34" charset="0"/>
                <a:cs typeface="Arial" panose="020B0604020202020204" pitchFamily="34" charset="0"/>
              </a:rPr>
              <a:t>Wellcome Connecting Science</a:t>
            </a:r>
            <a:br>
              <a:rPr lang="en-GB" sz="1600">
                <a:effectLst/>
                <a:latin typeface="Arial" panose="020B0604020202020204" pitchFamily="34" charset="0"/>
                <a:cs typeface="Arial" panose="020B0604020202020204" pitchFamily="34" charset="0"/>
              </a:rPr>
            </a:br>
            <a:r>
              <a:rPr lang="en-GB" sz="1600">
                <a:effectLst/>
                <a:latin typeface="Arial" panose="020B0604020202020204" pitchFamily="34" charset="0"/>
                <a:cs typeface="Arial" panose="020B0604020202020204" pitchFamily="34" charset="0"/>
              </a:rPr>
              <a:t>Insect illustrations: Petra Korlević</a:t>
            </a:r>
          </a:p>
        </p:txBody>
      </p:sp>
    </p:spTree>
    <p:extLst>
      <p:ext uri="{BB962C8B-B14F-4D97-AF65-F5344CB8AC3E}">
        <p14:creationId xmlns:p14="http://schemas.microsoft.com/office/powerpoint/2010/main" val="18575581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274685-2D7B-F27E-8616-78F009533B92}"/>
              </a:ext>
            </a:extLst>
          </p:cNvPr>
          <p:cNvSpPr>
            <a:spLocks noGrp="1"/>
          </p:cNvSpPr>
          <p:nvPr>
            <p:ph type="title"/>
          </p:nvPr>
        </p:nvSpPr>
        <p:spPr/>
        <p:txBody>
          <a:bodyPr/>
          <a:lstStyle/>
          <a:p>
            <a:r>
              <a:rPr lang="en-US" dirty="0"/>
              <a:t>Teacher notes: </a:t>
            </a:r>
            <a:r>
              <a:rPr lang="en-US" dirty="0">
                <a:solidFill>
                  <a:schemeClr val="tx2"/>
                </a:solidFill>
              </a:rPr>
              <a:t>Session contents, </a:t>
            </a:r>
            <a:r>
              <a:rPr lang="en-US" dirty="0">
                <a:solidFill>
                  <a:schemeClr val="bg2"/>
                </a:solidFill>
              </a:rPr>
              <a:t>optional activity</a:t>
            </a:r>
          </a:p>
        </p:txBody>
      </p:sp>
      <p:graphicFrame>
        <p:nvGraphicFramePr>
          <p:cNvPr id="3" name="Table 2">
            <a:extLst>
              <a:ext uri="{FF2B5EF4-FFF2-40B4-BE49-F238E27FC236}">
                <a16:creationId xmlns:a16="http://schemas.microsoft.com/office/drawing/2014/main" id="{2EF18FA4-3AE3-2E7A-DA19-9F2E55065C8B}"/>
              </a:ext>
            </a:extLst>
          </p:cNvPr>
          <p:cNvGraphicFramePr>
            <a:graphicFrameLocks noGrp="1"/>
          </p:cNvGraphicFramePr>
          <p:nvPr>
            <p:extLst>
              <p:ext uri="{D42A27DB-BD31-4B8C-83A1-F6EECF244321}">
                <p14:modId xmlns:p14="http://schemas.microsoft.com/office/powerpoint/2010/main" val="3754337532"/>
              </p:ext>
            </p:extLst>
          </p:nvPr>
        </p:nvGraphicFramePr>
        <p:xfrm>
          <a:off x="480176" y="2021302"/>
          <a:ext cx="11407023" cy="4674219"/>
        </p:xfrm>
        <a:graphic>
          <a:graphicData uri="http://schemas.openxmlformats.org/drawingml/2006/table">
            <a:tbl>
              <a:tblPr firstRow="1" bandRow="1">
                <a:tableStyleId>{5940675A-B579-460E-94D1-54222C63F5DA}</a:tableStyleId>
              </a:tblPr>
              <a:tblGrid>
                <a:gridCol w="2992489">
                  <a:extLst>
                    <a:ext uri="{9D8B030D-6E8A-4147-A177-3AD203B41FA5}">
                      <a16:colId xmlns:a16="http://schemas.microsoft.com/office/drawing/2014/main" val="2175856432"/>
                    </a:ext>
                  </a:extLst>
                </a:gridCol>
                <a:gridCol w="1202077">
                  <a:extLst>
                    <a:ext uri="{9D8B030D-6E8A-4147-A177-3AD203B41FA5}">
                      <a16:colId xmlns:a16="http://schemas.microsoft.com/office/drawing/2014/main" val="4161623922"/>
                    </a:ext>
                  </a:extLst>
                </a:gridCol>
                <a:gridCol w="7212457">
                  <a:extLst>
                    <a:ext uri="{9D8B030D-6E8A-4147-A177-3AD203B41FA5}">
                      <a16:colId xmlns:a16="http://schemas.microsoft.com/office/drawing/2014/main" val="621128730"/>
                    </a:ext>
                  </a:extLst>
                </a:gridCol>
              </a:tblGrid>
              <a:tr h="1108059">
                <a:tc>
                  <a:txBody>
                    <a:bodyPr/>
                    <a:lstStyle/>
                    <a:p>
                      <a:pPr>
                        <a:spcBef>
                          <a:spcPts val="600"/>
                        </a:spcBef>
                        <a:spcAft>
                          <a:spcPts val="600"/>
                        </a:spcAft>
                      </a:pPr>
                      <a:r>
                        <a:rPr lang="en-GB" sz="2000" b="1" dirty="0">
                          <a:solidFill>
                            <a:schemeClr val="tx2"/>
                          </a:solidFill>
                        </a:rPr>
                        <a:t>Explaining</a:t>
                      </a:r>
                      <a:r>
                        <a:rPr lang="en-GB" sz="2000" b="1" baseline="0" dirty="0">
                          <a:solidFill>
                            <a:schemeClr val="tx2"/>
                          </a:solidFill>
                        </a:rPr>
                        <a:t>  phylogenetic trees</a:t>
                      </a:r>
                      <a:endParaRPr lang="en-GB" sz="2000" b="1" dirty="0">
                        <a:solidFill>
                          <a:schemeClr val="tx2"/>
                        </a:solidFill>
                      </a:endParaRPr>
                    </a:p>
                  </a:txBody>
                  <a:tcPr marL="137160" marR="137160" marT="137160" marB="137160">
                    <a:lnL w="12700" cmpd="sng">
                      <a:noFill/>
                    </a:lnL>
                    <a:lnR w="12700" cmpd="sng">
                      <a:noFill/>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Bef>
                          <a:spcPts val="600"/>
                        </a:spcBef>
                        <a:spcAft>
                          <a:spcPts val="600"/>
                        </a:spcAft>
                      </a:pPr>
                      <a:r>
                        <a:rPr lang="en-GB" sz="2000" dirty="0"/>
                        <a:t>15 min</a:t>
                      </a:r>
                    </a:p>
                  </a:txBody>
                  <a:tcPr marL="137160" marR="137160" marT="137160" marB="137160">
                    <a:lnL w="12700" cmpd="sng">
                      <a:noFill/>
                    </a:lnL>
                    <a:lnR w="12700" cmpd="sng">
                      <a:noFill/>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600"/>
                        </a:spcBef>
                        <a:spcAft>
                          <a:spcPts val="600"/>
                        </a:spcAft>
                        <a:buClrTx/>
                        <a:buSzTx/>
                        <a:buFontTx/>
                        <a:buNone/>
                        <a:tabLst/>
                        <a:defRPr/>
                      </a:pPr>
                      <a:r>
                        <a:rPr lang="en-GB" sz="2000" dirty="0"/>
                        <a:t>Explanation</a:t>
                      </a:r>
                      <a:r>
                        <a:rPr lang="en-GB" sz="2000" baseline="0" dirty="0"/>
                        <a:t> of what a phylogenetic tree shows. Supporting students to understand the evolutionary relationships shown.</a:t>
                      </a:r>
                      <a:endParaRPr lang="en-GB" sz="2000" dirty="0"/>
                    </a:p>
                  </a:txBody>
                  <a:tcPr marL="137160" marR="137160" marT="137160" marB="137160">
                    <a:lnL w="12700" cmpd="sng">
                      <a:noFill/>
                    </a:lnL>
                    <a:lnR w="12700" cmpd="sng">
                      <a:noFill/>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70890260"/>
                  </a:ext>
                </a:extLst>
              </a:tr>
              <a:tr h="1044309">
                <a:tc>
                  <a:txBody>
                    <a:bodyPr/>
                    <a:lstStyle/>
                    <a:p>
                      <a:pPr>
                        <a:spcBef>
                          <a:spcPts val="600"/>
                        </a:spcBef>
                        <a:spcAft>
                          <a:spcPts val="600"/>
                        </a:spcAft>
                      </a:pPr>
                      <a:r>
                        <a:rPr lang="en-GB" sz="2000" b="1" dirty="0">
                          <a:solidFill>
                            <a:schemeClr val="tx2"/>
                          </a:solidFill>
                        </a:rPr>
                        <a:t>Sharing DNA</a:t>
                      </a:r>
                      <a:r>
                        <a:rPr lang="en-GB" sz="2000" b="1" baseline="0" dirty="0">
                          <a:solidFill>
                            <a:schemeClr val="tx2"/>
                          </a:solidFill>
                        </a:rPr>
                        <a:t>      barcode sequences</a:t>
                      </a:r>
                      <a:endParaRPr lang="en-GB" sz="2000" b="1" dirty="0">
                        <a:solidFill>
                          <a:schemeClr val="tx2"/>
                        </a:solidFill>
                      </a:endParaRPr>
                    </a:p>
                  </a:txBody>
                  <a:tcPr marL="137160" marR="137160" marT="137160" marB="137160">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Bef>
                          <a:spcPts val="600"/>
                        </a:spcBef>
                        <a:spcAft>
                          <a:spcPts val="600"/>
                        </a:spcAft>
                      </a:pPr>
                      <a:r>
                        <a:rPr lang="en-GB" sz="2000" dirty="0"/>
                        <a:t>10 min</a:t>
                      </a:r>
                    </a:p>
                  </a:txBody>
                  <a:tcPr marL="137160" marR="137160" marT="137160" marB="1371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600"/>
                        </a:spcBef>
                        <a:spcAft>
                          <a:spcPts val="600"/>
                        </a:spcAft>
                        <a:buClrTx/>
                        <a:buSzTx/>
                        <a:buFontTx/>
                        <a:buNone/>
                        <a:tabLst/>
                        <a:defRPr/>
                      </a:pPr>
                      <a:r>
                        <a:rPr lang="en-GB" sz="2000" dirty="0"/>
                        <a:t>Facilitating sharing of DNA barcode sequences between students for construction of a phylogenetic tree of invertebrates identified within the class.</a:t>
                      </a:r>
                    </a:p>
                  </a:txBody>
                  <a:tcPr marL="137160" marR="137160" marT="137160" marB="137160">
                    <a:lnL w="1270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45721345"/>
                  </a:ext>
                </a:extLst>
              </a:tr>
              <a:tr h="1059572">
                <a:tc>
                  <a:txBody>
                    <a:bodyPr/>
                    <a:lstStyle/>
                    <a:p>
                      <a:pPr>
                        <a:spcBef>
                          <a:spcPts val="600"/>
                        </a:spcBef>
                        <a:spcAft>
                          <a:spcPts val="600"/>
                        </a:spcAft>
                      </a:pPr>
                      <a:r>
                        <a:rPr lang="en-GB" sz="2000" b="1" dirty="0">
                          <a:solidFill>
                            <a:schemeClr val="tx2"/>
                          </a:solidFill>
                        </a:rPr>
                        <a:t>Alignment of</a:t>
                      </a:r>
                      <a:r>
                        <a:rPr lang="en-GB" sz="2000" b="1" baseline="0" dirty="0">
                          <a:solidFill>
                            <a:schemeClr val="tx2"/>
                          </a:solidFill>
                        </a:rPr>
                        <a:t>       multiple sequences</a:t>
                      </a:r>
                      <a:endParaRPr lang="en-GB" sz="2000" b="1" dirty="0">
                        <a:solidFill>
                          <a:schemeClr val="tx2"/>
                        </a:solidFill>
                      </a:endParaRPr>
                    </a:p>
                  </a:txBody>
                  <a:tcPr marL="137160" marR="137160" marT="137160" marB="137160">
                    <a:lnL w="12700" cmpd="sng">
                      <a:noFill/>
                    </a:lnL>
                    <a:lnR w="12700" cmpd="sng">
                      <a:noFill/>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Bef>
                          <a:spcPts val="600"/>
                        </a:spcBef>
                        <a:spcAft>
                          <a:spcPts val="600"/>
                        </a:spcAft>
                      </a:pPr>
                      <a:r>
                        <a:rPr lang="en-GB" sz="2000" dirty="0"/>
                        <a:t>15 min</a:t>
                      </a:r>
                    </a:p>
                  </a:txBody>
                  <a:tcPr marL="137160" marR="137160" marT="137160" marB="137160">
                    <a:lnL w="12700" cmpd="sng">
                      <a:noFill/>
                    </a:lnL>
                    <a:lnR w="12700" cmpd="sng">
                      <a:noFill/>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600"/>
                        </a:spcBef>
                        <a:spcAft>
                          <a:spcPts val="600"/>
                        </a:spcAft>
                        <a:buClrTx/>
                        <a:buSzTx/>
                        <a:buFontTx/>
                        <a:buNone/>
                        <a:tabLst/>
                        <a:defRPr/>
                      </a:pPr>
                      <a:r>
                        <a:rPr lang="en-GB" sz="2000" dirty="0"/>
                        <a:t>Following</a:t>
                      </a:r>
                      <a:r>
                        <a:rPr lang="en-GB" sz="2000" baseline="0" dirty="0"/>
                        <a:t> instructions to use</a:t>
                      </a:r>
                      <a:r>
                        <a:rPr lang="en-GB" sz="2000" dirty="0"/>
                        <a:t> </a:t>
                      </a:r>
                      <a:r>
                        <a:rPr lang="en-GB" sz="2000" dirty="0" err="1"/>
                        <a:t>Clustal</a:t>
                      </a:r>
                      <a:r>
                        <a:rPr lang="en-GB" sz="2000" dirty="0"/>
                        <a:t> Omega</a:t>
                      </a:r>
                      <a:r>
                        <a:rPr lang="en-GB" sz="2000" baseline="0" dirty="0"/>
                        <a:t> to align DNA barcode sequences from invertebrate samples found by the class.</a:t>
                      </a:r>
                      <a:endParaRPr lang="en-GB" sz="2000" dirty="0"/>
                    </a:p>
                  </a:txBody>
                  <a:tcPr marL="137160" marR="137160" marT="137160" marB="137160">
                    <a:lnL w="12700" cmpd="sng">
                      <a:noFill/>
                    </a:lnL>
                    <a:lnR w="12700" cmpd="sng">
                      <a:noFill/>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23884372"/>
                  </a:ext>
                </a:extLst>
              </a:tr>
              <a:tr h="1108059">
                <a:tc>
                  <a:txBody>
                    <a:bodyPr/>
                    <a:lstStyle/>
                    <a:p>
                      <a:pPr marL="0" marR="0" lvl="0" indent="0" algn="l" defTabSz="914400" rtl="0" eaLnBrk="1" fontAlgn="auto" latinLnBrk="0" hangingPunct="1">
                        <a:lnSpc>
                          <a:spcPct val="100000"/>
                        </a:lnSpc>
                        <a:spcBef>
                          <a:spcPts val="600"/>
                        </a:spcBef>
                        <a:spcAft>
                          <a:spcPts val="600"/>
                        </a:spcAft>
                        <a:buClrTx/>
                        <a:buSzTx/>
                        <a:buFontTx/>
                        <a:buNone/>
                        <a:tabLst/>
                        <a:defRPr/>
                      </a:pPr>
                      <a:r>
                        <a:rPr lang="en-GB" sz="2000" b="1" dirty="0">
                          <a:solidFill>
                            <a:schemeClr val="tx2"/>
                          </a:solidFill>
                        </a:rPr>
                        <a:t>Developing  phylogenetic trees</a:t>
                      </a:r>
                    </a:p>
                  </a:txBody>
                  <a:tcPr marL="137160" marR="137160" marT="137160" marB="137160">
                    <a:lnL w="12700" cmpd="sng">
                      <a:noFill/>
                    </a:lnL>
                    <a:lnR w="12700" cmpd="sng">
                      <a:noFill/>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Bef>
                          <a:spcPts val="600"/>
                        </a:spcBef>
                        <a:spcAft>
                          <a:spcPts val="600"/>
                        </a:spcAft>
                      </a:pPr>
                      <a:r>
                        <a:rPr lang="en-GB" sz="2000" dirty="0"/>
                        <a:t>20 min</a:t>
                      </a:r>
                    </a:p>
                  </a:txBody>
                  <a:tcPr marL="137160" marR="137160" marT="137160" marB="137160">
                    <a:lnL w="12700" cmpd="sng">
                      <a:noFill/>
                    </a:lnL>
                    <a:lnR w="12700" cmpd="sng">
                      <a:noFill/>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600"/>
                        </a:spcBef>
                        <a:spcAft>
                          <a:spcPts val="600"/>
                        </a:spcAft>
                        <a:buClrTx/>
                        <a:buSzTx/>
                        <a:buFontTx/>
                        <a:buNone/>
                        <a:tabLst/>
                        <a:defRPr/>
                      </a:pPr>
                      <a:r>
                        <a:rPr lang="en-GB" sz="2000" kern="1200" dirty="0">
                          <a:solidFill>
                            <a:schemeClr val="tx1"/>
                          </a:solidFill>
                          <a:effectLst/>
                          <a:latin typeface="+mn-lt"/>
                          <a:ea typeface="+mn-ea"/>
                          <a:cs typeface="+mn-cs"/>
                        </a:rPr>
                        <a:t>Following</a:t>
                      </a:r>
                      <a:r>
                        <a:rPr lang="en-GB" sz="2000" kern="1200" baseline="0" dirty="0">
                          <a:solidFill>
                            <a:schemeClr val="tx1"/>
                          </a:solidFill>
                          <a:effectLst/>
                          <a:latin typeface="+mn-lt"/>
                          <a:ea typeface="+mn-ea"/>
                          <a:cs typeface="+mn-cs"/>
                        </a:rPr>
                        <a:t> instructions to use the EMBL Interactive Tree of Life for developing and presenting a phylogenetic tree for the </a:t>
                      </a:r>
                      <a:r>
                        <a:rPr lang="en-GB" sz="2000" dirty="0"/>
                        <a:t>invertebrates identified within the class.</a:t>
                      </a:r>
                    </a:p>
                  </a:txBody>
                  <a:tcPr marL="137160" marR="137160" marT="137160" marB="137160">
                    <a:lnL w="12700" cmpd="sng">
                      <a:noFill/>
                    </a:lnL>
                    <a:lnR w="12700" cmpd="sng">
                      <a:noFill/>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30413827"/>
                  </a:ext>
                </a:extLst>
              </a:tr>
            </a:tbl>
          </a:graphicData>
        </a:graphic>
      </p:graphicFrame>
    </p:spTree>
    <p:extLst>
      <p:ext uri="{BB962C8B-B14F-4D97-AF65-F5344CB8AC3E}">
        <p14:creationId xmlns:p14="http://schemas.microsoft.com/office/powerpoint/2010/main" val="30701055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Bioinformatics: Family tree</a:t>
            </a:r>
          </a:p>
        </p:txBody>
      </p:sp>
      <p:sp>
        <p:nvSpPr>
          <p:cNvPr id="4" name="Pentagon 3"/>
          <p:cNvSpPr/>
          <p:nvPr/>
        </p:nvSpPr>
        <p:spPr>
          <a:xfrm>
            <a:off x="480176" y="2021301"/>
            <a:ext cx="2591498" cy="1297301"/>
          </a:xfrm>
          <a:prstGeom prst="homePlate">
            <a:avLst>
              <a:gd name="adj" fmla="val 38575"/>
            </a:avLst>
          </a:prstGeom>
          <a:solidFill>
            <a:schemeClr val="accent5"/>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entagon 6"/>
          <p:cNvSpPr/>
          <p:nvPr/>
        </p:nvSpPr>
        <p:spPr>
          <a:xfrm>
            <a:off x="3071674" y="2021301"/>
            <a:ext cx="2591498" cy="1297302"/>
          </a:xfrm>
          <a:prstGeom prst="homePlate">
            <a:avLst>
              <a:gd name="adj" fmla="val 38575"/>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Pentagon 7"/>
          <p:cNvSpPr/>
          <p:nvPr/>
        </p:nvSpPr>
        <p:spPr>
          <a:xfrm>
            <a:off x="5663172" y="2021301"/>
            <a:ext cx="2591498" cy="1297302"/>
          </a:xfrm>
          <a:prstGeom prst="homePlate">
            <a:avLst>
              <a:gd name="adj" fmla="val 38575"/>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p:cNvSpPr txBox="1"/>
          <p:nvPr/>
        </p:nvSpPr>
        <p:spPr>
          <a:xfrm>
            <a:off x="531810" y="2316008"/>
            <a:ext cx="2488229" cy="707886"/>
          </a:xfrm>
          <a:prstGeom prst="rect">
            <a:avLst/>
          </a:prstGeom>
          <a:noFill/>
          <a:ln>
            <a:noFill/>
          </a:ln>
        </p:spPr>
        <p:txBody>
          <a:bodyPr wrap="square" rtlCol="0">
            <a:spAutoFit/>
          </a:bodyPr>
          <a:lstStyle/>
          <a:p>
            <a:r>
              <a:rPr lang="en-GB" sz="2000" b="1" dirty="0">
                <a:solidFill>
                  <a:schemeClr val="bg1"/>
                </a:solidFill>
              </a:rPr>
              <a:t>Explaining phylogenetic trees</a:t>
            </a:r>
          </a:p>
        </p:txBody>
      </p:sp>
      <p:sp>
        <p:nvSpPr>
          <p:cNvPr id="13" name="TextBox 12"/>
          <p:cNvSpPr txBox="1"/>
          <p:nvPr/>
        </p:nvSpPr>
        <p:spPr>
          <a:xfrm>
            <a:off x="3123309" y="2162119"/>
            <a:ext cx="2211321" cy="1015663"/>
          </a:xfrm>
          <a:prstGeom prst="rect">
            <a:avLst/>
          </a:prstGeom>
          <a:noFill/>
          <a:ln>
            <a:noFill/>
          </a:ln>
        </p:spPr>
        <p:txBody>
          <a:bodyPr wrap="square" rtlCol="0">
            <a:spAutoFit/>
          </a:bodyPr>
          <a:lstStyle/>
          <a:p>
            <a:r>
              <a:rPr lang="en-GB" sz="2000" b="1" dirty="0"/>
              <a:t>Sharing DNA barcode sequences </a:t>
            </a:r>
          </a:p>
        </p:txBody>
      </p:sp>
      <p:sp>
        <p:nvSpPr>
          <p:cNvPr id="14" name="TextBox 13"/>
          <p:cNvSpPr txBox="1"/>
          <p:nvPr/>
        </p:nvSpPr>
        <p:spPr>
          <a:xfrm>
            <a:off x="5714807" y="2162119"/>
            <a:ext cx="2211320" cy="1015663"/>
          </a:xfrm>
          <a:prstGeom prst="rect">
            <a:avLst/>
          </a:prstGeom>
          <a:noFill/>
          <a:ln>
            <a:noFill/>
          </a:ln>
        </p:spPr>
        <p:txBody>
          <a:bodyPr wrap="square" rtlCol="0">
            <a:spAutoFit/>
          </a:bodyPr>
          <a:lstStyle/>
          <a:p>
            <a:r>
              <a:rPr lang="en-GB" sz="2000" b="1" dirty="0"/>
              <a:t>Alignment of multiple sequences</a:t>
            </a:r>
          </a:p>
        </p:txBody>
      </p:sp>
      <p:sp>
        <p:nvSpPr>
          <p:cNvPr id="9" name="Pentagon 8"/>
          <p:cNvSpPr/>
          <p:nvPr/>
        </p:nvSpPr>
        <p:spPr>
          <a:xfrm>
            <a:off x="8256323" y="2021300"/>
            <a:ext cx="2591498" cy="1297302"/>
          </a:xfrm>
          <a:prstGeom prst="homePlate">
            <a:avLst>
              <a:gd name="adj" fmla="val 38575"/>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8307958" y="2316008"/>
            <a:ext cx="2539863" cy="707886"/>
          </a:xfrm>
          <a:prstGeom prst="rect">
            <a:avLst/>
          </a:prstGeom>
          <a:noFill/>
          <a:ln>
            <a:noFill/>
          </a:ln>
        </p:spPr>
        <p:txBody>
          <a:bodyPr wrap="square" rtlCol="0">
            <a:spAutoFit/>
          </a:bodyPr>
          <a:lstStyle/>
          <a:p>
            <a:r>
              <a:rPr lang="en-GB" sz="2000" b="1" dirty="0"/>
              <a:t>Developing phylogenetic trees</a:t>
            </a:r>
          </a:p>
        </p:txBody>
      </p:sp>
    </p:spTree>
    <p:extLst>
      <p:ext uri="{BB962C8B-B14F-4D97-AF65-F5344CB8AC3E}">
        <p14:creationId xmlns:p14="http://schemas.microsoft.com/office/powerpoint/2010/main" val="6280489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Explaining phylogenetic trees</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8" y="2021302"/>
            <a:ext cx="5108183" cy="4381200"/>
          </a:xfrm>
        </p:spPr>
        <p:txBody>
          <a:bodyPr>
            <a:normAutofit/>
          </a:bodyPr>
          <a:lstStyle/>
          <a:p>
            <a:pPr marL="0" indent="0">
              <a:buNone/>
            </a:pPr>
            <a:r>
              <a:rPr lang="en-GB" dirty="0">
                <a:latin typeface="Arial" panose="020B0604020202020204" pitchFamily="34" charset="0"/>
              </a:rPr>
              <a:t>A </a:t>
            </a:r>
            <a:r>
              <a:rPr lang="en-GB" b="1" dirty="0">
                <a:solidFill>
                  <a:schemeClr val="accent5"/>
                </a:solidFill>
                <a:latin typeface="Arial" panose="020B0604020202020204" pitchFamily="34" charset="0"/>
              </a:rPr>
              <a:t>phylogenetic tree </a:t>
            </a:r>
            <a:r>
              <a:rPr lang="en-GB" dirty="0">
                <a:latin typeface="Arial" panose="020B0604020202020204" pitchFamily="34" charset="0"/>
              </a:rPr>
              <a:t>is </a:t>
            </a:r>
            <a:r>
              <a:rPr lang="en-GB" dirty="0"/>
              <a:t>a diagram that represents </a:t>
            </a:r>
            <a:r>
              <a:rPr lang="en-GB" u="sng" dirty="0"/>
              <a:t>evolutionary</a:t>
            </a:r>
            <a:r>
              <a:rPr lang="en-GB" dirty="0"/>
              <a:t> relationships among organisms. </a:t>
            </a:r>
            <a:endParaRPr lang="en-GB" dirty="0">
              <a:latin typeface="Arial" panose="020B0604020202020204" pitchFamily="34" charset="0"/>
            </a:endParaRPr>
          </a:p>
          <a:p>
            <a:pPr marL="0" indent="0">
              <a:buNone/>
            </a:pPr>
            <a:r>
              <a:rPr lang="en-GB" dirty="0">
                <a:latin typeface="Arial" panose="020B0604020202020204" pitchFamily="34" charset="0"/>
              </a:rPr>
              <a:t>In the same way that a </a:t>
            </a:r>
            <a:r>
              <a:rPr lang="en-GB" b="1" dirty="0">
                <a:solidFill>
                  <a:schemeClr val="accent5"/>
                </a:solidFill>
                <a:latin typeface="Arial" panose="020B0604020202020204" pitchFamily="34" charset="0"/>
              </a:rPr>
              <a:t>family tree </a:t>
            </a:r>
            <a:r>
              <a:rPr lang="en-GB" dirty="0">
                <a:latin typeface="Arial" panose="020B0604020202020204" pitchFamily="34" charset="0"/>
              </a:rPr>
              <a:t>shows who has descended from whom, a phylogenetic tree shows which organisms have descended (evolved) from other organisms.</a:t>
            </a:r>
          </a:p>
        </p:txBody>
      </p:sp>
      <p:grpSp>
        <p:nvGrpSpPr>
          <p:cNvPr id="1030" name="Group 1029"/>
          <p:cNvGrpSpPr/>
          <p:nvPr/>
        </p:nvGrpSpPr>
        <p:grpSpPr>
          <a:xfrm>
            <a:off x="6004559" y="1979337"/>
            <a:ext cx="6128750" cy="3841344"/>
            <a:chOff x="6004559" y="1979337"/>
            <a:chExt cx="6128750" cy="3841344"/>
          </a:xfrm>
        </p:grpSpPr>
        <p:pic>
          <p:nvPicPr>
            <p:cNvPr id="58" name="Picture 57"/>
            <p:cNvPicPr>
              <a:picLocks noChangeAspect="1"/>
            </p:cNvPicPr>
            <p:nvPr/>
          </p:nvPicPr>
          <p:blipFill rotWithShape="1">
            <a:blip r:embed="rId3"/>
            <a:srcRect l="29673" r="12224" b="59811"/>
            <a:stretch/>
          </p:blipFill>
          <p:spPr>
            <a:xfrm>
              <a:off x="6621485" y="1981365"/>
              <a:ext cx="764650" cy="793640"/>
            </a:xfrm>
            <a:prstGeom prst="ellipse">
              <a:avLst/>
            </a:prstGeom>
          </p:spPr>
        </p:pic>
        <p:pic>
          <p:nvPicPr>
            <p:cNvPr id="59" name="Picture 58"/>
            <p:cNvPicPr>
              <a:picLocks noChangeAspect="1"/>
            </p:cNvPicPr>
            <p:nvPr/>
          </p:nvPicPr>
          <p:blipFill rotWithShape="1">
            <a:blip r:embed="rId4"/>
            <a:srcRect l="12907" t="3237" r="43837" b="41484"/>
            <a:stretch/>
          </p:blipFill>
          <p:spPr>
            <a:xfrm>
              <a:off x="7816523" y="1985442"/>
              <a:ext cx="762084" cy="792813"/>
            </a:xfrm>
            <a:prstGeom prst="ellipse">
              <a:avLst/>
            </a:prstGeom>
          </p:spPr>
        </p:pic>
        <p:pic>
          <p:nvPicPr>
            <p:cNvPr id="60" name="Picture 59"/>
            <p:cNvPicPr>
              <a:picLocks noChangeAspect="1"/>
            </p:cNvPicPr>
            <p:nvPr/>
          </p:nvPicPr>
          <p:blipFill rotWithShape="1">
            <a:blip r:embed="rId5"/>
            <a:srcRect l="20233" r="27093" b="19443"/>
            <a:stretch/>
          </p:blipFill>
          <p:spPr>
            <a:xfrm>
              <a:off x="11278706" y="1979337"/>
              <a:ext cx="779141" cy="794070"/>
            </a:xfrm>
            <a:prstGeom prst="ellipse">
              <a:avLst/>
            </a:prstGeom>
          </p:spPr>
        </p:pic>
        <p:pic>
          <p:nvPicPr>
            <p:cNvPr id="61" name="Picture 60"/>
            <p:cNvPicPr>
              <a:picLocks noChangeAspect="1"/>
            </p:cNvPicPr>
            <p:nvPr/>
          </p:nvPicPr>
          <p:blipFill rotWithShape="1">
            <a:blip r:embed="rId6"/>
            <a:srcRect l="14533" r="9131" b="47079"/>
            <a:stretch/>
          </p:blipFill>
          <p:spPr>
            <a:xfrm>
              <a:off x="6008724" y="3356936"/>
              <a:ext cx="762143" cy="783827"/>
            </a:xfrm>
            <a:prstGeom prst="ellipse">
              <a:avLst/>
            </a:prstGeom>
          </p:spPr>
        </p:pic>
        <p:pic>
          <p:nvPicPr>
            <p:cNvPr id="62" name="Picture 61"/>
            <p:cNvPicPr>
              <a:picLocks noChangeAspect="1"/>
            </p:cNvPicPr>
            <p:nvPr/>
          </p:nvPicPr>
          <p:blipFill rotWithShape="1">
            <a:blip r:embed="rId7"/>
            <a:srcRect l="23320" t="18212" r="8686" b="37136"/>
            <a:stretch/>
          </p:blipFill>
          <p:spPr>
            <a:xfrm>
              <a:off x="10729098" y="4733509"/>
              <a:ext cx="758165" cy="764135"/>
            </a:xfrm>
            <a:prstGeom prst="ellipse">
              <a:avLst/>
            </a:prstGeom>
          </p:spPr>
        </p:pic>
        <p:pic>
          <p:nvPicPr>
            <p:cNvPr id="63" name="Picture 62"/>
            <p:cNvPicPr>
              <a:picLocks noChangeAspect="1"/>
            </p:cNvPicPr>
            <p:nvPr/>
          </p:nvPicPr>
          <p:blipFill rotWithShape="1">
            <a:blip r:embed="rId8"/>
            <a:srcRect t="2340" b="32253"/>
            <a:stretch/>
          </p:blipFill>
          <p:spPr>
            <a:xfrm>
              <a:off x="7192724" y="3362344"/>
              <a:ext cx="784168" cy="768751"/>
            </a:xfrm>
            <a:prstGeom prst="ellipse">
              <a:avLst/>
            </a:prstGeom>
          </p:spPr>
        </p:pic>
        <p:pic>
          <p:nvPicPr>
            <p:cNvPr id="1024" name="Picture 1023"/>
            <p:cNvPicPr>
              <a:picLocks noChangeAspect="1"/>
            </p:cNvPicPr>
            <p:nvPr/>
          </p:nvPicPr>
          <p:blipFill rotWithShape="1">
            <a:blip r:embed="rId9"/>
            <a:srcRect l="36977" t="4656" r="18198" b="26771"/>
            <a:stretch/>
          </p:blipFill>
          <p:spPr>
            <a:xfrm>
              <a:off x="8383781" y="3356936"/>
              <a:ext cx="759385" cy="774159"/>
            </a:xfrm>
            <a:prstGeom prst="ellipse">
              <a:avLst/>
            </a:prstGeom>
          </p:spPr>
        </p:pic>
        <p:pic>
          <p:nvPicPr>
            <p:cNvPr id="1025" name="Picture 1024"/>
            <p:cNvPicPr>
              <a:picLocks noChangeAspect="1"/>
            </p:cNvPicPr>
            <p:nvPr/>
          </p:nvPicPr>
          <p:blipFill rotWithShape="1">
            <a:blip r:embed="rId10"/>
            <a:srcRect l="22638" t="30247" r="37103" b="42892"/>
            <a:stretch/>
          </p:blipFill>
          <p:spPr>
            <a:xfrm>
              <a:off x="9535417" y="4727593"/>
              <a:ext cx="773228" cy="773228"/>
            </a:xfrm>
            <a:prstGeom prst="ellipse">
              <a:avLst/>
            </a:prstGeom>
          </p:spPr>
        </p:pic>
        <p:pic>
          <p:nvPicPr>
            <p:cNvPr id="1027" name="Picture 1026"/>
            <p:cNvPicPr>
              <a:picLocks noChangeAspect="1"/>
            </p:cNvPicPr>
            <p:nvPr/>
          </p:nvPicPr>
          <p:blipFill rotWithShape="1">
            <a:blip r:embed="rId11"/>
            <a:srcRect l="16625" t="12283" r="20895" b="46206"/>
            <a:stretch/>
          </p:blipFill>
          <p:spPr>
            <a:xfrm>
              <a:off x="10685286" y="3354372"/>
              <a:ext cx="773228" cy="793423"/>
            </a:xfrm>
            <a:prstGeom prst="ellipse">
              <a:avLst/>
            </a:prstGeom>
          </p:spPr>
        </p:pic>
        <p:pic>
          <p:nvPicPr>
            <p:cNvPr id="1028" name="Picture 1027"/>
            <p:cNvPicPr>
              <a:picLocks noChangeAspect="1"/>
            </p:cNvPicPr>
            <p:nvPr/>
          </p:nvPicPr>
          <p:blipFill rotWithShape="1">
            <a:blip r:embed="rId12"/>
            <a:srcRect b="30683"/>
            <a:stretch/>
          </p:blipFill>
          <p:spPr>
            <a:xfrm>
              <a:off x="8349267" y="4727592"/>
              <a:ext cx="795215" cy="771947"/>
            </a:xfrm>
            <a:prstGeom prst="ellipse">
              <a:avLst/>
            </a:prstGeom>
          </p:spPr>
        </p:pic>
        <p:pic>
          <p:nvPicPr>
            <p:cNvPr id="1029" name="Picture 1028"/>
            <p:cNvPicPr>
              <a:picLocks noChangeAspect="1"/>
            </p:cNvPicPr>
            <p:nvPr/>
          </p:nvPicPr>
          <p:blipFill rotWithShape="1">
            <a:blip r:embed="rId13"/>
            <a:srcRect l="26655" t="21473" r="27616" b="11159"/>
            <a:stretch/>
          </p:blipFill>
          <p:spPr>
            <a:xfrm>
              <a:off x="10084501" y="1979337"/>
              <a:ext cx="785397" cy="791692"/>
            </a:xfrm>
            <a:prstGeom prst="ellipse">
              <a:avLst/>
            </a:prstGeom>
          </p:spPr>
        </p:pic>
        <p:sp>
          <p:nvSpPr>
            <p:cNvPr id="70" name="Oval 69"/>
            <p:cNvSpPr/>
            <p:nvPr/>
          </p:nvSpPr>
          <p:spPr>
            <a:xfrm>
              <a:off x="6621484" y="1985442"/>
              <a:ext cx="773229" cy="781612"/>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1" name="TextBox 70"/>
            <p:cNvSpPr txBox="1"/>
            <p:nvPr/>
          </p:nvSpPr>
          <p:spPr>
            <a:xfrm>
              <a:off x="6438871" y="2767054"/>
              <a:ext cx="1138453" cy="307777"/>
            </a:xfrm>
            <a:prstGeom prst="rect">
              <a:avLst/>
            </a:prstGeom>
            <a:noFill/>
            <a:ln w="19050">
              <a:noFill/>
            </a:ln>
          </p:spPr>
          <p:txBody>
            <a:bodyPr wrap="none" rtlCol="0">
              <a:spAutoFit/>
            </a:bodyPr>
            <a:lstStyle/>
            <a:p>
              <a:r>
                <a:rPr lang="en-GB" sz="1400" dirty="0"/>
                <a:t>Grandfather</a:t>
              </a:r>
            </a:p>
          </p:txBody>
        </p:sp>
        <p:sp>
          <p:nvSpPr>
            <p:cNvPr id="72" name="Oval 71"/>
            <p:cNvSpPr/>
            <p:nvPr/>
          </p:nvSpPr>
          <p:spPr>
            <a:xfrm>
              <a:off x="7807632" y="1985442"/>
              <a:ext cx="773229" cy="781612"/>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3" name="TextBox 72"/>
            <p:cNvSpPr txBox="1"/>
            <p:nvPr/>
          </p:nvSpPr>
          <p:spPr>
            <a:xfrm>
              <a:off x="7625019" y="2767054"/>
              <a:ext cx="1237839" cy="307777"/>
            </a:xfrm>
            <a:prstGeom prst="rect">
              <a:avLst/>
            </a:prstGeom>
            <a:noFill/>
            <a:ln w="19050">
              <a:noFill/>
            </a:ln>
          </p:spPr>
          <p:txBody>
            <a:bodyPr wrap="none" rtlCol="0">
              <a:spAutoFit/>
            </a:bodyPr>
            <a:lstStyle/>
            <a:p>
              <a:r>
                <a:rPr lang="en-GB" sz="1400" dirty="0"/>
                <a:t>Grandmother</a:t>
              </a:r>
            </a:p>
          </p:txBody>
        </p:sp>
        <p:sp>
          <p:nvSpPr>
            <p:cNvPr id="74" name="Oval 73"/>
            <p:cNvSpPr/>
            <p:nvPr/>
          </p:nvSpPr>
          <p:spPr>
            <a:xfrm>
              <a:off x="10095516" y="1985442"/>
              <a:ext cx="773229" cy="781612"/>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5" name="TextBox 74"/>
            <p:cNvSpPr txBox="1"/>
            <p:nvPr/>
          </p:nvSpPr>
          <p:spPr>
            <a:xfrm>
              <a:off x="10041945" y="2775005"/>
              <a:ext cx="880369" cy="307777"/>
            </a:xfrm>
            <a:prstGeom prst="rect">
              <a:avLst/>
            </a:prstGeom>
            <a:noFill/>
            <a:ln w="19050">
              <a:noFill/>
            </a:ln>
          </p:spPr>
          <p:txBody>
            <a:bodyPr wrap="none" rtlCol="0">
              <a:spAutoFit/>
            </a:bodyPr>
            <a:lstStyle/>
            <a:p>
              <a:r>
                <a:rPr lang="en-GB" sz="1400" dirty="0"/>
                <a:t>Grandpa</a:t>
              </a:r>
            </a:p>
          </p:txBody>
        </p:sp>
        <p:sp>
          <p:nvSpPr>
            <p:cNvPr id="76" name="Oval 75"/>
            <p:cNvSpPr/>
            <p:nvPr/>
          </p:nvSpPr>
          <p:spPr>
            <a:xfrm>
              <a:off x="11281664" y="1985442"/>
              <a:ext cx="773229" cy="781612"/>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7" name="TextBox 76"/>
            <p:cNvSpPr txBox="1"/>
            <p:nvPr/>
          </p:nvSpPr>
          <p:spPr>
            <a:xfrm>
              <a:off x="11203246" y="2775005"/>
              <a:ext cx="930063" cy="307777"/>
            </a:xfrm>
            <a:prstGeom prst="rect">
              <a:avLst/>
            </a:prstGeom>
            <a:noFill/>
            <a:ln w="19050">
              <a:noFill/>
            </a:ln>
          </p:spPr>
          <p:txBody>
            <a:bodyPr wrap="none" rtlCol="0">
              <a:spAutoFit/>
            </a:bodyPr>
            <a:lstStyle/>
            <a:p>
              <a:r>
                <a:rPr lang="en-GB" sz="1400" dirty="0"/>
                <a:t>Grandma</a:t>
              </a:r>
            </a:p>
          </p:txBody>
        </p:sp>
        <p:sp>
          <p:nvSpPr>
            <p:cNvPr id="78" name="Oval 77"/>
            <p:cNvSpPr/>
            <p:nvPr/>
          </p:nvSpPr>
          <p:spPr>
            <a:xfrm>
              <a:off x="10685285" y="3354391"/>
              <a:ext cx="773229" cy="781612"/>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9" name="TextBox 78"/>
            <p:cNvSpPr txBox="1"/>
            <p:nvPr/>
          </p:nvSpPr>
          <p:spPr>
            <a:xfrm>
              <a:off x="10685285" y="4143955"/>
              <a:ext cx="773229" cy="307777"/>
            </a:xfrm>
            <a:prstGeom prst="rect">
              <a:avLst/>
            </a:prstGeom>
            <a:noFill/>
            <a:ln w="19050">
              <a:noFill/>
            </a:ln>
          </p:spPr>
          <p:txBody>
            <a:bodyPr wrap="square" rtlCol="0">
              <a:spAutoFit/>
            </a:bodyPr>
            <a:lstStyle/>
            <a:p>
              <a:pPr algn="ctr"/>
              <a:r>
                <a:rPr lang="en-GB" sz="1400" dirty="0"/>
                <a:t>Mother</a:t>
              </a:r>
            </a:p>
          </p:txBody>
        </p:sp>
        <p:sp>
          <p:nvSpPr>
            <p:cNvPr id="80" name="Oval 79"/>
            <p:cNvSpPr/>
            <p:nvPr/>
          </p:nvSpPr>
          <p:spPr>
            <a:xfrm>
              <a:off x="7190709" y="3354391"/>
              <a:ext cx="773229" cy="781612"/>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1" name="TextBox 80"/>
            <p:cNvSpPr txBox="1"/>
            <p:nvPr/>
          </p:nvSpPr>
          <p:spPr>
            <a:xfrm>
              <a:off x="7190709" y="4143955"/>
              <a:ext cx="773229" cy="307777"/>
            </a:xfrm>
            <a:prstGeom prst="rect">
              <a:avLst/>
            </a:prstGeom>
            <a:noFill/>
            <a:ln w="19050">
              <a:noFill/>
            </a:ln>
          </p:spPr>
          <p:txBody>
            <a:bodyPr wrap="square" rtlCol="0">
              <a:spAutoFit/>
            </a:bodyPr>
            <a:lstStyle/>
            <a:p>
              <a:pPr algn="ctr"/>
              <a:r>
                <a:rPr lang="en-GB" sz="1400" dirty="0"/>
                <a:t>Uncle</a:t>
              </a:r>
            </a:p>
          </p:txBody>
        </p:sp>
        <p:sp>
          <p:nvSpPr>
            <p:cNvPr id="82" name="Oval 81"/>
            <p:cNvSpPr/>
            <p:nvPr/>
          </p:nvSpPr>
          <p:spPr>
            <a:xfrm>
              <a:off x="8376859" y="3354391"/>
              <a:ext cx="773229" cy="781612"/>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3" name="TextBox 82"/>
            <p:cNvSpPr txBox="1"/>
            <p:nvPr/>
          </p:nvSpPr>
          <p:spPr>
            <a:xfrm>
              <a:off x="8376859" y="4143955"/>
              <a:ext cx="773229" cy="307777"/>
            </a:xfrm>
            <a:prstGeom prst="rect">
              <a:avLst/>
            </a:prstGeom>
            <a:noFill/>
            <a:ln w="19050">
              <a:noFill/>
            </a:ln>
          </p:spPr>
          <p:txBody>
            <a:bodyPr wrap="square" rtlCol="0">
              <a:spAutoFit/>
            </a:bodyPr>
            <a:lstStyle/>
            <a:p>
              <a:pPr algn="ctr"/>
              <a:r>
                <a:rPr lang="en-GB" sz="1400" dirty="0"/>
                <a:t>Father</a:t>
              </a:r>
            </a:p>
          </p:txBody>
        </p:sp>
        <p:sp>
          <p:nvSpPr>
            <p:cNvPr id="84" name="Oval 83"/>
            <p:cNvSpPr/>
            <p:nvPr/>
          </p:nvSpPr>
          <p:spPr>
            <a:xfrm>
              <a:off x="6004559" y="3354391"/>
              <a:ext cx="773229" cy="781612"/>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5" name="TextBox 84"/>
            <p:cNvSpPr txBox="1"/>
            <p:nvPr/>
          </p:nvSpPr>
          <p:spPr>
            <a:xfrm>
              <a:off x="6004559" y="4143955"/>
              <a:ext cx="773229" cy="307777"/>
            </a:xfrm>
            <a:prstGeom prst="rect">
              <a:avLst/>
            </a:prstGeom>
            <a:noFill/>
            <a:ln w="19050">
              <a:noFill/>
            </a:ln>
          </p:spPr>
          <p:txBody>
            <a:bodyPr wrap="square" rtlCol="0">
              <a:spAutoFit/>
            </a:bodyPr>
            <a:lstStyle/>
            <a:p>
              <a:pPr algn="ctr"/>
              <a:r>
                <a:rPr lang="en-GB" sz="1400" dirty="0"/>
                <a:t>Aunt</a:t>
              </a:r>
            </a:p>
          </p:txBody>
        </p:sp>
        <p:sp>
          <p:nvSpPr>
            <p:cNvPr id="86" name="Oval 85"/>
            <p:cNvSpPr/>
            <p:nvPr/>
          </p:nvSpPr>
          <p:spPr>
            <a:xfrm>
              <a:off x="9535417" y="4723340"/>
              <a:ext cx="773229" cy="781612"/>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7" name="TextBox 86"/>
            <p:cNvSpPr txBox="1"/>
            <p:nvPr/>
          </p:nvSpPr>
          <p:spPr>
            <a:xfrm>
              <a:off x="9535417" y="5512904"/>
              <a:ext cx="773229" cy="307777"/>
            </a:xfrm>
            <a:prstGeom prst="rect">
              <a:avLst/>
            </a:prstGeom>
            <a:noFill/>
            <a:ln w="19050">
              <a:noFill/>
            </a:ln>
          </p:spPr>
          <p:txBody>
            <a:bodyPr wrap="square" rtlCol="0">
              <a:spAutoFit/>
            </a:bodyPr>
            <a:lstStyle/>
            <a:p>
              <a:pPr algn="ctr"/>
              <a:r>
                <a:rPr lang="en-GB" sz="1400" dirty="0"/>
                <a:t>Me </a:t>
              </a:r>
            </a:p>
          </p:txBody>
        </p:sp>
        <p:sp>
          <p:nvSpPr>
            <p:cNvPr id="88" name="Oval 87"/>
            <p:cNvSpPr/>
            <p:nvPr/>
          </p:nvSpPr>
          <p:spPr>
            <a:xfrm>
              <a:off x="10721567" y="4723340"/>
              <a:ext cx="773229" cy="781612"/>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9" name="TextBox 88"/>
            <p:cNvSpPr txBox="1"/>
            <p:nvPr/>
          </p:nvSpPr>
          <p:spPr>
            <a:xfrm>
              <a:off x="10721567" y="5512904"/>
              <a:ext cx="773229" cy="307777"/>
            </a:xfrm>
            <a:prstGeom prst="rect">
              <a:avLst/>
            </a:prstGeom>
            <a:noFill/>
            <a:ln w="19050">
              <a:noFill/>
            </a:ln>
          </p:spPr>
          <p:txBody>
            <a:bodyPr wrap="square" rtlCol="0">
              <a:spAutoFit/>
            </a:bodyPr>
            <a:lstStyle/>
            <a:p>
              <a:pPr algn="ctr"/>
              <a:r>
                <a:rPr lang="en-GB" sz="1400" dirty="0"/>
                <a:t>Sister </a:t>
              </a:r>
            </a:p>
          </p:txBody>
        </p:sp>
        <p:sp>
          <p:nvSpPr>
            <p:cNvPr id="90" name="Oval 89"/>
            <p:cNvSpPr/>
            <p:nvPr/>
          </p:nvSpPr>
          <p:spPr>
            <a:xfrm>
              <a:off x="8349267" y="4723340"/>
              <a:ext cx="773229" cy="781612"/>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1" name="TextBox 90"/>
            <p:cNvSpPr txBox="1"/>
            <p:nvPr/>
          </p:nvSpPr>
          <p:spPr>
            <a:xfrm>
              <a:off x="8349267" y="5512904"/>
              <a:ext cx="773229" cy="307777"/>
            </a:xfrm>
            <a:prstGeom prst="rect">
              <a:avLst/>
            </a:prstGeom>
            <a:noFill/>
            <a:ln w="19050">
              <a:noFill/>
            </a:ln>
          </p:spPr>
          <p:txBody>
            <a:bodyPr wrap="square" rtlCol="0">
              <a:spAutoFit/>
            </a:bodyPr>
            <a:lstStyle/>
            <a:p>
              <a:pPr algn="ctr"/>
              <a:r>
                <a:rPr lang="en-GB" sz="1400" dirty="0"/>
                <a:t>Brother</a:t>
              </a:r>
            </a:p>
          </p:txBody>
        </p:sp>
        <p:cxnSp>
          <p:nvCxnSpPr>
            <p:cNvPr id="92" name="Straight Connector 91"/>
            <p:cNvCxnSpPr>
              <a:stCxn id="70" idx="6"/>
              <a:endCxn id="72" idx="2"/>
            </p:cNvCxnSpPr>
            <p:nvPr/>
          </p:nvCxnSpPr>
          <p:spPr>
            <a:xfrm>
              <a:off x="7394713" y="2376248"/>
              <a:ext cx="41291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a:stCxn id="74" idx="6"/>
              <a:endCxn id="76" idx="2"/>
            </p:cNvCxnSpPr>
            <p:nvPr/>
          </p:nvCxnSpPr>
          <p:spPr>
            <a:xfrm>
              <a:off x="10868745" y="2376248"/>
              <a:ext cx="41291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6391174" y="3182220"/>
              <a:ext cx="23723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7577324" y="2376248"/>
              <a:ext cx="0" cy="8032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a:endCxn id="84" idx="0"/>
            </p:cNvCxnSpPr>
            <p:nvPr/>
          </p:nvCxnSpPr>
          <p:spPr>
            <a:xfrm>
              <a:off x="6391174" y="3179460"/>
              <a:ext cx="0" cy="17493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7577324" y="3179460"/>
              <a:ext cx="0" cy="17493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a:endCxn id="82" idx="0"/>
            </p:cNvCxnSpPr>
            <p:nvPr/>
          </p:nvCxnSpPr>
          <p:spPr>
            <a:xfrm>
              <a:off x="8763474" y="3179460"/>
              <a:ext cx="0" cy="17493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a:endCxn id="78" idx="0"/>
            </p:cNvCxnSpPr>
            <p:nvPr/>
          </p:nvCxnSpPr>
          <p:spPr>
            <a:xfrm>
              <a:off x="11071900" y="2376248"/>
              <a:ext cx="0" cy="9781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a:stCxn id="82" idx="6"/>
              <a:endCxn id="78" idx="2"/>
            </p:cNvCxnSpPr>
            <p:nvPr/>
          </p:nvCxnSpPr>
          <p:spPr>
            <a:xfrm>
              <a:off x="9150088" y="3745197"/>
              <a:ext cx="153519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8738901" y="4563878"/>
              <a:ext cx="23723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9925051" y="3745197"/>
              <a:ext cx="0" cy="81592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8738901" y="4561118"/>
              <a:ext cx="0" cy="17493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9925051" y="4561118"/>
              <a:ext cx="0" cy="17493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a:off x="11111201" y="4561118"/>
              <a:ext cx="0" cy="17493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390395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Explaining phylogenetic trees</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8" y="2021302"/>
            <a:ext cx="5108183" cy="4381200"/>
          </a:xfrm>
        </p:spPr>
        <p:txBody>
          <a:bodyPr>
            <a:normAutofit/>
          </a:bodyPr>
          <a:lstStyle/>
          <a:p>
            <a:pPr marL="0" indent="0">
              <a:buNone/>
            </a:pPr>
            <a:r>
              <a:rPr lang="en-GB" b="1" dirty="0">
                <a:solidFill>
                  <a:schemeClr val="accent5"/>
                </a:solidFill>
                <a:latin typeface="Arial" panose="020B0604020202020204" pitchFamily="34" charset="0"/>
              </a:rPr>
              <a:t>Charles Darwin </a:t>
            </a:r>
            <a:r>
              <a:rPr lang="en-GB" dirty="0">
                <a:latin typeface="Arial" panose="020B0604020202020204" pitchFamily="34" charset="0"/>
              </a:rPr>
              <a:t>was the first to propose that </a:t>
            </a:r>
            <a:r>
              <a:rPr lang="en-GB" dirty="0"/>
              <a:t>all species on earth are related and that they had evolved from a common ancestor. </a:t>
            </a:r>
          </a:p>
          <a:p>
            <a:pPr marL="0" indent="0">
              <a:buNone/>
            </a:pPr>
            <a:r>
              <a:rPr lang="en-GB" dirty="0" smtClean="0"/>
              <a:t>In </a:t>
            </a:r>
            <a:r>
              <a:rPr lang="en-GB" dirty="0"/>
              <a:t>1837 </a:t>
            </a:r>
            <a:r>
              <a:rPr lang="en-GB" dirty="0" smtClean="0"/>
              <a:t>he </a:t>
            </a:r>
            <a:r>
              <a:rPr lang="en-GB" dirty="0"/>
              <a:t>illustrated this with a ‘</a:t>
            </a:r>
            <a:r>
              <a:rPr lang="en-GB" b="1" dirty="0">
                <a:solidFill>
                  <a:schemeClr val="accent5"/>
                </a:solidFill>
              </a:rPr>
              <a:t>tree of life</a:t>
            </a:r>
            <a:r>
              <a:rPr lang="en-GB" dirty="0"/>
              <a:t>’ sketch </a:t>
            </a:r>
            <a:r>
              <a:rPr lang="en-GB" dirty="0" smtClean="0"/>
              <a:t>in </a:t>
            </a:r>
            <a:r>
              <a:rPr lang="en-GB" dirty="0"/>
              <a:t>his First Notebook on </a:t>
            </a:r>
            <a:r>
              <a:rPr lang="en-GB" dirty="0" smtClean="0"/>
              <a:t>‘Transmutation </a:t>
            </a:r>
            <a:r>
              <a:rPr lang="en-GB" dirty="0"/>
              <a:t>of </a:t>
            </a:r>
            <a:r>
              <a:rPr lang="en-GB" dirty="0" smtClean="0"/>
              <a:t>Species’.</a:t>
            </a:r>
            <a:endParaRPr lang="en-GB" dirty="0"/>
          </a:p>
        </p:txBody>
      </p:sp>
      <p:pic>
        <p:nvPicPr>
          <p:cNvPr id="5" name="Google Shape;271;p37" descr="File:Darwin tree.png - Wikimedia Commons"/>
          <p:cNvPicPr preferRelativeResize="0"/>
          <p:nvPr/>
        </p:nvPicPr>
        <p:blipFill rotWithShape="1">
          <a:blip r:embed="rId3">
            <a:alphaModFix/>
          </a:blip>
          <a:srcRect/>
          <a:stretch/>
        </p:blipFill>
        <p:spPr>
          <a:xfrm>
            <a:off x="9300267" y="1985442"/>
            <a:ext cx="2255239" cy="4161052"/>
          </a:xfrm>
          <a:prstGeom prst="rect">
            <a:avLst/>
          </a:prstGeom>
          <a:noFill/>
          <a:ln>
            <a:noFill/>
          </a:ln>
        </p:spPr>
      </p:pic>
      <p:pic>
        <p:nvPicPr>
          <p:cNvPr id="6" name="Google Shape;272;p37" descr="File:Charles Darwin by G. Richmond.jpg - Wikipedia"/>
          <p:cNvPicPr preferRelativeResize="0"/>
          <p:nvPr/>
        </p:nvPicPr>
        <p:blipFill rotWithShape="1">
          <a:blip r:embed="rId4">
            <a:alphaModFix/>
          </a:blip>
          <a:srcRect/>
          <a:stretch/>
        </p:blipFill>
        <p:spPr>
          <a:xfrm>
            <a:off x="6001282" y="1985442"/>
            <a:ext cx="2886064" cy="4161052"/>
          </a:xfrm>
          <a:prstGeom prst="rect">
            <a:avLst/>
          </a:prstGeom>
          <a:noFill/>
          <a:ln>
            <a:noFill/>
          </a:ln>
        </p:spPr>
      </p:pic>
    </p:spTree>
    <p:extLst>
      <p:ext uri="{BB962C8B-B14F-4D97-AF65-F5344CB8AC3E}">
        <p14:creationId xmlns:p14="http://schemas.microsoft.com/office/powerpoint/2010/main" val="1949932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Explaining phylogenetic trees</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8" y="2021302"/>
            <a:ext cx="5741730" cy="4381200"/>
          </a:xfrm>
        </p:spPr>
        <p:txBody>
          <a:bodyPr>
            <a:noAutofit/>
          </a:bodyPr>
          <a:lstStyle/>
          <a:p>
            <a:pPr marL="0" indent="0">
              <a:buNone/>
            </a:pPr>
            <a:r>
              <a:rPr lang="en-GB" dirty="0"/>
              <a:t>Since the work of Charles Darwin:</a:t>
            </a:r>
          </a:p>
          <a:p>
            <a:r>
              <a:rPr lang="en-GB" dirty="0"/>
              <a:t>the way that we represent phylogenetic            trees has been standardised.</a:t>
            </a:r>
          </a:p>
          <a:p>
            <a:pPr lvl="0">
              <a:buNone/>
            </a:pPr>
            <a:r>
              <a:rPr lang="en-GB" dirty="0"/>
              <a:t>   </a:t>
            </a:r>
            <a:r>
              <a:rPr lang="en-GB" b="1" dirty="0">
                <a:solidFill>
                  <a:schemeClr val="accent5"/>
                </a:solidFill>
              </a:rPr>
              <a:t>Root</a:t>
            </a:r>
            <a:r>
              <a:rPr lang="en-GB" dirty="0">
                <a:solidFill>
                  <a:schemeClr val="accent5"/>
                </a:solidFill>
              </a:rPr>
              <a:t> </a:t>
            </a:r>
            <a:r>
              <a:rPr lang="en-GB" dirty="0"/>
              <a:t>- a common ancestor for the whole tree</a:t>
            </a:r>
          </a:p>
          <a:p>
            <a:pPr lvl="0">
              <a:buNone/>
            </a:pPr>
            <a:r>
              <a:rPr lang="en-GB" dirty="0"/>
              <a:t>   </a:t>
            </a:r>
            <a:r>
              <a:rPr lang="en-GB" b="1" dirty="0">
                <a:solidFill>
                  <a:schemeClr val="accent5"/>
                </a:solidFill>
              </a:rPr>
              <a:t>Branch length </a:t>
            </a:r>
            <a:r>
              <a:rPr lang="en-GB" dirty="0"/>
              <a:t>- the relative time since which species diverged</a:t>
            </a:r>
          </a:p>
          <a:p>
            <a:pPr lvl="0">
              <a:buNone/>
            </a:pPr>
            <a:r>
              <a:rPr lang="en-GB" dirty="0"/>
              <a:t>   </a:t>
            </a:r>
            <a:r>
              <a:rPr lang="en-GB" b="1" dirty="0">
                <a:solidFill>
                  <a:schemeClr val="accent5"/>
                </a:solidFill>
              </a:rPr>
              <a:t>Node</a:t>
            </a:r>
            <a:r>
              <a:rPr lang="en-GB" dirty="0"/>
              <a:t> - where speciation occurred from a common ancestor</a:t>
            </a:r>
          </a:p>
          <a:p>
            <a:pPr marL="182563" indent="-182563">
              <a:buNone/>
            </a:pPr>
            <a:r>
              <a:rPr lang="en-GB" dirty="0"/>
              <a:t>   </a:t>
            </a:r>
            <a:r>
              <a:rPr lang="en-GB" b="1" dirty="0">
                <a:solidFill>
                  <a:schemeClr val="accent5"/>
                </a:solidFill>
              </a:rPr>
              <a:t>Tips</a:t>
            </a:r>
            <a:r>
              <a:rPr lang="en-GB" b="1" dirty="0"/>
              <a:t> </a:t>
            </a:r>
            <a:r>
              <a:rPr lang="en-GB" dirty="0"/>
              <a:t>- the species represented in the phylogenetic tree</a:t>
            </a:r>
          </a:p>
        </p:txBody>
      </p:sp>
      <p:pic>
        <p:nvPicPr>
          <p:cNvPr id="7" name="Picture 6">
            <a:extLst>
              <a:ext uri="{FF2B5EF4-FFF2-40B4-BE49-F238E27FC236}">
                <a16:creationId xmlns:a16="http://schemas.microsoft.com/office/drawing/2014/main" id="{5DED768A-6799-612B-48EA-FD57ABCD4143}"/>
              </a:ext>
            </a:extLst>
          </p:cNvPr>
          <p:cNvPicPr>
            <a:picLocks noChangeAspect="1"/>
          </p:cNvPicPr>
          <p:nvPr/>
        </p:nvPicPr>
        <p:blipFill>
          <a:blip r:embed="rId2"/>
          <a:stretch>
            <a:fillRect/>
          </a:stretch>
        </p:blipFill>
        <p:spPr>
          <a:xfrm>
            <a:off x="6568878" y="2764725"/>
            <a:ext cx="4834185" cy="3142220"/>
          </a:xfrm>
          <a:prstGeom prst="rect">
            <a:avLst/>
          </a:prstGeom>
        </p:spPr>
      </p:pic>
    </p:spTree>
    <p:extLst>
      <p:ext uri="{BB962C8B-B14F-4D97-AF65-F5344CB8AC3E}">
        <p14:creationId xmlns:p14="http://schemas.microsoft.com/office/powerpoint/2010/main" val="21361632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Explaining phylogenetic trees</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8" y="2021302"/>
            <a:ext cx="5108183" cy="4381200"/>
          </a:xfrm>
        </p:spPr>
        <p:txBody>
          <a:bodyPr>
            <a:normAutofit/>
          </a:bodyPr>
          <a:lstStyle/>
          <a:p>
            <a:pPr marL="0" indent="0">
              <a:buNone/>
            </a:pPr>
            <a:r>
              <a:rPr lang="en-GB" dirty="0" smtClean="0"/>
              <a:t>Classification of organisms into phylogenetic trees has also evolved:</a:t>
            </a:r>
            <a:endParaRPr lang="en-GB" dirty="0"/>
          </a:p>
          <a:p>
            <a:r>
              <a:rPr lang="en-GB" dirty="0" smtClean="0"/>
              <a:t>the </a:t>
            </a:r>
            <a:r>
              <a:rPr lang="en-GB" dirty="0"/>
              <a:t>characteristics that we use to classify have become more sophisticated.</a:t>
            </a:r>
          </a:p>
          <a:p>
            <a:pPr marL="182563" indent="0">
              <a:buNone/>
            </a:pPr>
            <a:r>
              <a:rPr lang="en-GB" dirty="0"/>
              <a:t>The system for classification, proposed by Carl </a:t>
            </a:r>
            <a:r>
              <a:rPr lang="en-GB" dirty="0" err="1"/>
              <a:t>Linneaus</a:t>
            </a:r>
            <a:r>
              <a:rPr lang="en-GB" dirty="0"/>
              <a:t> in 1758, recognised 2 primary kingdoms: Plantae and Animalia based on </a:t>
            </a:r>
            <a:r>
              <a:rPr lang="en-GB" b="1" dirty="0">
                <a:solidFill>
                  <a:schemeClr val="accent5"/>
                </a:solidFill>
              </a:rPr>
              <a:t>structure and function</a:t>
            </a:r>
            <a:r>
              <a:rPr lang="en-GB" dirty="0"/>
              <a:t>. </a:t>
            </a:r>
          </a:p>
          <a:p>
            <a:pPr marL="0" indent="0">
              <a:buNone/>
            </a:pPr>
            <a:endParaRPr lang="en-GB" dirty="0"/>
          </a:p>
        </p:txBody>
      </p:sp>
      <p:pic>
        <p:nvPicPr>
          <p:cNvPr id="9" name="Picture 8"/>
          <p:cNvPicPr>
            <a:picLocks noChangeAspect="1"/>
          </p:cNvPicPr>
          <p:nvPr/>
        </p:nvPicPr>
        <p:blipFill>
          <a:blip r:embed="rId3"/>
          <a:stretch>
            <a:fillRect/>
          </a:stretch>
        </p:blipFill>
        <p:spPr>
          <a:xfrm>
            <a:off x="6001282" y="1985442"/>
            <a:ext cx="5554224" cy="2684291"/>
          </a:xfrm>
          <a:prstGeom prst="rect">
            <a:avLst/>
          </a:prstGeom>
        </p:spPr>
      </p:pic>
    </p:spTree>
    <p:extLst>
      <p:ext uri="{BB962C8B-B14F-4D97-AF65-F5344CB8AC3E}">
        <p14:creationId xmlns:p14="http://schemas.microsoft.com/office/powerpoint/2010/main" val="21798471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Explaining phylogenetic trees</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8" y="2021302"/>
            <a:ext cx="5108183" cy="4381200"/>
          </a:xfrm>
        </p:spPr>
        <p:txBody>
          <a:bodyPr>
            <a:normAutofit/>
          </a:bodyPr>
          <a:lstStyle/>
          <a:p>
            <a:pPr marL="0" indent="0">
              <a:buNone/>
            </a:pPr>
            <a:r>
              <a:rPr lang="en-GB" dirty="0"/>
              <a:t>Classification of organisms into phylogenetic trees has also evolved:</a:t>
            </a:r>
          </a:p>
          <a:p>
            <a:r>
              <a:rPr lang="en-GB" dirty="0" smtClean="0"/>
              <a:t>the </a:t>
            </a:r>
            <a:r>
              <a:rPr lang="en-GB" dirty="0"/>
              <a:t>characteristics that we use to classify have become more sophisticated.</a:t>
            </a:r>
          </a:p>
          <a:p>
            <a:pPr marL="182563" indent="0">
              <a:buNone/>
            </a:pPr>
            <a:r>
              <a:rPr lang="en-GB" dirty="0"/>
              <a:t>As the field of classification developed, the </a:t>
            </a:r>
            <a:r>
              <a:rPr lang="en-GB" b="1" dirty="0" smtClean="0">
                <a:solidFill>
                  <a:schemeClr val="accent5"/>
                </a:solidFill>
              </a:rPr>
              <a:t>structure</a:t>
            </a:r>
            <a:r>
              <a:rPr lang="en-GB" dirty="0" smtClean="0"/>
              <a:t> </a:t>
            </a:r>
            <a:r>
              <a:rPr lang="en-GB" b="1" dirty="0">
                <a:solidFill>
                  <a:schemeClr val="accent5"/>
                </a:solidFill>
              </a:rPr>
              <a:t>and mode of nutrition </a:t>
            </a:r>
            <a:r>
              <a:rPr lang="en-GB" dirty="0" smtClean="0"/>
              <a:t>of organisms was used by </a:t>
            </a:r>
            <a:r>
              <a:rPr lang="en-GB" dirty="0"/>
              <a:t>taxonomists.</a:t>
            </a:r>
          </a:p>
          <a:p>
            <a:pPr marL="0" indent="0">
              <a:buNone/>
            </a:pPr>
            <a:endParaRPr lang="en-GB" dirty="0"/>
          </a:p>
        </p:txBody>
      </p:sp>
      <p:pic>
        <p:nvPicPr>
          <p:cNvPr id="5" name="Picture 4">
            <a:extLst>
              <a:ext uri="{FF2B5EF4-FFF2-40B4-BE49-F238E27FC236}">
                <a16:creationId xmlns:a16="http://schemas.microsoft.com/office/drawing/2014/main" id="{5CEEFC5A-4421-49B4-81C8-4FE868BF6601}"/>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6001282" y="3070442"/>
            <a:ext cx="1081298" cy="1318282"/>
          </a:xfrm>
          <a:prstGeom prst="rect">
            <a:avLst/>
          </a:prstGeom>
        </p:spPr>
      </p:pic>
      <p:sp>
        <p:nvSpPr>
          <p:cNvPr id="6" name="TextBox 5">
            <a:extLst>
              <a:ext uri="{FF2B5EF4-FFF2-40B4-BE49-F238E27FC236}">
                <a16:creationId xmlns:a16="http://schemas.microsoft.com/office/drawing/2014/main" id="{3CF900AB-C0BE-4DE4-9338-A5512453E96D}"/>
              </a:ext>
            </a:extLst>
          </p:cNvPr>
          <p:cNvSpPr txBox="1"/>
          <p:nvPr/>
        </p:nvSpPr>
        <p:spPr>
          <a:xfrm>
            <a:off x="6059298" y="4496417"/>
            <a:ext cx="962566" cy="1015663"/>
          </a:xfrm>
          <a:prstGeom prst="rect">
            <a:avLst/>
          </a:prstGeom>
          <a:noFill/>
        </p:spPr>
        <p:txBody>
          <a:bodyPr wrap="square" rtlCol="0">
            <a:spAutoFit/>
          </a:bodyPr>
          <a:lstStyle/>
          <a:p>
            <a:pPr algn="ctr"/>
            <a:r>
              <a:rPr lang="en-GB" sz="1200" dirty="0">
                <a:latin typeface="+mj-lt"/>
                <a:ea typeface="Verdana" panose="020B0604030504040204" pitchFamily="34" charset="0"/>
              </a:rPr>
              <a:t>Carl Linnaeus</a:t>
            </a:r>
          </a:p>
          <a:p>
            <a:pPr algn="ctr"/>
            <a:r>
              <a:rPr lang="en-GB" sz="1200" dirty="0">
                <a:latin typeface="+mj-lt"/>
                <a:ea typeface="Verdana" panose="020B0604030504040204" pitchFamily="34" charset="0"/>
              </a:rPr>
              <a:t>(1758)</a:t>
            </a:r>
          </a:p>
          <a:p>
            <a:pPr algn="ctr"/>
            <a:endParaRPr lang="en-GB" sz="1200" dirty="0">
              <a:latin typeface="+mj-lt"/>
              <a:ea typeface="Verdana" panose="020B0604030504040204" pitchFamily="34" charset="0"/>
            </a:endParaRPr>
          </a:p>
          <a:p>
            <a:pPr algn="ctr"/>
            <a:r>
              <a:rPr lang="en-GB" sz="1200" dirty="0">
                <a:latin typeface="+mj-lt"/>
                <a:ea typeface="Verdana" panose="020B0604030504040204" pitchFamily="34" charset="0"/>
              </a:rPr>
              <a:t>2 kingdoms </a:t>
            </a:r>
          </a:p>
        </p:txBody>
      </p:sp>
      <p:pic>
        <p:nvPicPr>
          <p:cNvPr id="7" name="Picture 6">
            <a:extLst>
              <a:ext uri="{FF2B5EF4-FFF2-40B4-BE49-F238E27FC236}">
                <a16:creationId xmlns:a16="http://schemas.microsoft.com/office/drawing/2014/main" id="{A247666E-B619-4ED9-87BB-8DAF7B7D7534}"/>
              </a:ext>
            </a:extLst>
          </p:cNvPr>
          <p:cNvPicPr>
            <a:picLocks noChangeAspect="1"/>
          </p:cNvPicPr>
          <p:nvPr/>
        </p:nvPicPr>
        <p:blipFill rotWithShape="1">
          <a:blip r:embed="rId4"/>
          <a:srcRect b="8742"/>
          <a:stretch/>
        </p:blipFill>
        <p:spPr>
          <a:xfrm>
            <a:off x="7492802" y="3070442"/>
            <a:ext cx="1083781" cy="1321309"/>
          </a:xfrm>
          <a:prstGeom prst="ellipse">
            <a:avLst/>
          </a:prstGeom>
        </p:spPr>
      </p:pic>
      <p:pic>
        <p:nvPicPr>
          <p:cNvPr id="8" name="Picture 7">
            <a:extLst>
              <a:ext uri="{FF2B5EF4-FFF2-40B4-BE49-F238E27FC236}">
                <a16:creationId xmlns:a16="http://schemas.microsoft.com/office/drawing/2014/main" id="{A1F9A381-3CC3-4021-BB12-FAA778B86132}"/>
              </a:ext>
            </a:extLst>
          </p:cNvPr>
          <p:cNvPicPr>
            <a:picLocks noChangeAspect="1"/>
          </p:cNvPicPr>
          <p:nvPr/>
        </p:nvPicPr>
        <p:blipFill rotWithShape="1">
          <a:blip r:embed="rId5"/>
          <a:srcRect b="18672"/>
          <a:stretch/>
        </p:blipFill>
        <p:spPr>
          <a:xfrm>
            <a:off x="10474210" y="3070442"/>
            <a:ext cx="1081296" cy="1321308"/>
          </a:xfrm>
          <a:prstGeom prst="ellipse">
            <a:avLst/>
          </a:prstGeom>
        </p:spPr>
      </p:pic>
      <p:sp>
        <p:nvSpPr>
          <p:cNvPr id="10" name="TextBox 9">
            <a:extLst>
              <a:ext uri="{FF2B5EF4-FFF2-40B4-BE49-F238E27FC236}">
                <a16:creationId xmlns:a16="http://schemas.microsoft.com/office/drawing/2014/main" id="{993EE53F-E442-466F-814A-DD32D8A7461B}"/>
              </a:ext>
            </a:extLst>
          </p:cNvPr>
          <p:cNvSpPr txBox="1"/>
          <p:nvPr/>
        </p:nvSpPr>
        <p:spPr>
          <a:xfrm>
            <a:off x="7513296" y="4489000"/>
            <a:ext cx="1051084" cy="1015663"/>
          </a:xfrm>
          <a:prstGeom prst="rect">
            <a:avLst/>
          </a:prstGeom>
          <a:noFill/>
        </p:spPr>
        <p:txBody>
          <a:bodyPr wrap="square" rtlCol="0">
            <a:spAutoFit/>
          </a:bodyPr>
          <a:lstStyle/>
          <a:p>
            <a:pPr algn="ctr"/>
            <a:r>
              <a:rPr lang="en-GB" sz="1200" dirty="0">
                <a:latin typeface="+mj-lt"/>
                <a:ea typeface="Verdana" panose="020B0604030504040204" pitchFamily="34" charset="0"/>
              </a:rPr>
              <a:t>Ernst Haeckel</a:t>
            </a:r>
          </a:p>
          <a:p>
            <a:pPr algn="ctr"/>
            <a:r>
              <a:rPr lang="en-GB" sz="1200" dirty="0">
                <a:latin typeface="+mj-lt"/>
                <a:ea typeface="Verdana" panose="020B0604030504040204" pitchFamily="34" charset="0"/>
              </a:rPr>
              <a:t>(1866)</a:t>
            </a:r>
          </a:p>
          <a:p>
            <a:pPr algn="ctr"/>
            <a:endParaRPr lang="en-GB" sz="1200" dirty="0">
              <a:latin typeface="+mj-lt"/>
              <a:ea typeface="Verdana" panose="020B0604030504040204" pitchFamily="34" charset="0"/>
            </a:endParaRPr>
          </a:p>
          <a:p>
            <a:pPr algn="ctr"/>
            <a:r>
              <a:rPr lang="en-GB" sz="1200" dirty="0">
                <a:latin typeface="+mj-lt"/>
                <a:ea typeface="Verdana" panose="020B0604030504040204" pitchFamily="34" charset="0"/>
              </a:rPr>
              <a:t>3</a:t>
            </a:r>
            <a:r>
              <a:rPr lang="en-GB" sz="1200" baseline="30000" dirty="0">
                <a:latin typeface="+mj-lt"/>
                <a:ea typeface="Verdana" panose="020B0604030504040204" pitchFamily="34" charset="0"/>
              </a:rPr>
              <a:t>rd</a:t>
            </a:r>
            <a:r>
              <a:rPr lang="en-GB" sz="1200" dirty="0">
                <a:latin typeface="+mj-lt"/>
                <a:ea typeface="Verdana" panose="020B0604030504040204" pitchFamily="34" charset="0"/>
              </a:rPr>
              <a:t>  kingdom</a:t>
            </a:r>
          </a:p>
        </p:txBody>
      </p:sp>
      <p:sp>
        <p:nvSpPr>
          <p:cNvPr id="11" name="TextBox 10">
            <a:extLst>
              <a:ext uri="{FF2B5EF4-FFF2-40B4-BE49-F238E27FC236}">
                <a16:creationId xmlns:a16="http://schemas.microsoft.com/office/drawing/2014/main" id="{A7A93F29-B6AA-42A0-9097-FEB0099CA8A6}"/>
              </a:ext>
            </a:extLst>
          </p:cNvPr>
          <p:cNvSpPr txBox="1"/>
          <p:nvPr/>
        </p:nvSpPr>
        <p:spPr>
          <a:xfrm>
            <a:off x="10489316" y="4496417"/>
            <a:ext cx="1051084" cy="1015663"/>
          </a:xfrm>
          <a:prstGeom prst="rect">
            <a:avLst/>
          </a:prstGeom>
          <a:noFill/>
        </p:spPr>
        <p:txBody>
          <a:bodyPr wrap="square" rtlCol="0">
            <a:spAutoFit/>
          </a:bodyPr>
          <a:lstStyle/>
          <a:p>
            <a:pPr algn="ctr"/>
            <a:r>
              <a:rPr lang="en-GB" sz="1200" dirty="0">
                <a:latin typeface="+mj-lt"/>
                <a:ea typeface="Verdana" panose="020B0604030504040204" pitchFamily="34" charset="0"/>
              </a:rPr>
              <a:t>Robert Whittaker</a:t>
            </a:r>
          </a:p>
          <a:p>
            <a:pPr algn="ctr"/>
            <a:r>
              <a:rPr lang="en-GB" sz="1200" dirty="0">
                <a:latin typeface="+mj-lt"/>
                <a:ea typeface="Verdana" panose="020B0604030504040204" pitchFamily="34" charset="0"/>
              </a:rPr>
              <a:t>(1969)</a:t>
            </a:r>
          </a:p>
          <a:p>
            <a:pPr algn="ctr"/>
            <a:endParaRPr lang="en-GB" sz="1200" dirty="0">
              <a:latin typeface="+mj-lt"/>
              <a:ea typeface="Verdana" panose="020B0604030504040204" pitchFamily="34" charset="0"/>
            </a:endParaRPr>
          </a:p>
          <a:p>
            <a:pPr algn="ctr"/>
            <a:r>
              <a:rPr lang="en-GB" sz="1200" dirty="0">
                <a:latin typeface="+mj-lt"/>
                <a:ea typeface="Verdana" panose="020B0604030504040204" pitchFamily="34" charset="0"/>
              </a:rPr>
              <a:t>5</a:t>
            </a:r>
            <a:r>
              <a:rPr lang="en-GB" sz="1200" baseline="30000" dirty="0">
                <a:latin typeface="+mj-lt"/>
                <a:ea typeface="Verdana" panose="020B0604030504040204" pitchFamily="34" charset="0"/>
              </a:rPr>
              <a:t>th</a:t>
            </a:r>
            <a:r>
              <a:rPr lang="en-GB" sz="1200" dirty="0">
                <a:latin typeface="+mj-lt"/>
                <a:ea typeface="Verdana" panose="020B0604030504040204" pitchFamily="34" charset="0"/>
              </a:rPr>
              <a:t>  kingdom</a:t>
            </a:r>
          </a:p>
        </p:txBody>
      </p:sp>
      <p:sp>
        <p:nvSpPr>
          <p:cNvPr id="12" name="TextBox 11">
            <a:extLst>
              <a:ext uri="{FF2B5EF4-FFF2-40B4-BE49-F238E27FC236}">
                <a16:creationId xmlns:a16="http://schemas.microsoft.com/office/drawing/2014/main" id="{A7A93F29-B6AA-42A0-9097-FEB0099CA8A6}"/>
              </a:ext>
            </a:extLst>
          </p:cNvPr>
          <p:cNvSpPr txBox="1"/>
          <p:nvPr/>
        </p:nvSpPr>
        <p:spPr>
          <a:xfrm>
            <a:off x="8999855" y="4489000"/>
            <a:ext cx="1051084" cy="1015663"/>
          </a:xfrm>
          <a:prstGeom prst="rect">
            <a:avLst/>
          </a:prstGeom>
          <a:noFill/>
        </p:spPr>
        <p:txBody>
          <a:bodyPr wrap="square" rtlCol="0">
            <a:spAutoFit/>
          </a:bodyPr>
          <a:lstStyle/>
          <a:p>
            <a:pPr algn="ctr"/>
            <a:r>
              <a:rPr lang="en-GB" sz="1200" dirty="0">
                <a:latin typeface="+mj-lt"/>
                <a:ea typeface="Verdana" panose="020B0604030504040204" pitchFamily="34" charset="0"/>
              </a:rPr>
              <a:t>Herbert Copeland</a:t>
            </a:r>
          </a:p>
          <a:p>
            <a:pPr algn="ctr"/>
            <a:r>
              <a:rPr lang="en-GB" sz="1200" dirty="0">
                <a:latin typeface="+mj-lt"/>
                <a:ea typeface="Verdana" panose="020B0604030504040204" pitchFamily="34" charset="0"/>
              </a:rPr>
              <a:t>(1938)</a:t>
            </a:r>
          </a:p>
          <a:p>
            <a:pPr algn="ctr"/>
            <a:endParaRPr lang="en-GB" sz="1200" dirty="0">
              <a:latin typeface="+mj-lt"/>
              <a:ea typeface="Verdana" panose="020B0604030504040204" pitchFamily="34" charset="0"/>
            </a:endParaRPr>
          </a:p>
          <a:p>
            <a:pPr algn="ctr"/>
            <a:r>
              <a:rPr lang="en-GB" sz="1200" dirty="0">
                <a:latin typeface="+mj-lt"/>
                <a:ea typeface="Verdana" panose="020B0604030504040204" pitchFamily="34" charset="0"/>
              </a:rPr>
              <a:t>4</a:t>
            </a:r>
            <a:r>
              <a:rPr lang="en-GB" sz="1200" baseline="30000" dirty="0">
                <a:latin typeface="+mj-lt"/>
                <a:ea typeface="Verdana" panose="020B0604030504040204" pitchFamily="34" charset="0"/>
              </a:rPr>
              <a:t>th</a:t>
            </a:r>
            <a:r>
              <a:rPr lang="en-GB" sz="1200" dirty="0">
                <a:latin typeface="+mj-lt"/>
                <a:ea typeface="Verdana" panose="020B0604030504040204" pitchFamily="34" charset="0"/>
              </a:rPr>
              <a:t> kingdom</a:t>
            </a:r>
          </a:p>
        </p:txBody>
      </p:sp>
      <p:pic>
        <p:nvPicPr>
          <p:cNvPr id="13" name="Picture 12">
            <a:extLst>
              <a:ext uri="{FF2B5EF4-FFF2-40B4-BE49-F238E27FC236}">
                <a16:creationId xmlns:a16="http://schemas.microsoft.com/office/drawing/2014/main" id="{4A5D7CE0-8A74-4E9E-BA6E-791EA42E7D67}"/>
              </a:ext>
            </a:extLst>
          </p:cNvPr>
          <p:cNvPicPr>
            <a:picLocks noChangeAspect="1"/>
          </p:cNvPicPr>
          <p:nvPr/>
        </p:nvPicPr>
        <p:blipFill rotWithShape="1">
          <a:blip r:embed="rId6"/>
          <a:srcRect b="11138"/>
          <a:stretch/>
        </p:blipFill>
        <p:spPr>
          <a:xfrm>
            <a:off x="8986805" y="3070442"/>
            <a:ext cx="1077184" cy="1321308"/>
          </a:xfrm>
          <a:prstGeom prst="ellipse">
            <a:avLst/>
          </a:prstGeom>
        </p:spPr>
      </p:pic>
      <p:pic>
        <p:nvPicPr>
          <p:cNvPr id="14" name="Picture 13"/>
          <p:cNvPicPr>
            <a:picLocks noChangeAspect="1"/>
          </p:cNvPicPr>
          <p:nvPr/>
        </p:nvPicPr>
        <p:blipFill>
          <a:blip r:embed="rId7"/>
          <a:stretch>
            <a:fillRect/>
          </a:stretch>
        </p:blipFill>
        <p:spPr>
          <a:xfrm>
            <a:off x="6264388" y="2047474"/>
            <a:ext cx="5437154" cy="932951"/>
          </a:xfrm>
          <a:prstGeom prst="rect">
            <a:avLst/>
          </a:prstGeom>
        </p:spPr>
      </p:pic>
    </p:spTree>
    <p:extLst>
      <p:ext uri="{BB962C8B-B14F-4D97-AF65-F5344CB8AC3E}">
        <p14:creationId xmlns:p14="http://schemas.microsoft.com/office/powerpoint/2010/main" val="2565110442"/>
      </p:ext>
    </p:extLst>
  </p:cSld>
  <p:clrMapOvr>
    <a:masterClrMapping/>
  </p:clrMapOvr>
  <p:timing>
    <p:tnLst>
      <p:par>
        <p:cTn id="1" dur="indefinite" restart="never" nodeType="tmRoot"/>
      </p:par>
    </p:tnLst>
  </p:timing>
</p:sld>
</file>

<file path=ppt/theme/theme1.xml><?xml version="1.0" encoding="utf-8"?>
<a:theme xmlns:a="http://schemas.openxmlformats.org/drawingml/2006/main" name="Content">
  <a:themeElements>
    <a:clrScheme name="WCS">
      <a:dk1>
        <a:srgbClr val="000000"/>
      </a:dk1>
      <a:lt1>
        <a:srgbClr val="FFFFFF"/>
      </a:lt1>
      <a:dk2>
        <a:srgbClr val="009BB2"/>
      </a:dk2>
      <a:lt2>
        <a:srgbClr val="E91E63"/>
      </a:lt2>
      <a:accent1>
        <a:srgbClr val="2A512C"/>
      </a:accent1>
      <a:accent2>
        <a:srgbClr val="C91D1D"/>
      </a:accent2>
      <a:accent3>
        <a:srgbClr val="006171"/>
      </a:accent3>
      <a:accent4>
        <a:srgbClr val="FEC300"/>
      </a:accent4>
      <a:accent5>
        <a:srgbClr val="80C34B"/>
      </a:accent5>
      <a:accent6>
        <a:srgbClr val="9C27B2"/>
      </a:accent6>
      <a:hlink>
        <a:srgbClr val="F027B2"/>
      </a:hlink>
      <a:folHlink>
        <a:srgbClr val="F07F0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ession">
  <a:themeElements>
    <a:clrScheme name="Connecting Science">
      <a:dk1>
        <a:srgbClr val="000000"/>
      </a:dk1>
      <a:lt1>
        <a:srgbClr val="FFFFFF"/>
      </a:lt1>
      <a:dk2>
        <a:srgbClr val="009BB2"/>
      </a:dk2>
      <a:lt2>
        <a:srgbClr val="E91E63"/>
      </a:lt2>
      <a:accent1>
        <a:srgbClr val="2A512C"/>
      </a:accent1>
      <a:accent2>
        <a:srgbClr val="C91D1D"/>
      </a:accent2>
      <a:accent3>
        <a:srgbClr val="006171"/>
      </a:accent3>
      <a:accent4>
        <a:srgbClr val="FEC300"/>
      </a:accent4>
      <a:accent5>
        <a:srgbClr val="80C34B"/>
      </a:accent5>
      <a:accent6>
        <a:srgbClr val="9C27B2"/>
      </a:accent6>
      <a:hlink>
        <a:srgbClr val="F027B2"/>
      </a:hlink>
      <a:folHlink>
        <a:srgbClr val="F07F0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over">
  <a:themeElements>
    <a:clrScheme name="Connecting Science">
      <a:dk1>
        <a:srgbClr val="000000"/>
      </a:dk1>
      <a:lt1>
        <a:srgbClr val="FFFFFF"/>
      </a:lt1>
      <a:dk2>
        <a:srgbClr val="009BB2"/>
      </a:dk2>
      <a:lt2>
        <a:srgbClr val="E91E63"/>
      </a:lt2>
      <a:accent1>
        <a:srgbClr val="2A512C"/>
      </a:accent1>
      <a:accent2>
        <a:srgbClr val="C91D1D"/>
      </a:accent2>
      <a:accent3>
        <a:srgbClr val="006171"/>
      </a:accent3>
      <a:accent4>
        <a:srgbClr val="FEC300"/>
      </a:accent4>
      <a:accent5>
        <a:srgbClr val="80C34B"/>
      </a:accent5>
      <a:accent6>
        <a:srgbClr val="9C27B2"/>
      </a:accent6>
      <a:hlink>
        <a:srgbClr val="F027B2"/>
      </a:hlink>
      <a:folHlink>
        <a:srgbClr val="F07F0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2194</TotalTime>
  <Words>1463</Words>
  <Application>Microsoft Office PowerPoint</Application>
  <PresentationFormat>Widescreen</PresentationFormat>
  <Paragraphs>185</Paragraphs>
  <Slides>24</Slides>
  <Notes>13</Notes>
  <HiddenSlides>1</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24</vt:i4>
      </vt:variant>
    </vt:vector>
  </HeadingPairs>
  <TitlesOfParts>
    <vt:vector size="33" baseType="lpstr">
      <vt:lpstr>Arial</vt:lpstr>
      <vt:lpstr>Calibri</vt:lpstr>
      <vt:lpstr>Helvetica Neue LT Std</vt:lpstr>
      <vt:lpstr>HelveticaNeueLT Std</vt:lpstr>
      <vt:lpstr>Verdana</vt:lpstr>
      <vt:lpstr>Wingdings</vt:lpstr>
      <vt:lpstr>Content</vt:lpstr>
      <vt:lpstr>Session</vt:lpstr>
      <vt:lpstr>Cover</vt:lpstr>
      <vt:lpstr>PowerPoint Presentation</vt:lpstr>
      <vt:lpstr>Bioinformatics: family tree</vt:lpstr>
      <vt:lpstr>Teacher notes: Session contents, optional activity</vt:lpstr>
      <vt:lpstr>Bioinformatics: Family tree</vt:lpstr>
      <vt:lpstr>Explaining phylogenetic trees</vt:lpstr>
      <vt:lpstr>Explaining phylogenetic trees</vt:lpstr>
      <vt:lpstr>Explaining phylogenetic trees</vt:lpstr>
      <vt:lpstr>Explaining phylogenetic trees</vt:lpstr>
      <vt:lpstr>Explaining phylogenetic trees</vt:lpstr>
      <vt:lpstr>Explaining phylogenetic trees</vt:lpstr>
      <vt:lpstr>Explaining phylogenetic trees</vt:lpstr>
      <vt:lpstr>Explaining phylogenetic trees</vt:lpstr>
      <vt:lpstr>Bioinformatics: Family tree</vt:lpstr>
      <vt:lpstr>Sharing DNA barcode sequences</vt:lpstr>
      <vt:lpstr>Sharing DNA barcode sequences</vt:lpstr>
      <vt:lpstr>Bioinformatics: Family tree</vt:lpstr>
      <vt:lpstr>Alignment of multiple sequences</vt:lpstr>
      <vt:lpstr>Bioinformatics: Family tree</vt:lpstr>
      <vt:lpstr>Developing phylogenetic trees</vt:lpstr>
      <vt:lpstr>Developing phylogenetic trees</vt:lpstr>
      <vt:lpstr>Developing phylogenetic trees</vt:lpstr>
      <vt:lpstr>Developing phylogenetic trees</vt:lpstr>
      <vt:lpstr>Bioinformatics: Family tree</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Jay Austin</dc:creator>
  <cp:lastModifiedBy>Karen Stephens</cp:lastModifiedBy>
  <cp:revision>196</cp:revision>
  <dcterms:created xsi:type="dcterms:W3CDTF">2020-10-06T11:47:42Z</dcterms:created>
  <dcterms:modified xsi:type="dcterms:W3CDTF">2024-09-03T16:13:05Z</dcterms:modified>
</cp:coreProperties>
</file>