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 id="2147483678" r:id="rId2"/>
    <p:sldMasterId id="2147483682" r:id="rId3"/>
  </p:sldMasterIdLst>
  <p:notesMasterIdLst>
    <p:notesMasterId r:id="rId34"/>
  </p:notesMasterIdLst>
  <p:handoutMasterIdLst>
    <p:handoutMasterId r:id="rId35"/>
  </p:handoutMasterIdLst>
  <p:sldIdLst>
    <p:sldId id="351" r:id="rId4"/>
    <p:sldId id="342" r:id="rId5"/>
    <p:sldId id="392" r:id="rId6"/>
    <p:sldId id="353" r:id="rId7"/>
    <p:sldId id="367" r:id="rId8"/>
    <p:sldId id="368" r:id="rId9"/>
    <p:sldId id="369" r:id="rId10"/>
    <p:sldId id="370" r:id="rId11"/>
    <p:sldId id="371" r:id="rId12"/>
    <p:sldId id="393" r:id="rId13"/>
    <p:sldId id="372" r:id="rId14"/>
    <p:sldId id="354" r:id="rId15"/>
    <p:sldId id="378" r:id="rId16"/>
    <p:sldId id="379" r:id="rId17"/>
    <p:sldId id="380" r:id="rId18"/>
    <p:sldId id="381" r:id="rId19"/>
    <p:sldId id="383" r:id="rId20"/>
    <p:sldId id="382" r:id="rId21"/>
    <p:sldId id="355" r:id="rId22"/>
    <p:sldId id="385" r:id="rId23"/>
    <p:sldId id="386" r:id="rId24"/>
    <p:sldId id="356" r:id="rId25"/>
    <p:sldId id="387" r:id="rId26"/>
    <p:sldId id="384" r:id="rId27"/>
    <p:sldId id="388" r:id="rId28"/>
    <p:sldId id="389" r:id="rId29"/>
    <p:sldId id="390" r:id="rId30"/>
    <p:sldId id="391" r:id="rId31"/>
    <p:sldId id="357" r:id="rId32"/>
    <p:sldId id="35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00"/>
    <p:restoredTop sz="75034" autoAdjust="0"/>
  </p:normalViewPr>
  <p:slideViewPr>
    <p:cSldViewPr snapToGrid="0" snapToObjects="1">
      <p:cViewPr varScale="1">
        <p:scale>
          <a:sx n="56" d="100"/>
          <a:sy n="56" d="100"/>
        </p:scale>
        <p:origin x="1272" y="5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113" d="100"/>
          <a:sy n="113" d="100"/>
        </p:scale>
        <p:origin x="5248"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982FA74-1866-8548-BF17-D65CEF70A0C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98993BB-6969-7A40-A0F7-290471123F1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3519CFF-BE8F-EA49-915C-0CC56A1B0F2F}" type="datetimeFigureOut">
              <a:rPr lang="en-US" smtClean="0"/>
              <a:t>9/3/2024</a:t>
            </a:fld>
            <a:endParaRPr lang="en-US"/>
          </a:p>
        </p:txBody>
      </p:sp>
      <p:sp>
        <p:nvSpPr>
          <p:cNvPr id="4" name="Footer Placeholder 3">
            <a:extLst>
              <a:ext uri="{FF2B5EF4-FFF2-40B4-BE49-F238E27FC236}">
                <a16:creationId xmlns:a16="http://schemas.microsoft.com/office/drawing/2014/main" id="{46D5158B-8460-1E4E-A5F2-44ED31A778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4B85D6A-44FC-1747-8D5A-9690DD03E5B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5F142D-CD5E-3347-8BDE-044378E5194A}" type="slidenum">
              <a:rPr lang="en-US" smtClean="0"/>
              <a:t>‹#›</a:t>
            </a:fld>
            <a:endParaRPr lang="en-US"/>
          </a:p>
        </p:txBody>
      </p:sp>
    </p:spTree>
    <p:extLst>
      <p:ext uri="{BB962C8B-B14F-4D97-AF65-F5344CB8AC3E}">
        <p14:creationId xmlns:p14="http://schemas.microsoft.com/office/powerpoint/2010/main" val="38105315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D0D539-60D7-B641-A5CC-CDC46758A6CF}" type="datetimeFigureOut">
              <a:rPr lang="en-US" smtClean="0"/>
              <a:t>9/3/2024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0C2A22-CC90-0C46-AF30-D1E9E4E0560F}" type="slidenum">
              <a:rPr lang="en-US" smtClean="0"/>
              <a:t>‹#›</a:t>
            </a:fld>
            <a:endParaRPr lang="en-US"/>
          </a:p>
        </p:txBody>
      </p:sp>
    </p:spTree>
    <p:extLst>
      <p:ext uri="{BB962C8B-B14F-4D97-AF65-F5344CB8AC3E}">
        <p14:creationId xmlns:p14="http://schemas.microsoft.com/office/powerpoint/2010/main" val="3600794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Locate</a:t>
            </a:r>
            <a:r>
              <a:rPr lang="en-GB" baseline="0" dirty="0"/>
              <a:t> DNA within the cell with increasing precision</a:t>
            </a:r>
          </a:p>
          <a:p>
            <a:r>
              <a:rPr lang="en-GB" baseline="0" dirty="0"/>
              <a:t>Start to relate to size</a:t>
            </a:r>
          </a:p>
          <a:p>
            <a:endParaRPr lang="en-GB" dirty="0"/>
          </a:p>
          <a:p>
            <a:r>
              <a:rPr lang="en-GB" sz="1200" b="0" i="0" kern="1200" dirty="0" smtClean="0">
                <a:solidFill>
                  <a:schemeClr val="tx1"/>
                </a:solidFill>
                <a:effectLst/>
                <a:latin typeface="+mn-lt"/>
                <a:ea typeface="+mn-ea"/>
                <a:cs typeface="+mn-cs"/>
              </a:rPr>
              <a:t>A </a:t>
            </a:r>
            <a:r>
              <a:rPr lang="en-GB" sz="1200" b="0" i="0" kern="1200" dirty="0">
                <a:solidFill>
                  <a:schemeClr val="tx1"/>
                </a:solidFill>
                <a:effectLst/>
                <a:latin typeface="+mn-lt"/>
                <a:ea typeface="+mn-ea"/>
                <a:cs typeface="+mn-cs"/>
              </a:rPr>
              <a:t>typical animal cell is 10–20 </a:t>
            </a:r>
            <a:r>
              <a:rPr lang="en-GB" sz="1200" b="0" i="0" kern="1200" dirty="0" err="1">
                <a:solidFill>
                  <a:schemeClr val="tx1"/>
                </a:solidFill>
                <a:effectLst/>
                <a:latin typeface="+mn-lt"/>
                <a:ea typeface="+mn-ea"/>
                <a:cs typeface="+mn-cs"/>
              </a:rPr>
              <a:t>μm</a:t>
            </a:r>
            <a:r>
              <a:rPr lang="en-GB" sz="1200" b="0" i="0" kern="1200" dirty="0">
                <a:solidFill>
                  <a:schemeClr val="tx1"/>
                </a:solidFill>
                <a:effectLst/>
                <a:latin typeface="+mn-lt"/>
                <a:ea typeface="+mn-ea"/>
                <a:cs typeface="+mn-cs"/>
              </a:rPr>
              <a:t> in diameter, which is about one-fifth the size of the smallest particle visible to the naked eye.</a:t>
            </a:r>
          </a:p>
          <a:p>
            <a:r>
              <a:rPr lang="en-GB" sz="1200" b="0" i="0" kern="1200" dirty="0">
                <a:solidFill>
                  <a:schemeClr val="tx1"/>
                </a:solidFill>
                <a:effectLst/>
                <a:latin typeface="+mn-lt"/>
                <a:ea typeface="+mn-ea"/>
                <a:cs typeface="+mn-cs"/>
              </a:rPr>
              <a:t>Info from: https://www.ncbi.nlm.nih.gov/books/NBK26880/#:~:text=A%20typical%20animal%20cell%20is,visible%20to%20the%20naked%20eye.</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The</a:t>
            </a:r>
            <a:r>
              <a:rPr lang="en-GB" sz="1200" b="0" i="0" kern="1200" baseline="0" dirty="0">
                <a:solidFill>
                  <a:schemeClr val="tx1"/>
                </a:solidFill>
                <a:effectLst/>
                <a:latin typeface="+mn-lt"/>
                <a:ea typeface="+mn-ea"/>
                <a:cs typeface="+mn-cs"/>
              </a:rPr>
              <a:t> nucleus diameter is about 6 </a:t>
            </a:r>
            <a:r>
              <a:rPr lang="en-GB" sz="1200" b="0" i="0" kern="1200" dirty="0" err="1" smtClean="0">
                <a:solidFill>
                  <a:schemeClr val="tx1"/>
                </a:solidFill>
                <a:effectLst/>
                <a:latin typeface="+mn-lt"/>
                <a:ea typeface="+mn-ea"/>
                <a:cs typeface="+mn-cs"/>
              </a:rPr>
              <a:t>μm</a:t>
            </a:r>
            <a:endParaRPr lang="en-GB"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0C2A22-CC90-0C46-AF30-D1E9E4E0560F}" type="slidenum">
              <a:rPr lang="en-US" smtClean="0"/>
              <a:t>5</a:t>
            </a:fld>
            <a:endParaRPr lang="en-US"/>
          </a:p>
        </p:txBody>
      </p:sp>
    </p:spTree>
    <p:extLst>
      <p:ext uri="{BB962C8B-B14F-4D97-AF65-F5344CB8AC3E}">
        <p14:creationId xmlns:p14="http://schemas.microsoft.com/office/powerpoint/2010/main" val="2424632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Notes</a:t>
            </a:r>
            <a:r>
              <a:rPr lang="en-GB" dirty="0"/>
              <a:t>: </a:t>
            </a:r>
          </a:p>
          <a:p>
            <a:r>
              <a:rPr lang="en-GB" dirty="0"/>
              <a:t>Store the photo of your invertebrate somewhere you will be bale to find it again!</a:t>
            </a:r>
          </a:p>
          <a:p>
            <a:r>
              <a:rPr lang="en-GB" dirty="0"/>
              <a:t>Please use</a:t>
            </a:r>
            <a:r>
              <a:rPr lang="en-GB" baseline="0" dirty="0"/>
              <a:t> the standardised method of naming samples and ensure that there aren’t 2 samples with the same sample name </a:t>
            </a:r>
            <a:endParaRPr lang="en-GB" dirty="0"/>
          </a:p>
          <a:p>
            <a:r>
              <a:rPr lang="en-GB" dirty="0"/>
              <a:t>Google Maps will give co-ordinates for a location, as will any device with GPS</a:t>
            </a:r>
          </a:p>
          <a:p>
            <a:r>
              <a:rPr lang="en-GB" dirty="0"/>
              <a:t>The Field Study Council guides are helpful in preliminary identification of invertebrates</a:t>
            </a:r>
          </a:p>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21</a:t>
            </a:fld>
            <a:endParaRPr lang="en-US"/>
          </a:p>
        </p:txBody>
      </p:sp>
    </p:spTree>
    <p:extLst>
      <p:ext uri="{BB962C8B-B14F-4D97-AF65-F5344CB8AC3E}">
        <p14:creationId xmlns:p14="http://schemas.microsoft.com/office/powerpoint/2010/main" val="3504132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26</a:t>
            </a:fld>
            <a:endParaRPr lang="en-US"/>
          </a:p>
        </p:txBody>
      </p:sp>
    </p:spTree>
    <p:extLst>
      <p:ext uri="{BB962C8B-B14F-4D97-AF65-F5344CB8AC3E}">
        <p14:creationId xmlns:p14="http://schemas.microsoft.com/office/powerpoint/2010/main" val="3917208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EXTENSION work for A level students</a:t>
            </a:r>
          </a:p>
        </p:txBody>
      </p:sp>
      <p:sp>
        <p:nvSpPr>
          <p:cNvPr id="4" name="Slide Number Placeholder 3"/>
          <p:cNvSpPr>
            <a:spLocks noGrp="1"/>
          </p:cNvSpPr>
          <p:nvPr>
            <p:ph type="sldNum" sz="quarter" idx="10"/>
          </p:nvPr>
        </p:nvSpPr>
        <p:spPr/>
        <p:txBody>
          <a:bodyPr/>
          <a:lstStyle/>
          <a:p>
            <a:fld id="{D20C2A22-CC90-0C46-AF30-D1E9E4E0560F}" type="slidenum">
              <a:rPr lang="en-US" smtClean="0"/>
              <a:t>27</a:t>
            </a:fld>
            <a:endParaRPr lang="en-US"/>
          </a:p>
        </p:txBody>
      </p:sp>
    </p:spTree>
    <p:extLst>
      <p:ext uri="{BB962C8B-B14F-4D97-AF65-F5344CB8AC3E}">
        <p14:creationId xmlns:p14="http://schemas.microsoft.com/office/powerpoint/2010/main" val="2194870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EXTENSION work for A level students</a:t>
            </a:r>
          </a:p>
        </p:txBody>
      </p:sp>
      <p:sp>
        <p:nvSpPr>
          <p:cNvPr id="4" name="Slide Number Placeholder 3"/>
          <p:cNvSpPr>
            <a:spLocks noGrp="1"/>
          </p:cNvSpPr>
          <p:nvPr>
            <p:ph type="sldNum" sz="quarter" idx="10"/>
          </p:nvPr>
        </p:nvSpPr>
        <p:spPr/>
        <p:txBody>
          <a:bodyPr/>
          <a:lstStyle/>
          <a:p>
            <a:fld id="{D20C2A22-CC90-0C46-AF30-D1E9E4E0560F}" type="slidenum">
              <a:rPr lang="en-US" smtClean="0"/>
              <a:t>28</a:t>
            </a:fld>
            <a:endParaRPr lang="en-US"/>
          </a:p>
        </p:txBody>
      </p:sp>
    </p:spTree>
    <p:extLst>
      <p:ext uri="{BB962C8B-B14F-4D97-AF65-F5344CB8AC3E}">
        <p14:creationId xmlns:p14="http://schemas.microsoft.com/office/powerpoint/2010/main" val="3522525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smtClean="0"/>
              <a:t>For </a:t>
            </a:r>
            <a:r>
              <a:rPr lang="en-GB" dirty="0"/>
              <a:t>additional interest a female genome is 2.08 m,</a:t>
            </a:r>
            <a:r>
              <a:rPr lang="en-GB" baseline="0" dirty="0"/>
              <a:t> whilst a male human genome if 2.05 m due to the difference in length of the X / Y chromosomes</a:t>
            </a:r>
            <a:endParaRPr lang="en-GB" dirty="0"/>
          </a:p>
          <a:p>
            <a:pPr marL="0" indent="0">
              <a:buFont typeface="Arial" panose="020B0604020202020204" pitchFamily="34" charset="0"/>
              <a:buNone/>
            </a:pPr>
            <a:endParaRPr lang="en-GB" dirty="0"/>
          </a:p>
          <a:p>
            <a:pPr marL="0" indent="0">
              <a:buFont typeface="Arial" panose="020B0604020202020204" pitchFamily="34" charset="0"/>
              <a:buNone/>
            </a:pPr>
            <a:r>
              <a:rPr lang="en-GB" dirty="0"/>
              <a:t>For</a:t>
            </a:r>
            <a:r>
              <a:rPr lang="en-GB" baseline="0" dirty="0"/>
              <a:t> comparison a human hair is </a:t>
            </a:r>
            <a:r>
              <a:rPr lang="en-GB" sz="1200" dirty="0"/>
              <a:t>100,000 nm wide</a:t>
            </a:r>
          </a:p>
          <a:p>
            <a:pPr marL="0" indent="0">
              <a:buFont typeface="Arial" panose="020B0604020202020204" pitchFamily="34" charset="0"/>
              <a:buNone/>
            </a:pPr>
            <a:r>
              <a:rPr lang="en-GB" sz="1200" dirty="0"/>
              <a:t>DNA is 2.5 nm wide</a:t>
            </a:r>
          </a:p>
          <a:p>
            <a:pPr marL="0" indent="0">
              <a:buFont typeface="Arial" panose="020B0604020202020204" pitchFamily="34" charset="0"/>
              <a:buNone/>
            </a:pPr>
            <a:r>
              <a:rPr lang="en-GB" sz="1200" dirty="0"/>
              <a:t>So DNA is 1/ 40,000</a:t>
            </a:r>
            <a:r>
              <a:rPr lang="en-GB" sz="1200" baseline="30000" dirty="0"/>
              <a:t>th</a:t>
            </a:r>
            <a:r>
              <a:rPr lang="en-GB" sz="1200" dirty="0"/>
              <a:t> of the width of a human hair</a:t>
            </a:r>
          </a:p>
          <a:p>
            <a:pPr marL="0" indent="0">
              <a:buFont typeface="Arial" panose="020B0604020202020204" pitchFamily="34" charset="0"/>
              <a:buNone/>
            </a:pPr>
            <a:endParaRPr lang="en-GB" dirty="0"/>
          </a:p>
          <a:p>
            <a:pPr marL="0" indent="0">
              <a:buFont typeface="Arial" panose="020B0604020202020204" pitchFamily="34" charset="0"/>
              <a:buNone/>
            </a:pPr>
            <a:r>
              <a:rPr lang="en-GB" sz="1200" dirty="0"/>
              <a:t>Human somatic cells contain about 6 </a:t>
            </a:r>
            <a:r>
              <a:rPr lang="en-GB" sz="1200" dirty="0" err="1"/>
              <a:t>picograms</a:t>
            </a:r>
            <a:r>
              <a:rPr lang="en-GB" sz="1200" dirty="0"/>
              <a:t> of DNA</a:t>
            </a:r>
            <a:r>
              <a:rPr lang="en-GB" sz="1200" baseline="0" dirty="0"/>
              <a:t> </a:t>
            </a:r>
            <a:r>
              <a:rPr lang="en-GB" sz="1200" dirty="0"/>
              <a:t>(6 x 10</a:t>
            </a:r>
            <a:r>
              <a:rPr lang="en-GB" sz="1200" baseline="30000" dirty="0"/>
              <a:t>-12</a:t>
            </a:r>
            <a:r>
              <a:rPr lang="en-GB" sz="1200" dirty="0"/>
              <a:t> gram)</a:t>
            </a:r>
          </a:p>
        </p:txBody>
      </p:sp>
      <p:sp>
        <p:nvSpPr>
          <p:cNvPr id="4" name="Slide Number Placeholder 3"/>
          <p:cNvSpPr>
            <a:spLocks noGrp="1"/>
          </p:cNvSpPr>
          <p:nvPr>
            <p:ph type="sldNum" sz="quarter" idx="10"/>
          </p:nvPr>
        </p:nvSpPr>
        <p:spPr/>
        <p:txBody>
          <a:bodyPr/>
          <a:lstStyle/>
          <a:p>
            <a:fld id="{D20C2A22-CC90-0C46-AF30-D1E9E4E0560F}" type="slidenum">
              <a:rPr lang="en-US" smtClean="0"/>
              <a:t>6</a:t>
            </a:fld>
            <a:endParaRPr lang="en-US"/>
          </a:p>
        </p:txBody>
      </p:sp>
    </p:spTree>
    <p:extLst>
      <p:ext uri="{BB962C8B-B14F-4D97-AF65-F5344CB8AC3E}">
        <p14:creationId xmlns:p14="http://schemas.microsoft.com/office/powerpoint/2010/main" val="866495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Size comparison allowing a recap of standard form and the 1,000 fold difference in volume</a:t>
            </a:r>
            <a:endParaRPr lang="en-GB" sz="1200" dirty="0"/>
          </a:p>
        </p:txBody>
      </p:sp>
      <p:sp>
        <p:nvSpPr>
          <p:cNvPr id="4" name="Slide Number Placeholder 3"/>
          <p:cNvSpPr>
            <a:spLocks noGrp="1"/>
          </p:cNvSpPr>
          <p:nvPr>
            <p:ph type="sldNum" sz="quarter" idx="10"/>
          </p:nvPr>
        </p:nvSpPr>
        <p:spPr/>
        <p:txBody>
          <a:bodyPr/>
          <a:lstStyle/>
          <a:p>
            <a:fld id="{D20C2A22-CC90-0C46-AF30-D1E9E4E0560F}" type="slidenum">
              <a:rPr lang="en-US" smtClean="0"/>
              <a:t>7</a:t>
            </a:fld>
            <a:endParaRPr lang="en-US"/>
          </a:p>
        </p:txBody>
      </p:sp>
    </p:spTree>
    <p:extLst>
      <p:ext uri="{BB962C8B-B14F-4D97-AF65-F5344CB8AC3E}">
        <p14:creationId xmlns:p14="http://schemas.microsoft.com/office/powerpoint/2010/main" val="754129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Introducing the beautiful micropipette</a:t>
            </a:r>
            <a:endParaRPr lang="en-GB" sz="1200" dirty="0"/>
          </a:p>
        </p:txBody>
      </p:sp>
      <p:sp>
        <p:nvSpPr>
          <p:cNvPr id="4" name="Slide Number Placeholder 3"/>
          <p:cNvSpPr>
            <a:spLocks noGrp="1"/>
          </p:cNvSpPr>
          <p:nvPr>
            <p:ph type="sldNum" sz="quarter" idx="10"/>
          </p:nvPr>
        </p:nvSpPr>
        <p:spPr/>
        <p:txBody>
          <a:bodyPr/>
          <a:lstStyle/>
          <a:p>
            <a:fld id="{D20C2A22-CC90-0C46-AF30-D1E9E4E0560F}" type="slidenum">
              <a:rPr lang="en-US" smtClean="0"/>
              <a:t>8</a:t>
            </a:fld>
            <a:endParaRPr lang="en-US"/>
          </a:p>
        </p:txBody>
      </p:sp>
    </p:spTree>
    <p:extLst>
      <p:ext uri="{BB962C8B-B14F-4D97-AF65-F5344CB8AC3E}">
        <p14:creationId xmlns:p14="http://schemas.microsoft.com/office/powerpoint/2010/main" val="2939247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dirty="0"/>
          </a:p>
        </p:txBody>
      </p:sp>
      <p:sp>
        <p:nvSpPr>
          <p:cNvPr id="4" name="Slide Number Placeholder 3"/>
          <p:cNvSpPr>
            <a:spLocks noGrp="1"/>
          </p:cNvSpPr>
          <p:nvPr>
            <p:ph type="sldNum" sz="quarter" idx="10"/>
          </p:nvPr>
        </p:nvSpPr>
        <p:spPr/>
        <p:txBody>
          <a:bodyPr/>
          <a:lstStyle/>
          <a:p>
            <a:fld id="{D20C2A22-CC90-0C46-AF30-D1E9E4E0560F}" type="slidenum">
              <a:rPr lang="en-US" smtClean="0"/>
              <a:t>13</a:t>
            </a:fld>
            <a:endParaRPr lang="en-US"/>
          </a:p>
        </p:txBody>
      </p:sp>
    </p:spTree>
    <p:extLst>
      <p:ext uri="{BB962C8B-B14F-4D97-AF65-F5344CB8AC3E}">
        <p14:creationId xmlns:p14="http://schemas.microsoft.com/office/powerpoint/2010/main" val="2862402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SEM </a:t>
            </a:r>
            <a:r>
              <a:rPr lang="en-US" dirty="0"/>
              <a:t>of </a:t>
            </a:r>
            <a:r>
              <a:rPr lang="en-US" dirty="0" smtClean="0"/>
              <a:t>agarose from </a:t>
            </a:r>
            <a:r>
              <a:rPr lang="en-US" dirty="0" err="1" smtClean="0"/>
              <a:t>MiniPCR</a:t>
            </a:r>
            <a:endParaRPr lang="en-US" dirty="0"/>
          </a:p>
        </p:txBody>
      </p:sp>
      <p:sp>
        <p:nvSpPr>
          <p:cNvPr id="4" name="Slide Number Placeholder 3"/>
          <p:cNvSpPr>
            <a:spLocks noGrp="1"/>
          </p:cNvSpPr>
          <p:nvPr>
            <p:ph type="sldNum" sz="quarter" idx="10"/>
          </p:nvPr>
        </p:nvSpPr>
        <p:spPr/>
        <p:txBody>
          <a:bodyPr/>
          <a:lstStyle/>
          <a:p>
            <a:fld id="{D20C2A22-CC90-0C46-AF30-D1E9E4E0560F}" type="slidenum">
              <a:rPr lang="en-US" smtClean="0"/>
              <a:t>14</a:t>
            </a:fld>
            <a:endParaRPr lang="en-US"/>
          </a:p>
        </p:txBody>
      </p:sp>
    </p:spTree>
    <p:extLst>
      <p:ext uri="{BB962C8B-B14F-4D97-AF65-F5344CB8AC3E}">
        <p14:creationId xmlns:p14="http://schemas.microsoft.com/office/powerpoint/2010/main" val="1943380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Which </a:t>
            </a:r>
            <a:r>
              <a:rPr lang="en-US" dirty="0" err="1"/>
              <a:t>coloured</a:t>
            </a:r>
            <a:r>
              <a:rPr lang="en-US" dirty="0"/>
              <a:t> molecule is the smallest? </a:t>
            </a:r>
            <a:r>
              <a:rPr lang="en-US" b="1" dirty="0"/>
              <a:t>Red</a:t>
            </a:r>
          </a:p>
          <a:p>
            <a:pPr marL="0" indent="0">
              <a:buFont typeface="Arial" panose="020B0604020202020204" pitchFamily="34" charset="0"/>
              <a:buNone/>
            </a:pPr>
            <a:r>
              <a:rPr lang="en-US" dirty="0"/>
              <a:t>Which </a:t>
            </a:r>
            <a:r>
              <a:rPr lang="en-US" dirty="0" err="1"/>
              <a:t>coloured</a:t>
            </a:r>
            <a:r>
              <a:rPr lang="en-US" dirty="0"/>
              <a:t> molecule</a:t>
            </a:r>
            <a:r>
              <a:rPr lang="en-US" baseline="0" dirty="0"/>
              <a:t> is the largest? </a:t>
            </a:r>
            <a:r>
              <a:rPr lang="en-US" b="1" baseline="0" dirty="0"/>
              <a:t>Blue</a:t>
            </a:r>
          </a:p>
          <a:p>
            <a:pPr marL="0" indent="0">
              <a:buFont typeface="Arial" panose="020B0604020202020204" pitchFamily="34" charset="0"/>
              <a:buNone/>
            </a:pPr>
            <a:r>
              <a:rPr lang="en-US" baseline="0" dirty="0"/>
              <a:t>Which </a:t>
            </a:r>
            <a:r>
              <a:rPr lang="en-US" baseline="0" dirty="0" err="1"/>
              <a:t>coloured</a:t>
            </a:r>
            <a:r>
              <a:rPr lang="en-US" baseline="0" dirty="0"/>
              <a:t> molecule went the furthest? </a:t>
            </a:r>
            <a:r>
              <a:rPr lang="en-US" b="1" baseline="0" dirty="0"/>
              <a:t>Red</a:t>
            </a:r>
          </a:p>
          <a:p>
            <a:pPr marL="0" indent="0">
              <a:buFont typeface="Arial" panose="020B0604020202020204" pitchFamily="34" charset="0"/>
              <a:buNone/>
            </a:pPr>
            <a:r>
              <a:rPr lang="en-US" baseline="0" dirty="0"/>
              <a:t>Which </a:t>
            </a:r>
            <a:r>
              <a:rPr lang="en-US" baseline="0" dirty="0" err="1"/>
              <a:t>coloured</a:t>
            </a:r>
            <a:r>
              <a:rPr lang="en-US" baseline="0" dirty="0"/>
              <a:t> molecule went least distance? </a:t>
            </a:r>
            <a:r>
              <a:rPr lang="en-US" b="1" baseline="0" dirty="0"/>
              <a:t>Blue</a:t>
            </a:r>
            <a:endParaRPr lang="en-US" b="1" dirty="0"/>
          </a:p>
        </p:txBody>
      </p:sp>
      <p:sp>
        <p:nvSpPr>
          <p:cNvPr id="4" name="Slide Number Placeholder 3"/>
          <p:cNvSpPr>
            <a:spLocks noGrp="1"/>
          </p:cNvSpPr>
          <p:nvPr>
            <p:ph type="sldNum" sz="quarter" idx="10"/>
          </p:nvPr>
        </p:nvSpPr>
        <p:spPr/>
        <p:txBody>
          <a:bodyPr/>
          <a:lstStyle/>
          <a:p>
            <a:fld id="{D20C2A22-CC90-0C46-AF30-D1E9E4E0560F}" type="slidenum">
              <a:rPr lang="en-US" smtClean="0"/>
              <a:t>15</a:t>
            </a:fld>
            <a:endParaRPr lang="en-US"/>
          </a:p>
        </p:txBody>
      </p:sp>
    </p:spTree>
    <p:extLst>
      <p:ext uri="{BB962C8B-B14F-4D97-AF65-F5344CB8AC3E}">
        <p14:creationId xmlns:p14="http://schemas.microsoft.com/office/powerpoint/2010/main" val="1315162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Note </a:t>
            </a:r>
            <a:r>
              <a:rPr lang="en-US" dirty="0"/>
              <a:t>there are 4 wells</a:t>
            </a:r>
            <a:r>
              <a:rPr lang="en-US" baseline="0" dirty="0"/>
              <a:t> in this representation.</a:t>
            </a:r>
            <a:endParaRPr lang="en-US" dirty="0"/>
          </a:p>
          <a:p>
            <a:pPr marL="0" indent="0">
              <a:buFont typeface="Arial" panose="020B0604020202020204" pitchFamily="34" charset="0"/>
              <a:buNone/>
            </a:pPr>
            <a:r>
              <a:rPr lang="en-US" dirty="0"/>
              <a:t>Which well contained</a:t>
            </a:r>
            <a:r>
              <a:rPr lang="en-US" baseline="0" dirty="0"/>
              <a:t> the largest number of biomolecules? </a:t>
            </a:r>
            <a:r>
              <a:rPr lang="en-US" b="1" baseline="0" dirty="0"/>
              <a:t>Well 4 (numbering from top to bottom of slide – it has 6 biomolecules)</a:t>
            </a:r>
          </a:p>
          <a:p>
            <a:pPr marL="0" indent="0">
              <a:buFont typeface="Arial" panose="020B0604020202020204" pitchFamily="34" charset="0"/>
              <a:buNone/>
            </a:pPr>
            <a:r>
              <a:rPr lang="en-US" baseline="0" dirty="0"/>
              <a:t>Which well contained the smallest number of biomolecules? </a:t>
            </a:r>
            <a:r>
              <a:rPr lang="en-US" b="1" baseline="0" dirty="0"/>
              <a:t>Wells 1, 2 and 3 all have 2 biomolecules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Which well contained the smallest biomolecule?</a:t>
            </a:r>
            <a:r>
              <a:rPr lang="en-US" b="1" baseline="0" dirty="0"/>
              <a:t> Well 2 (numbering from top to bottom of slide)</a:t>
            </a: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Which well contained the largest biomolecule? </a:t>
            </a:r>
            <a:r>
              <a:rPr lang="en-US" b="1" baseline="0" dirty="0"/>
              <a:t>Well 4 (numbering from top to bottom of slide)</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D20C2A22-CC90-0C46-AF30-D1E9E4E0560F}" type="slidenum">
              <a:rPr lang="en-US" smtClean="0"/>
              <a:t>16</a:t>
            </a:fld>
            <a:endParaRPr lang="en-US"/>
          </a:p>
        </p:txBody>
      </p:sp>
    </p:spTree>
    <p:extLst>
      <p:ext uri="{BB962C8B-B14F-4D97-AF65-F5344CB8AC3E}">
        <p14:creationId xmlns:p14="http://schemas.microsoft.com/office/powerpoint/2010/main" val="3334254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0C2A22-CC90-0C46-AF30-D1E9E4E0560F}" type="slidenum">
              <a:rPr lang="en-US" smtClean="0"/>
              <a:t>20</a:t>
            </a:fld>
            <a:endParaRPr lang="en-US"/>
          </a:p>
        </p:txBody>
      </p:sp>
    </p:spTree>
    <p:extLst>
      <p:ext uri="{BB962C8B-B14F-4D97-AF65-F5344CB8AC3E}">
        <p14:creationId xmlns:p14="http://schemas.microsoft.com/office/powerpoint/2010/main" val="878033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8" name="Title Placeholder 1">
            <a:extLst>
              <a:ext uri="{FF2B5EF4-FFF2-40B4-BE49-F238E27FC236}">
                <a16:creationId xmlns:a16="http://schemas.microsoft.com/office/drawing/2014/main" id="{4BB0A620-6018-9B4B-98C6-C51CC6A1CDF0}"/>
              </a:ext>
            </a:extLst>
          </p:cNvPr>
          <p:cNvSpPr>
            <a:spLocks noGrp="1"/>
          </p:cNvSpPr>
          <p:nvPr>
            <p:ph type="title" hasCustomPrompt="1"/>
          </p:nvPr>
        </p:nvSpPr>
        <p:spPr>
          <a:xfrm>
            <a:off x="475312" y="2530157"/>
            <a:ext cx="6080760" cy="1325563"/>
          </a:xfrm>
          <a:prstGeom prst="rect">
            <a:avLst/>
          </a:prstGeom>
        </p:spPr>
        <p:txBody>
          <a:bodyPr vert="horz" lIns="91440" tIns="45720" rIns="91440" bIns="45720" rtlCol="0" anchor="t">
            <a:normAutofit/>
          </a:bodyPr>
          <a:lstStyle>
            <a:lvl1pPr>
              <a:lnSpc>
                <a:spcPct val="80000"/>
              </a:lnSpc>
              <a:defRPr sz="4500" b="1" i="0" spc="-150">
                <a:solidFill>
                  <a:schemeClr val="tx1"/>
                </a:solidFill>
                <a:latin typeface="Arial" panose="020B0604020202020204" pitchFamily="34" charset="0"/>
                <a:cs typeface="Arial" panose="020B0604020202020204" pitchFamily="34" charset="0"/>
              </a:defRPr>
            </a:lvl1pPr>
          </a:lstStyle>
          <a:p>
            <a:r>
              <a:rPr lang="en-GB" b="1" i="0" dirty="0">
                <a:effectLst/>
                <a:latin typeface="Arial" panose="020B0604020202020204" pitchFamily="34" charset="0"/>
                <a:cs typeface="Arial" panose="020B0604020202020204" pitchFamily="34" charset="0"/>
              </a:rPr>
              <a:t>divider title</a:t>
            </a:r>
            <a:endParaRPr lang="en-GB" dirty="0">
              <a:effectLst/>
              <a:latin typeface="Helvetica Neue LT Std" panose="020B0604020202020204" pitchFamily="34" charset="0"/>
            </a:endParaRPr>
          </a:p>
        </p:txBody>
      </p:sp>
      <p:sp>
        <p:nvSpPr>
          <p:cNvPr id="7" name="Text Placeholder 9">
            <a:extLst>
              <a:ext uri="{FF2B5EF4-FFF2-40B4-BE49-F238E27FC236}">
                <a16:creationId xmlns:a16="http://schemas.microsoft.com/office/drawing/2014/main" id="{ADC39AE6-3699-4D47-8CAA-F61756357C60}"/>
              </a:ext>
            </a:extLst>
          </p:cNvPr>
          <p:cNvSpPr>
            <a:spLocks noGrp="1"/>
          </p:cNvSpPr>
          <p:nvPr>
            <p:ph type="body" sz="quarter" idx="10" hasCustomPrompt="1"/>
          </p:nvPr>
        </p:nvSpPr>
        <p:spPr>
          <a:xfrm>
            <a:off x="475312" y="4926511"/>
            <a:ext cx="6080760" cy="542953"/>
          </a:xfrm>
          <a:prstGeom prst="rect">
            <a:avLst/>
          </a:prstGeom>
        </p:spPr>
        <p:txBody>
          <a:bodyPr tIns="0" bIns="90000" anchor="t"/>
          <a:lstStyle>
            <a:lvl1pPr marL="0" indent="0">
              <a:lnSpc>
                <a:spcPct val="100000"/>
              </a:lnSpc>
              <a:spcBef>
                <a:spcPts val="0"/>
              </a:spcBef>
              <a:buNone/>
              <a:defRPr sz="1800" b="0" i="0">
                <a:solidFill>
                  <a:schemeClr val="tx1"/>
                </a:solidFill>
                <a:latin typeface="Arial" panose="020B0604020202020204" pitchFamily="34" charset="0"/>
              </a:defRPr>
            </a:lvl1pPr>
          </a:lstStyle>
          <a:p>
            <a:pPr lvl="0"/>
            <a:r>
              <a:rPr lang="en-US" dirty="0"/>
              <a:t>Copy</a:t>
            </a:r>
          </a:p>
        </p:txBody>
      </p:sp>
    </p:spTree>
    <p:extLst>
      <p:ext uri="{BB962C8B-B14F-4D97-AF65-F5344CB8AC3E}">
        <p14:creationId xmlns:p14="http://schemas.microsoft.com/office/powerpoint/2010/main" val="854304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s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4381200"/>
          </a:xfrm>
          <a:prstGeom prst="rect">
            <a:avLst/>
          </a:prstGeom>
        </p:spPr>
        <p:txBody>
          <a:bodyPr tIns="90000"/>
          <a:lstStyle>
            <a:lvl1pPr>
              <a:spcBef>
                <a:spcPts val="2000"/>
              </a:spcBef>
              <a:buClr>
                <a:schemeClr val="tx2"/>
              </a:buClr>
              <a:defRPr sz="2000"/>
            </a:lvl1pPr>
            <a:lvl2pPr>
              <a:spcBef>
                <a:spcPts val="2000"/>
              </a:spcBef>
              <a:buClr>
                <a:schemeClr val="tx2"/>
              </a:buClr>
              <a:defRPr sz="1800"/>
            </a:lvl2pPr>
            <a:lvl3pPr>
              <a:spcBef>
                <a:spcPts val="2000"/>
              </a:spcBef>
              <a:buClr>
                <a:schemeClr val="tx2"/>
              </a:buClr>
              <a:defRPr sz="1600"/>
            </a:lvl3pPr>
            <a:lvl4pPr>
              <a:spcBef>
                <a:spcPts val="2000"/>
              </a:spcBef>
              <a:buClr>
                <a:schemeClr val="tx2"/>
              </a:buClr>
              <a:defRPr sz="1400"/>
            </a:lvl4pPr>
            <a:lvl5pPr>
              <a:spcBef>
                <a:spcPts val="2000"/>
              </a:spcBef>
              <a:buClr>
                <a:schemeClr val="tx2"/>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8129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uden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4381200"/>
          </a:xfrm>
          <a:prstGeom prst="rect">
            <a:avLst/>
          </a:prstGeom>
        </p:spPr>
        <p:txBody>
          <a:bodyPr tIns="90000"/>
          <a:lstStyle>
            <a:lvl1pPr>
              <a:spcBef>
                <a:spcPts val="2000"/>
              </a:spcBef>
              <a:buClr>
                <a:schemeClr val="accent5"/>
              </a:buClr>
              <a:defRPr sz="2000"/>
            </a:lvl1pPr>
            <a:lvl2pPr>
              <a:spcBef>
                <a:spcPts val="2000"/>
              </a:spcBef>
              <a:buClr>
                <a:schemeClr val="accent5"/>
              </a:buClr>
              <a:defRPr sz="1800"/>
            </a:lvl2pPr>
            <a:lvl3pPr>
              <a:spcBef>
                <a:spcPts val="2000"/>
              </a:spcBef>
              <a:buClr>
                <a:schemeClr val="accent5"/>
              </a:buClr>
              <a:defRPr sz="1600"/>
            </a:lvl3pPr>
            <a:lvl4pPr>
              <a:spcBef>
                <a:spcPts val="2000"/>
              </a:spcBef>
              <a:buClr>
                <a:schemeClr val="accent5"/>
              </a:buClr>
              <a:defRPr/>
            </a:lvl4pPr>
            <a:lvl5pPr>
              <a:spcBef>
                <a:spcPts val="2000"/>
              </a:spcBef>
              <a:buClr>
                <a:schemeClr val="accent5"/>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2959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6BF0B3-F8DE-7F4B-AC41-5BC6B6E7BF71}"/>
              </a:ext>
            </a:extLst>
          </p:cNvPr>
          <p:cNvSpPr>
            <a:spLocks noGrp="1"/>
          </p:cNvSpPr>
          <p:nvPr>
            <p:ph sz="half" idx="1"/>
          </p:nvPr>
        </p:nvSpPr>
        <p:spPr>
          <a:xfrm>
            <a:off x="480176" y="2021304"/>
            <a:ext cx="5400000" cy="4381200"/>
          </a:xfrm>
          <a:prstGeom prst="rect">
            <a:avLst/>
          </a:prstGeom>
        </p:spPr>
        <p:txBody>
          <a:bodyPr tIns="90000"/>
          <a:lstStyle>
            <a:lvl1pPr>
              <a:spcBef>
                <a:spcPts val="2000"/>
              </a:spcBef>
              <a:defRPr sz="2000"/>
            </a:lvl1pPr>
            <a:lvl2pPr>
              <a:spcBef>
                <a:spcPts val="2000"/>
              </a:spcBef>
              <a:defRPr sz="1800"/>
            </a:lvl2pPr>
            <a:lvl3pPr>
              <a:spcBef>
                <a:spcPts val="2000"/>
              </a:spcBef>
              <a:defRPr sz="1600"/>
            </a:lvl3pPr>
            <a:lvl4pPr>
              <a:spcBef>
                <a:spcPts val="2000"/>
              </a:spcBef>
              <a:defRPr/>
            </a:lvl4pPr>
            <a:lvl5pPr>
              <a:spcBef>
                <a:spcPts val="20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5F9C71AB-91D9-A741-AAF8-3120F767997F}"/>
              </a:ext>
            </a:extLst>
          </p:cNvPr>
          <p:cNvSpPr>
            <a:spLocks noGrp="1"/>
          </p:cNvSpPr>
          <p:nvPr>
            <p:ph type="title" hasCustomPrompt="1"/>
          </p:nvPr>
        </p:nvSpPr>
        <p:spPr>
          <a:xfrm>
            <a:off x="475311" y="951055"/>
            <a:ext cx="11241377" cy="954722"/>
          </a:xfrm>
        </p:spPr>
        <p:txBody>
          <a:bodyPr/>
          <a:lstStyle/>
          <a:p>
            <a:r>
              <a:rPr lang="en-US"/>
              <a:t>title</a:t>
            </a:r>
          </a:p>
        </p:txBody>
      </p:sp>
      <p:sp>
        <p:nvSpPr>
          <p:cNvPr id="15" name="Content Placeholder 2">
            <a:extLst>
              <a:ext uri="{FF2B5EF4-FFF2-40B4-BE49-F238E27FC236}">
                <a16:creationId xmlns:a16="http://schemas.microsoft.com/office/drawing/2014/main" id="{FA75C259-4C64-C747-A1CA-ABE536AC6C8E}"/>
              </a:ext>
            </a:extLst>
          </p:cNvPr>
          <p:cNvSpPr>
            <a:spLocks noGrp="1"/>
          </p:cNvSpPr>
          <p:nvPr>
            <p:ph sz="half" idx="18"/>
          </p:nvPr>
        </p:nvSpPr>
        <p:spPr>
          <a:xfrm>
            <a:off x="6316687" y="2021304"/>
            <a:ext cx="5400000" cy="4381200"/>
          </a:xfrm>
          <a:prstGeom prst="rect">
            <a:avLst/>
          </a:prstGeom>
        </p:spPr>
        <p:txBody>
          <a:bodyPr tIns="90000"/>
          <a:lstStyle>
            <a:lvl1pPr>
              <a:spcBef>
                <a:spcPts val="2000"/>
              </a:spcBef>
              <a:defRPr sz="2000"/>
            </a:lvl1pPr>
            <a:lvl2pPr>
              <a:spcBef>
                <a:spcPts val="2000"/>
              </a:spcBef>
              <a:defRPr sz="1800"/>
            </a:lvl2pPr>
            <a:lvl3pPr>
              <a:spcBef>
                <a:spcPts val="2000"/>
              </a:spcBef>
              <a:defRPr sz="1600"/>
            </a:lvl3pPr>
            <a:lvl4pPr>
              <a:spcBef>
                <a:spcPts val="2000"/>
              </a:spcBef>
              <a:defRPr/>
            </a:lvl4pPr>
            <a:lvl5pPr>
              <a:spcBef>
                <a:spcPts val="20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3836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39F549FB-18B1-744E-8702-3E4C3A03148A}"/>
              </a:ext>
            </a:extLst>
          </p:cNvPr>
          <p:cNvSpPr>
            <a:spLocks noGrp="1"/>
          </p:cNvSpPr>
          <p:nvPr>
            <p:ph type="title" hasCustomPrompt="1"/>
          </p:nvPr>
        </p:nvSpPr>
        <p:spPr>
          <a:xfrm>
            <a:off x="475311" y="951055"/>
            <a:ext cx="11241377" cy="954722"/>
          </a:xfrm>
        </p:spPr>
        <p:txBody>
          <a:bodyPr/>
          <a:lstStyle/>
          <a:p>
            <a:r>
              <a:rPr lang="en-US"/>
              <a:t>title</a:t>
            </a:r>
          </a:p>
        </p:txBody>
      </p:sp>
    </p:spTree>
    <p:extLst>
      <p:ext uri="{BB962C8B-B14F-4D97-AF65-F5344CB8AC3E}">
        <p14:creationId xmlns:p14="http://schemas.microsoft.com/office/powerpoint/2010/main" val="2705148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8258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480176" y="2021302"/>
            <a:ext cx="11236511" cy="2930922"/>
          </a:xfrm>
          <a:prstGeom prst="rect">
            <a:avLst/>
          </a:prstGeom>
        </p:spPr>
        <p:txBody>
          <a:bodyPr tIns="90000"/>
          <a:lstStyle>
            <a:lvl1pPr marL="0" indent="0">
              <a:spcBef>
                <a:spcPts val="2000"/>
              </a:spcBef>
              <a:buClr>
                <a:schemeClr val="accent5"/>
              </a:buClr>
              <a:buNone/>
              <a:defRPr sz="2000"/>
            </a:lvl1pPr>
            <a:lvl2pPr marL="7938" indent="0">
              <a:spcBef>
                <a:spcPts val="2000"/>
              </a:spcBef>
              <a:buClr>
                <a:schemeClr val="accent5"/>
              </a:buClr>
              <a:buNone/>
              <a:defRPr sz="1800"/>
            </a:lvl2pPr>
            <a:lvl3pPr marL="0" indent="0">
              <a:spcBef>
                <a:spcPts val="2000"/>
              </a:spcBef>
              <a:buClr>
                <a:schemeClr val="accent5"/>
              </a:buClr>
              <a:buNone/>
              <a:defRPr sz="1600"/>
            </a:lvl3pPr>
            <a:lvl4pPr marL="0" indent="0">
              <a:spcBef>
                <a:spcPts val="2000"/>
              </a:spcBef>
              <a:buClr>
                <a:schemeClr val="accent5"/>
              </a:buClr>
              <a:buNone/>
              <a:defRPr/>
            </a:lvl4pPr>
            <a:lvl5pPr marL="0" indent="0">
              <a:spcBef>
                <a:spcPts val="2000"/>
              </a:spcBef>
              <a:buClr>
                <a:schemeClr val="accent5"/>
              </a:buClr>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5" name="Group 4">
            <a:extLst>
              <a:ext uri="{FF2B5EF4-FFF2-40B4-BE49-F238E27FC236}">
                <a16:creationId xmlns:a16="http://schemas.microsoft.com/office/drawing/2014/main" id="{5529EE81-5728-8101-1337-3ECF73CDB6A4}"/>
              </a:ext>
            </a:extLst>
          </p:cNvPr>
          <p:cNvGrpSpPr/>
          <p:nvPr userDrawn="1"/>
        </p:nvGrpSpPr>
        <p:grpSpPr>
          <a:xfrm>
            <a:off x="435582" y="5351227"/>
            <a:ext cx="11614978" cy="1111436"/>
            <a:chOff x="435582" y="4362596"/>
            <a:chExt cx="11614978" cy="1111436"/>
          </a:xfrm>
        </p:grpSpPr>
        <p:pic>
          <p:nvPicPr>
            <p:cNvPr id="7" name="Graphic 6">
              <a:extLst>
                <a:ext uri="{FF2B5EF4-FFF2-40B4-BE49-F238E27FC236}">
                  <a16:creationId xmlns:a16="http://schemas.microsoft.com/office/drawing/2014/main" id="{73F66FF6-9939-AC3A-85B2-C2D905E18E9E}"/>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35582" y="4544079"/>
              <a:ext cx="2691526" cy="804425"/>
            </a:xfrm>
            <a:prstGeom prst="rect">
              <a:avLst/>
            </a:prstGeom>
          </p:spPr>
        </p:pic>
        <p:pic>
          <p:nvPicPr>
            <p:cNvPr id="8" name="Picture 7" descr="A close-up of a logo&#10;&#10;Description automatically generated">
              <a:extLst>
                <a:ext uri="{FF2B5EF4-FFF2-40B4-BE49-F238E27FC236}">
                  <a16:creationId xmlns:a16="http://schemas.microsoft.com/office/drawing/2014/main" id="{422385E4-C90E-B522-78C5-44493BAD2613}"/>
                </a:ext>
              </a:extLst>
            </p:cNvPr>
            <p:cNvPicPr>
              <a:picLocks noChangeAspect="1"/>
            </p:cNvPicPr>
            <p:nvPr userDrawn="1"/>
          </p:nvPicPr>
          <p:blipFill>
            <a:blip r:embed="rId4">
              <a:alphaModFix/>
            </a:blip>
            <a:stretch>
              <a:fillRect/>
            </a:stretch>
          </p:blipFill>
          <p:spPr>
            <a:xfrm>
              <a:off x="6740364" y="4362596"/>
              <a:ext cx="5310196" cy="1111436"/>
            </a:xfrm>
            <a:prstGeom prst="rect">
              <a:avLst/>
            </a:prstGeom>
          </p:spPr>
        </p:pic>
        <p:pic>
          <p:nvPicPr>
            <p:cNvPr id="9" name="Graphic 8">
              <a:extLst>
                <a:ext uri="{FF2B5EF4-FFF2-40B4-BE49-F238E27FC236}">
                  <a16:creationId xmlns:a16="http://schemas.microsoft.com/office/drawing/2014/main" id="{76D32628-EAD7-572E-EDBC-B97A20AC998E}"/>
                </a:ext>
              </a:extLst>
            </p:cNvPr>
            <p:cNvPicPr>
              <a:picLocks noChangeAspect="1"/>
            </p:cNvPicPr>
            <p:nvPr userDrawn="1"/>
          </p:nvPicPr>
          <p:blipFill>
            <a:blip r:embed="rId5">
              <a:extLst>
                <a:ext uri="{96DAC541-7B7A-43D3-8B79-37D633B846F1}">
                  <asvg:svgBlip xmlns:asvg="http://schemas.microsoft.com/office/drawing/2016/SVG/main" xmlns="" r:embed="rId6"/>
                </a:ext>
              </a:extLst>
            </a:blip>
            <a:stretch>
              <a:fillRect/>
            </a:stretch>
          </p:blipFill>
          <p:spPr>
            <a:xfrm>
              <a:off x="3860024" y="4527569"/>
              <a:ext cx="2394193" cy="822892"/>
            </a:xfrm>
            <a:prstGeom prst="rect">
              <a:avLst/>
            </a:prstGeom>
          </p:spPr>
        </p:pic>
      </p:grpSp>
    </p:spTree>
    <p:extLst>
      <p:ext uri="{BB962C8B-B14F-4D97-AF65-F5344CB8AC3E}">
        <p14:creationId xmlns:p14="http://schemas.microsoft.com/office/powerpoint/2010/main" val="3309502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ssion title">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FEF70482-B8CE-4942-8769-197FC3B6451F}"/>
              </a:ext>
            </a:extLst>
          </p:cNvPr>
          <p:cNvSpPr>
            <a:spLocks noGrp="1"/>
          </p:cNvSpPr>
          <p:nvPr>
            <p:ph type="title" hasCustomPrompt="1"/>
          </p:nvPr>
        </p:nvSpPr>
        <p:spPr>
          <a:xfrm>
            <a:off x="475312" y="1873326"/>
            <a:ext cx="7092437" cy="2045531"/>
          </a:xfrm>
          <a:prstGeom prst="rect">
            <a:avLst/>
          </a:prstGeom>
        </p:spPr>
        <p:txBody>
          <a:bodyPr vert="horz" lIns="91440" tIns="45720" rIns="91440" bIns="45720" rtlCol="0" anchor="t">
            <a:noAutofit/>
          </a:bodyPr>
          <a:lstStyle>
            <a:lvl1pPr>
              <a:lnSpc>
                <a:spcPct val="100000"/>
              </a:lnSpc>
              <a:defRPr sz="6200" b="1" i="0" spc="0">
                <a:solidFill>
                  <a:schemeClr val="bg1"/>
                </a:solidFill>
                <a:latin typeface="+mj-lt"/>
                <a:cs typeface="Arial" panose="020B0604020202020204" pitchFamily="34" charset="0"/>
              </a:defRPr>
            </a:lvl1pPr>
          </a:lstStyle>
          <a:p>
            <a:r>
              <a:rPr lang="en-GB" b="1" i="0" dirty="0">
                <a:effectLst/>
                <a:latin typeface="Arial" panose="020B0604020202020204" pitchFamily="34" charset="0"/>
                <a:cs typeface="Arial" panose="020B0604020202020204" pitchFamily="34" charset="0"/>
              </a:rPr>
              <a:t>Title for</a:t>
            </a:r>
            <a:br>
              <a:rPr lang="en-GB" b="1" i="0" dirty="0">
                <a:effectLst/>
                <a:latin typeface="Arial" panose="020B0604020202020204" pitchFamily="34" charset="0"/>
                <a:cs typeface="Arial" panose="020B0604020202020204" pitchFamily="34" charset="0"/>
              </a:rPr>
            </a:br>
            <a:r>
              <a:rPr lang="en-GB" b="1" i="0" dirty="0">
                <a:effectLst/>
                <a:latin typeface="Arial" panose="020B0604020202020204" pitchFamily="34" charset="0"/>
                <a:cs typeface="Arial" panose="020B0604020202020204" pitchFamily="34" charset="0"/>
              </a:rPr>
              <a:t>the session</a:t>
            </a:r>
            <a:endParaRPr lang="en-GB" dirty="0">
              <a:effectLst/>
              <a:latin typeface="Helvetica Neue LT Std" panose="020B0604020202020204" pitchFamily="34" charset="0"/>
            </a:endParaRPr>
          </a:p>
        </p:txBody>
      </p:sp>
      <p:sp>
        <p:nvSpPr>
          <p:cNvPr id="7" name="Text Placeholder 9">
            <a:extLst>
              <a:ext uri="{FF2B5EF4-FFF2-40B4-BE49-F238E27FC236}">
                <a16:creationId xmlns:a16="http://schemas.microsoft.com/office/drawing/2014/main" id="{B24937F4-834D-AEB5-0276-3EF005EFDB32}"/>
              </a:ext>
            </a:extLst>
          </p:cNvPr>
          <p:cNvSpPr>
            <a:spLocks noGrp="1"/>
          </p:cNvSpPr>
          <p:nvPr>
            <p:ph type="body" sz="quarter" idx="13" hasCustomPrompt="1"/>
          </p:nvPr>
        </p:nvSpPr>
        <p:spPr>
          <a:xfrm>
            <a:off x="475312" y="361855"/>
            <a:ext cx="2008006" cy="1633397"/>
          </a:xfrm>
          <a:prstGeom prst="rect">
            <a:avLst/>
          </a:prstGeom>
        </p:spPr>
        <p:txBody>
          <a:bodyPr wrap="square" tIns="46800" bIns="46800" anchor="t" anchorCtr="0">
            <a:spAutoFit/>
          </a:bodyPr>
          <a:lstStyle>
            <a:lvl1pPr>
              <a:lnSpc>
                <a:spcPct val="100000"/>
              </a:lnSpc>
              <a:spcBef>
                <a:spcPts val="0"/>
              </a:spcBef>
              <a:buNone/>
              <a:defRPr sz="10000" b="1" i="0">
                <a:solidFill>
                  <a:schemeClr val="bg1"/>
                </a:solidFill>
                <a:latin typeface="+mn-lt"/>
              </a:defRPr>
            </a:lvl1pPr>
          </a:lstStyle>
          <a:p>
            <a:pPr lvl="0"/>
            <a:r>
              <a:rPr lang="en-US" dirty="0"/>
              <a:t>01</a:t>
            </a:r>
          </a:p>
        </p:txBody>
      </p:sp>
    </p:spTree>
    <p:extLst>
      <p:ext uri="{BB962C8B-B14F-4D97-AF65-F5344CB8AC3E}">
        <p14:creationId xmlns:p14="http://schemas.microsoft.com/office/powerpoint/2010/main" val="1562635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319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67C4F3-F8CD-1E4F-9F4F-AFF0FBABDF0A}"/>
              </a:ext>
            </a:extLst>
          </p:cNvPr>
          <p:cNvSpPr>
            <a:spLocks noGrp="1"/>
          </p:cNvSpPr>
          <p:nvPr>
            <p:ph type="body" idx="1"/>
          </p:nvPr>
        </p:nvSpPr>
        <p:spPr>
          <a:xfrm>
            <a:off x="480176" y="2021304"/>
            <a:ext cx="11236511" cy="3471815"/>
          </a:xfrm>
          <a:prstGeom prst="rect">
            <a:avLst/>
          </a:prstGeom>
        </p:spPr>
        <p:txBody>
          <a:bodyPr vert="horz" lIns="91440" tIns="90000" rIns="91440" bIns="90000" rtlCol="0">
            <a:normAutofit/>
          </a:bodyPr>
          <a:lstStyle/>
          <a:p>
            <a:pPr lvl="0"/>
            <a:r>
              <a:rPr lang="en-US"/>
              <a:t>Copy</a:t>
            </a:r>
          </a:p>
          <a:p>
            <a:pPr lvl="1"/>
            <a:r>
              <a:rPr lang="en-US"/>
              <a:t>Second level</a:t>
            </a:r>
          </a:p>
          <a:p>
            <a:pPr lvl="2"/>
            <a:r>
              <a:rPr lang="en-US"/>
              <a:t>Third level</a:t>
            </a:r>
          </a:p>
          <a:p>
            <a:pPr lvl="3"/>
            <a:r>
              <a:rPr lang="en-US"/>
              <a:t>Fourth level</a:t>
            </a:r>
          </a:p>
          <a:p>
            <a:pPr lvl="4"/>
            <a:r>
              <a:rPr lang="en-US"/>
              <a:t>Fifth level</a:t>
            </a:r>
          </a:p>
        </p:txBody>
      </p:sp>
      <p:sp>
        <p:nvSpPr>
          <p:cNvPr id="2" name="Title Placeholder 1">
            <a:extLst>
              <a:ext uri="{FF2B5EF4-FFF2-40B4-BE49-F238E27FC236}">
                <a16:creationId xmlns:a16="http://schemas.microsoft.com/office/drawing/2014/main" id="{2EEE1339-DC47-AF47-A64F-7D5F2C987716}"/>
              </a:ext>
            </a:extLst>
          </p:cNvPr>
          <p:cNvSpPr>
            <a:spLocks noGrp="1"/>
          </p:cNvSpPr>
          <p:nvPr>
            <p:ph type="title"/>
          </p:nvPr>
        </p:nvSpPr>
        <p:spPr>
          <a:xfrm>
            <a:off x="475311" y="951055"/>
            <a:ext cx="11241377" cy="954722"/>
          </a:xfrm>
          <a:prstGeom prst="rect">
            <a:avLst/>
          </a:prstGeom>
        </p:spPr>
        <p:txBody>
          <a:bodyPr vert="horz" lIns="91440" tIns="0" rIns="91440" bIns="45720" rtlCol="0" anchor="t">
            <a:normAutofit/>
          </a:bodyPr>
          <a:lstStyle/>
          <a:p>
            <a:r>
              <a:rPr lang="en-US"/>
              <a:t>title</a:t>
            </a:r>
          </a:p>
        </p:txBody>
      </p:sp>
    </p:spTree>
    <p:extLst>
      <p:ext uri="{BB962C8B-B14F-4D97-AF65-F5344CB8AC3E}">
        <p14:creationId xmlns:p14="http://schemas.microsoft.com/office/powerpoint/2010/main" val="4060658995"/>
      </p:ext>
    </p:extLst>
  </p:cSld>
  <p:clrMap bg1="lt1" tx1="dk1" bg2="lt2" tx2="dk2" accent1="accent1" accent2="accent2" accent3="accent3" accent4="accent4" accent5="accent5" accent6="accent6" hlink="hlink" folHlink="folHlink"/>
  <p:sldLayoutIdLst>
    <p:sldLayoutId id="2147483687" r:id="rId1"/>
    <p:sldLayoutId id="2147483686" r:id="rId2"/>
    <p:sldLayoutId id="2147483692" r:id="rId3"/>
    <p:sldLayoutId id="2147483688" r:id="rId4"/>
    <p:sldLayoutId id="2147483690" r:id="rId5"/>
    <p:sldLayoutId id="2147483691" r:id="rId6"/>
    <p:sldLayoutId id="2147483693" r:id="rId7"/>
  </p:sldLayoutIdLst>
  <p:hf hdr="0"/>
  <p:txStyles>
    <p:titleStyle>
      <a:lvl1pPr algn="l" defTabSz="914400" rtl="0" eaLnBrk="1" latinLnBrk="0" hangingPunct="1">
        <a:lnSpc>
          <a:spcPct val="80000"/>
        </a:lnSpc>
        <a:spcBef>
          <a:spcPct val="0"/>
        </a:spcBef>
        <a:buNone/>
        <a:defRPr sz="3500" b="1" i="0" kern="1200" cap="none" spc="-150" baseline="0">
          <a:solidFill>
            <a:schemeClr val="tx1"/>
          </a:solidFill>
          <a:latin typeface="+mj-lt"/>
          <a:ea typeface="+mj-ea"/>
          <a:cs typeface="+mj-cs"/>
        </a:defRPr>
      </a:lvl1pPr>
    </p:titleStyle>
    <p:bodyStyle>
      <a:lvl1pPr marL="185738" indent="-185738" algn="l" defTabSz="914400" rtl="0" eaLnBrk="1" latinLnBrk="0" hangingPunct="1">
        <a:lnSpc>
          <a:spcPct val="100000"/>
        </a:lnSpc>
        <a:spcBef>
          <a:spcPts val="2000"/>
        </a:spcBef>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D50090A-3BF6-2A47-5049-276561A5CF96}"/>
              </a:ext>
            </a:extLst>
          </p:cNvPr>
          <p:cNvSpPr/>
          <p:nvPr userDrawn="1"/>
        </p:nvSpPr>
        <p:spPr>
          <a:xfrm flipV="1">
            <a:off x="-4437" y="4237200"/>
            <a:ext cx="12192000" cy="2620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2141392"/>
      </p:ext>
    </p:extLst>
  </p:cSld>
  <p:clrMap bg1="lt1" tx1="dk1" bg2="lt2" tx2="dk2" accent1="accent1" accent2="accent2" accent3="accent3" accent4="accent4" accent5="accent5" accent6="accent6" hlink="hlink" folHlink="folHlink"/>
  <p:sldLayoutIdLst>
    <p:sldLayoutId id="2147483679" r:id="rId1"/>
  </p:sldLayoutIdLst>
  <p:hf hdr="0"/>
  <p:txStyles>
    <p:titleStyle>
      <a:lvl1pPr algn="l" defTabSz="914400" rtl="0" eaLnBrk="1" latinLnBrk="0" hangingPunct="1">
        <a:lnSpc>
          <a:spcPct val="90000"/>
        </a:lnSpc>
        <a:spcBef>
          <a:spcPct val="0"/>
        </a:spcBef>
        <a:buNone/>
        <a:defRPr lang="en-GB" sz="4400" b="1" i="0" kern="1200" smtClean="0">
          <a:solidFill>
            <a:schemeClr val="bg1"/>
          </a:solidFill>
          <a:effectLst/>
          <a:latin typeface="HelveticaNeueLT Std"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descr="A dna strand in a black background&#10;&#10;Description automatically generated with medium confidence">
            <a:extLst>
              <a:ext uri="{FF2B5EF4-FFF2-40B4-BE49-F238E27FC236}">
                <a16:creationId xmlns:a16="http://schemas.microsoft.com/office/drawing/2014/main" id="{3FFC73CD-057E-EFC5-EC53-22B9EED9A651}"/>
              </a:ext>
            </a:extLst>
          </p:cNvPr>
          <p:cNvPicPr>
            <a:picLocks noChangeAspect="1"/>
          </p:cNvPicPr>
          <p:nvPr userDrawn="1"/>
        </p:nvPicPr>
        <p:blipFill>
          <a:blip r:embed="rId3"/>
          <a:stretch>
            <a:fillRect/>
          </a:stretch>
        </p:blipFill>
        <p:spPr>
          <a:xfrm>
            <a:off x="2564019" y="386298"/>
            <a:ext cx="7063961" cy="6085403"/>
          </a:xfrm>
          <a:prstGeom prst="rect">
            <a:avLst/>
          </a:prstGeom>
        </p:spPr>
      </p:pic>
    </p:spTree>
    <p:extLst>
      <p:ext uri="{BB962C8B-B14F-4D97-AF65-F5344CB8AC3E}">
        <p14:creationId xmlns:p14="http://schemas.microsoft.com/office/powerpoint/2010/main" val="2387029819"/>
      </p:ext>
    </p:extLst>
  </p:cSld>
  <p:clrMap bg1="lt1" tx1="dk1" bg2="lt2" tx2="dk2" accent1="accent1" accent2="accent2" accent3="accent3" accent4="accent4" accent5="accent5" accent6="accent6" hlink="hlink" folHlink="folHlink"/>
  <p:sldLayoutIdLst>
    <p:sldLayoutId id="2147483683" r:id="rId1"/>
  </p:sldLayoutIdLst>
  <p:hf hdr="0"/>
  <p:txStyles>
    <p:titleStyle>
      <a:lvl1pPr algn="l" defTabSz="914400" rtl="0" eaLnBrk="1" latinLnBrk="0" hangingPunct="1">
        <a:lnSpc>
          <a:spcPct val="90000"/>
        </a:lnSpc>
        <a:spcBef>
          <a:spcPct val="0"/>
        </a:spcBef>
        <a:buNone/>
        <a:defRPr lang="en-GB" sz="4400" b="1" i="0" kern="1200" smtClean="0">
          <a:solidFill>
            <a:schemeClr val="bg1"/>
          </a:solidFill>
          <a:effectLst/>
          <a:latin typeface="HelveticaNeueLT Std"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yourgenome.org/theme/barcoding-for-beginners"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156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err="1"/>
              <a:t>Practising</a:t>
            </a:r>
            <a:r>
              <a:rPr lang="en-US" dirty="0"/>
              <a:t> micropipetting</a:t>
            </a:r>
          </a:p>
        </p:txBody>
      </p:sp>
      <p:grpSp>
        <p:nvGrpSpPr>
          <p:cNvPr id="20" name="Group 19">
            <a:extLst>
              <a:ext uri="{FF2B5EF4-FFF2-40B4-BE49-F238E27FC236}">
                <a16:creationId xmlns:a16="http://schemas.microsoft.com/office/drawing/2014/main" id="{BA507823-9565-2880-87C2-837864B0A782}"/>
              </a:ext>
            </a:extLst>
          </p:cNvPr>
          <p:cNvGrpSpPr/>
          <p:nvPr/>
        </p:nvGrpSpPr>
        <p:grpSpPr>
          <a:xfrm>
            <a:off x="532425" y="2172325"/>
            <a:ext cx="11378928" cy="3953784"/>
            <a:chOff x="2888029" y="3816524"/>
            <a:chExt cx="8246778" cy="2865470"/>
          </a:xfrm>
        </p:grpSpPr>
        <p:pic>
          <p:nvPicPr>
            <p:cNvPr id="14" name="Picture 13" descr="A close-up of a device&#10;&#10;Description automatically generated">
              <a:extLst>
                <a:ext uri="{FF2B5EF4-FFF2-40B4-BE49-F238E27FC236}">
                  <a16:creationId xmlns:a16="http://schemas.microsoft.com/office/drawing/2014/main" id="{CB58A761-2616-030F-9845-20D5FBFF48D9}"/>
                </a:ext>
              </a:extLst>
            </p:cNvPr>
            <p:cNvPicPr>
              <a:picLocks noChangeAspect="1"/>
            </p:cNvPicPr>
            <p:nvPr/>
          </p:nvPicPr>
          <p:blipFill>
            <a:blip r:embed="rId2"/>
            <a:stretch>
              <a:fillRect/>
            </a:stretch>
          </p:blipFill>
          <p:spPr>
            <a:xfrm>
              <a:off x="2888029" y="3816524"/>
              <a:ext cx="1370023" cy="2865470"/>
            </a:xfrm>
            <a:prstGeom prst="rect">
              <a:avLst/>
            </a:prstGeom>
            <a:ln w="12700">
              <a:solidFill>
                <a:schemeClr val="tx1"/>
              </a:solidFill>
            </a:ln>
          </p:spPr>
        </p:pic>
        <p:pic>
          <p:nvPicPr>
            <p:cNvPr id="15" name="Picture 14">
              <a:extLst>
                <a:ext uri="{FF2B5EF4-FFF2-40B4-BE49-F238E27FC236}">
                  <a16:creationId xmlns:a16="http://schemas.microsoft.com/office/drawing/2014/main" id="{30B103AD-3B2B-AF7C-E6C2-382BAF901B32}"/>
                </a:ext>
              </a:extLst>
            </p:cNvPr>
            <p:cNvPicPr>
              <a:picLocks noChangeAspect="1"/>
            </p:cNvPicPr>
            <p:nvPr/>
          </p:nvPicPr>
          <p:blipFill>
            <a:blip r:embed="rId3"/>
            <a:srcRect/>
            <a:stretch/>
          </p:blipFill>
          <p:spPr>
            <a:xfrm>
              <a:off x="4271948" y="3816524"/>
              <a:ext cx="1360374" cy="2865470"/>
            </a:xfrm>
            <a:prstGeom prst="rect">
              <a:avLst/>
            </a:prstGeom>
            <a:ln w="12700">
              <a:solidFill>
                <a:schemeClr val="tx1"/>
              </a:solidFill>
            </a:ln>
          </p:spPr>
        </p:pic>
        <p:pic>
          <p:nvPicPr>
            <p:cNvPr id="16" name="Picture 15">
              <a:extLst>
                <a:ext uri="{FF2B5EF4-FFF2-40B4-BE49-F238E27FC236}">
                  <a16:creationId xmlns:a16="http://schemas.microsoft.com/office/drawing/2014/main" id="{B38233EA-0A1D-5765-0C8C-115512991B06}"/>
                </a:ext>
              </a:extLst>
            </p:cNvPr>
            <p:cNvPicPr>
              <a:picLocks noChangeAspect="1"/>
            </p:cNvPicPr>
            <p:nvPr/>
          </p:nvPicPr>
          <p:blipFill>
            <a:blip r:embed="rId4"/>
            <a:srcRect/>
            <a:stretch/>
          </p:blipFill>
          <p:spPr>
            <a:xfrm>
              <a:off x="5651044" y="3816524"/>
              <a:ext cx="1360374" cy="2865470"/>
            </a:xfrm>
            <a:prstGeom prst="rect">
              <a:avLst/>
            </a:prstGeom>
            <a:ln w="12700">
              <a:solidFill>
                <a:schemeClr val="tx1"/>
              </a:solidFill>
            </a:ln>
          </p:spPr>
        </p:pic>
        <p:pic>
          <p:nvPicPr>
            <p:cNvPr id="17" name="Picture 16">
              <a:extLst>
                <a:ext uri="{FF2B5EF4-FFF2-40B4-BE49-F238E27FC236}">
                  <a16:creationId xmlns:a16="http://schemas.microsoft.com/office/drawing/2014/main" id="{18BA606E-9FBE-54C4-229C-340AD1211F3D}"/>
                </a:ext>
              </a:extLst>
            </p:cNvPr>
            <p:cNvPicPr>
              <a:picLocks noChangeAspect="1"/>
            </p:cNvPicPr>
            <p:nvPr/>
          </p:nvPicPr>
          <p:blipFill>
            <a:blip r:embed="rId5"/>
            <a:srcRect/>
            <a:stretch/>
          </p:blipFill>
          <p:spPr>
            <a:xfrm>
              <a:off x="7011418" y="3816524"/>
              <a:ext cx="1370022" cy="2865470"/>
            </a:xfrm>
            <a:prstGeom prst="rect">
              <a:avLst/>
            </a:prstGeom>
            <a:ln w="12700">
              <a:solidFill>
                <a:schemeClr val="tx1"/>
              </a:solidFill>
            </a:ln>
          </p:spPr>
        </p:pic>
        <p:pic>
          <p:nvPicPr>
            <p:cNvPr id="18" name="Picture 17">
              <a:extLst>
                <a:ext uri="{FF2B5EF4-FFF2-40B4-BE49-F238E27FC236}">
                  <a16:creationId xmlns:a16="http://schemas.microsoft.com/office/drawing/2014/main" id="{642603E2-2BEE-0952-B1FC-F55714753E53}"/>
                </a:ext>
              </a:extLst>
            </p:cNvPr>
            <p:cNvPicPr>
              <a:picLocks noChangeAspect="1"/>
            </p:cNvPicPr>
            <p:nvPr/>
          </p:nvPicPr>
          <p:blipFill>
            <a:blip r:embed="rId6"/>
            <a:srcRect/>
            <a:stretch/>
          </p:blipFill>
          <p:spPr>
            <a:xfrm>
              <a:off x="8390513" y="3816524"/>
              <a:ext cx="1370022" cy="2865470"/>
            </a:xfrm>
            <a:prstGeom prst="rect">
              <a:avLst/>
            </a:prstGeom>
            <a:ln w="12700">
              <a:solidFill>
                <a:schemeClr val="tx1"/>
              </a:solidFill>
            </a:ln>
          </p:spPr>
        </p:pic>
        <p:pic>
          <p:nvPicPr>
            <p:cNvPr id="19" name="Picture 18">
              <a:extLst>
                <a:ext uri="{FF2B5EF4-FFF2-40B4-BE49-F238E27FC236}">
                  <a16:creationId xmlns:a16="http://schemas.microsoft.com/office/drawing/2014/main" id="{6B4E9417-C18E-B9FD-3856-D240F33C4E1E}"/>
                </a:ext>
              </a:extLst>
            </p:cNvPr>
            <p:cNvPicPr>
              <a:picLocks noChangeAspect="1"/>
            </p:cNvPicPr>
            <p:nvPr/>
          </p:nvPicPr>
          <p:blipFill>
            <a:blip r:embed="rId7"/>
            <a:srcRect/>
            <a:stretch/>
          </p:blipFill>
          <p:spPr>
            <a:xfrm>
              <a:off x="9774433" y="3816524"/>
              <a:ext cx="1360374" cy="2865470"/>
            </a:xfrm>
            <a:prstGeom prst="rect">
              <a:avLst/>
            </a:prstGeom>
            <a:ln w="12700">
              <a:solidFill>
                <a:schemeClr val="tx1"/>
              </a:solidFill>
            </a:ln>
          </p:spPr>
        </p:pic>
      </p:grpSp>
    </p:spTree>
    <p:extLst>
      <p:ext uri="{BB962C8B-B14F-4D97-AF65-F5344CB8AC3E}">
        <p14:creationId xmlns:p14="http://schemas.microsoft.com/office/powerpoint/2010/main" val="3524271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err="1"/>
              <a:t>Practising</a:t>
            </a:r>
            <a:r>
              <a:rPr lang="en-US" dirty="0"/>
              <a:t> micropipetting</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266199" cy="4381200"/>
          </a:xfrm>
        </p:spPr>
        <p:txBody>
          <a:bodyPr>
            <a:noAutofit/>
          </a:bodyPr>
          <a:lstStyle/>
          <a:p>
            <a:pPr>
              <a:spcBef>
                <a:spcPts val="1000"/>
              </a:spcBef>
            </a:pPr>
            <a:r>
              <a:rPr lang="en-US" dirty="0"/>
              <a:t>Use the micropipette to accurately dispense the liquid labelled </a:t>
            </a:r>
            <a:r>
              <a:rPr lang="en-US" b="1" dirty="0"/>
              <a:t>FD</a:t>
            </a:r>
            <a:r>
              <a:rPr lang="en-US" dirty="0"/>
              <a:t> onto the laminated micropipetting target practice sheet in the volumes shown.</a:t>
            </a:r>
          </a:p>
          <a:p>
            <a:pPr marL="0" indent="0">
              <a:spcBef>
                <a:spcPts val="1000"/>
              </a:spcBef>
              <a:buNone/>
            </a:pPr>
            <a:r>
              <a:rPr lang="en-US" dirty="0"/>
              <a:t> </a:t>
            </a:r>
          </a:p>
        </p:txBody>
      </p:sp>
      <p:pic>
        <p:nvPicPr>
          <p:cNvPr id="11" name="Picture 10"/>
          <p:cNvPicPr>
            <a:picLocks noChangeAspect="1"/>
          </p:cNvPicPr>
          <p:nvPr/>
        </p:nvPicPr>
        <p:blipFill>
          <a:blip r:embed="rId2"/>
          <a:stretch>
            <a:fillRect/>
          </a:stretch>
        </p:blipFill>
        <p:spPr>
          <a:xfrm>
            <a:off x="6001283" y="1985442"/>
            <a:ext cx="5554224" cy="2137852"/>
          </a:xfrm>
          <a:prstGeom prst="rect">
            <a:avLst/>
          </a:prstGeom>
          <a:ln>
            <a:solidFill>
              <a:schemeClr val="tx1"/>
            </a:solidFill>
          </a:ln>
        </p:spPr>
      </p:pic>
      <p:pic>
        <p:nvPicPr>
          <p:cNvPr id="8" name="Picture 7"/>
          <p:cNvPicPr>
            <a:picLocks noChangeAspect="1"/>
          </p:cNvPicPr>
          <p:nvPr/>
        </p:nvPicPr>
        <p:blipFill rotWithShape="1">
          <a:blip r:embed="rId3"/>
          <a:srcRect l="19693" t="26331" r="32367" b="27992"/>
          <a:stretch/>
        </p:blipFill>
        <p:spPr>
          <a:xfrm flipH="1">
            <a:off x="-68896" y="2023223"/>
            <a:ext cx="549074" cy="520674"/>
          </a:xfrm>
          <a:prstGeom prst="rect">
            <a:avLst/>
          </a:prstGeom>
        </p:spPr>
      </p:pic>
    </p:spTree>
    <p:extLst>
      <p:ext uri="{BB962C8B-B14F-4D97-AF65-F5344CB8AC3E}">
        <p14:creationId xmlns:p14="http://schemas.microsoft.com/office/powerpoint/2010/main" val="216493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Pipetting for electrophoresis</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2159686" cy="707886"/>
          </a:xfrm>
          <a:prstGeom prst="rect">
            <a:avLst/>
          </a:prstGeom>
          <a:noFill/>
          <a:ln>
            <a:noFill/>
          </a:ln>
        </p:spPr>
        <p:txBody>
          <a:bodyPr wrap="square" rtlCol="0">
            <a:spAutoFit/>
          </a:bodyPr>
          <a:lstStyle/>
          <a:p>
            <a:r>
              <a:rPr lang="en-GB" sz="2000" b="1" dirty="0"/>
              <a:t>Practising micropipetting</a:t>
            </a:r>
          </a:p>
        </p:txBody>
      </p:sp>
      <p:sp>
        <p:nvSpPr>
          <p:cNvPr id="13" name="TextBox 12"/>
          <p:cNvSpPr txBox="1"/>
          <p:nvPr/>
        </p:nvSpPr>
        <p:spPr>
          <a:xfrm>
            <a:off x="3123309" y="2316008"/>
            <a:ext cx="2211321" cy="707886"/>
          </a:xfrm>
          <a:prstGeom prst="rect">
            <a:avLst/>
          </a:prstGeom>
          <a:noFill/>
          <a:ln>
            <a:noFill/>
          </a:ln>
        </p:spPr>
        <p:txBody>
          <a:bodyPr wrap="square" rtlCol="0">
            <a:spAutoFit/>
          </a:bodyPr>
          <a:lstStyle/>
          <a:p>
            <a:r>
              <a:rPr lang="en-GB" sz="2000" b="1" dirty="0">
                <a:solidFill>
                  <a:schemeClr val="bg1"/>
                </a:solidFill>
              </a:rPr>
              <a:t>Exploring gel electrophoresis</a:t>
            </a:r>
          </a:p>
        </p:txBody>
      </p:sp>
      <p:sp>
        <p:nvSpPr>
          <p:cNvPr id="11" name="TextBox 10"/>
          <p:cNvSpPr txBox="1"/>
          <p:nvPr/>
        </p:nvSpPr>
        <p:spPr>
          <a:xfrm>
            <a:off x="5714807" y="2316008"/>
            <a:ext cx="2159686" cy="707886"/>
          </a:xfrm>
          <a:prstGeom prst="rect">
            <a:avLst/>
          </a:prstGeom>
          <a:noFill/>
          <a:ln>
            <a:noFill/>
          </a:ln>
        </p:spPr>
        <p:txBody>
          <a:bodyPr wrap="square" rtlCol="0">
            <a:spAutoFit/>
          </a:bodyPr>
          <a:lstStyle/>
          <a:p>
            <a:r>
              <a:rPr lang="en-GB" sz="2000" b="1" dirty="0"/>
              <a:t>Collecting samples</a:t>
            </a:r>
          </a:p>
        </p:txBody>
      </p:sp>
      <p:sp>
        <p:nvSpPr>
          <p:cNvPr id="16" name="TextBox 15"/>
          <p:cNvSpPr txBox="1"/>
          <p:nvPr/>
        </p:nvSpPr>
        <p:spPr>
          <a:xfrm>
            <a:off x="8308004" y="2316008"/>
            <a:ext cx="2209622" cy="707886"/>
          </a:xfrm>
          <a:prstGeom prst="rect">
            <a:avLst/>
          </a:prstGeom>
          <a:noFill/>
          <a:ln>
            <a:noFill/>
          </a:ln>
        </p:spPr>
        <p:txBody>
          <a:bodyPr wrap="square" rtlCol="0">
            <a:spAutoFit/>
          </a:bodyPr>
          <a:lstStyle/>
          <a:p>
            <a:r>
              <a:rPr lang="en-GB" sz="2000" b="1" dirty="0"/>
              <a:t>Interpreting gel electrophoresis</a:t>
            </a:r>
          </a:p>
        </p:txBody>
      </p:sp>
    </p:spTree>
    <p:extLst>
      <p:ext uri="{BB962C8B-B14F-4D97-AF65-F5344CB8AC3E}">
        <p14:creationId xmlns:p14="http://schemas.microsoft.com/office/powerpoint/2010/main" val="4061451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Exploring gel electrophoresis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7" y="2021302"/>
            <a:ext cx="5266199" cy="4381200"/>
          </a:xfrm>
        </p:spPr>
        <p:txBody>
          <a:bodyPr>
            <a:normAutofit/>
          </a:bodyPr>
          <a:lstStyle/>
          <a:p>
            <a:pPr marL="0" indent="0">
              <a:buNone/>
            </a:pPr>
            <a:r>
              <a:rPr lang="en-US" b="1" dirty="0">
                <a:solidFill>
                  <a:schemeClr val="accent5"/>
                </a:solidFill>
              </a:rPr>
              <a:t>Agarose gel electrophoresis </a:t>
            </a:r>
            <a:r>
              <a:rPr lang="en-US" dirty="0"/>
              <a:t>allows separation of a mixture of biomolecules (often DNA) by size.</a:t>
            </a:r>
          </a:p>
          <a:p>
            <a:pPr marL="0" indent="0">
              <a:buNone/>
            </a:pPr>
            <a:r>
              <a:rPr lang="en-US" dirty="0"/>
              <a:t>An </a:t>
            </a:r>
            <a:r>
              <a:rPr lang="en-US" b="1" dirty="0">
                <a:solidFill>
                  <a:schemeClr val="accent5"/>
                </a:solidFill>
              </a:rPr>
              <a:t>agarose gel </a:t>
            </a:r>
            <a:r>
              <a:rPr lang="en-US" dirty="0"/>
              <a:t>is a slab of jelly, which acts like a molecular sieve, with wells (pocket-like holes that go partway through the gel) that samples are loaded into.</a:t>
            </a:r>
          </a:p>
          <a:p>
            <a:pPr marL="0" indent="0">
              <a:buNone/>
            </a:pPr>
            <a:r>
              <a:rPr lang="en-US" b="1" dirty="0">
                <a:solidFill>
                  <a:schemeClr val="accent5"/>
                </a:solidFill>
              </a:rPr>
              <a:t>Electrophoresis</a:t>
            </a:r>
            <a:r>
              <a:rPr lang="en-US" dirty="0"/>
              <a:t> is the use of an electrical current to move the biomolecules through the agarose gel. DNA is negatively charged, so it moves toward the positive electrode.</a:t>
            </a:r>
          </a:p>
          <a:p>
            <a:pPr marL="0" indent="0">
              <a:buNone/>
            </a:pPr>
            <a:endParaRPr lang="en-GB" dirty="0"/>
          </a:p>
        </p:txBody>
      </p:sp>
      <p:pic>
        <p:nvPicPr>
          <p:cNvPr id="5" name="Picture 4" descr="A black and white illustration of a rectangular object&#10;&#10;Description automatically generated">
            <a:extLst>
              <a:ext uri="{FF2B5EF4-FFF2-40B4-BE49-F238E27FC236}">
                <a16:creationId xmlns:a16="http://schemas.microsoft.com/office/drawing/2014/main" id="{7C671690-795C-5BED-3098-F3F69DC0E1C1}"/>
              </a:ext>
            </a:extLst>
          </p:cNvPr>
          <p:cNvPicPr>
            <a:picLocks noChangeAspect="1"/>
          </p:cNvPicPr>
          <p:nvPr/>
        </p:nvPicPr>
        <p:blipFill>
          <a:blip r:embed="rId3"/>
          <a:stretch>
            <a:fillRect/>
          </a:stretch>
        </p:blipFill>
        <p:spPr>
          <a:xfrm>
            <a:off x="6896100" y="1905777"/>
            <a:ext cx="4240549" cy="4240549"/>
          </a:xfrm>
          <a:prstGeom prst="rect">
            <a:avLst/>
          </a:prstGeom>
        </p:spPr>
      </p:pic>
    </p:spTree>
    <p:extLst>
      <p:ext uri="{BB962C8B-B14F-4D97-AF65-F5344CB8AC3E}">
        <p14:creationId xmlns:p14="http://schemas.microsoft.com/office/powerpoint/2010/main" val="3786911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Exploring gel electrophoresis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7" y="2021302"/>
            <a:ext cx="5266199" cy="4381200"/>
          </a:xfrm>
        </p:spPr>
        <p:txBody>
          <a:bodyPr>
            <a:normAutofit/>
          </a:bodyPr>
          <a:lstStyle/>
          <a:p>
            <a:pPr marL="0" indent="0">
              <a:buNone/>
            </a:pPr>
            <a:r>
              <a:rPr lang="en-US" dirty="0"/>
              <a:t>The agarose gel matrix is visible under a scanning electron microscope.</a:t>
            </a:r>
          </a:p>
          <a:p>
            <a:pPr marL="0" indent="0">
              <a:buNone/>
            </a:pPr>
            <a:r>
              <a:rPr lang="en-US" dirty="0"/>
              <a:t>The rate at which molecules can move through the tunnel-like matrix depends on</a:t>
            </a:r>
            <a:r>
              <a:rPr lang="en-GB" dirty="0"/>
              <a:t>:</a:t>
            </a:r>
          </a:p>
          <a:p>
            <a:r>
              <a:rPr lang="en-US" b="1" dirty="0">
                <a:solidFill>
                  <a:schemeClr val="accent5"/>
                </a:solidFill>
              </a:rPr>
              <a:t>size</a:t>
            </a:r>
            <a:r>
              <a:rPr lang="en-US" dirty="0"/>
              <a:t> - smaller molecules move more rapidly</a:t>
            </a:r>
          </a:p>
          <a:p>
            <a:r>
              <a:rPr lang="en-US" b="1" dirty="0">
                <a:solidFill>
                  <a:schemeClr val="accent5"/>
                </a:solidFill>
              </a:rPr>
              <a:t>electrical charge </a:t>
            </a:r>
            <a:r>
              <a:rPr lang="en-US" dirty="0"/>
              <a:t>– molecules with greater charge to mass ratio move more rapidly</a:t>
            </a:r>
          </a:p>
          <a:p>
            <a:r>
              <a:rPr lang="en-US" b="1" dirty="0">
                <a:solidFill>
                  <a:schemeClr val="accent5"/>
                </a:solidFill>
              </a:rPr>
              <a:t>shape</a:t>
            </a:r>
            <a:r>
              <a:rPr lang="en-US" dirty="0"/>
              <a:t> – compact molecules move more rapidly</a:t>
            </a:r>
          </a:p>
        </p:txBody>
      </p:sp>
      <p:pic>
        <p:nvPicPr>
          <p:cNvPr id="11" name="Picture 10"/>
          <p:cNvPicPr>
            <a:picLocks noChangeAspect="1"/>
          </p:cNvPicPr>
          <p:nvPr/>
        </p:nvPicPr>
        <p:blipFill rotWithShape="1">
          <a:blip r:embed="rId3"/>
          <a:srcRect l="7125"/>
          <a:stretch/>
        </p:blipFill>
        <p:spPr>
          <a:xfrm>
            <a:off x="6095999" y="2005793"/>
            <a:ext cx="5205993" cy="3652062"/>
          </a:xfrm>
          <a:prstGeom prst="rect">
            <a:avLst/>
          </a:prstGeom>
        </p:spPr>
      </p:pic>
      <p:pic>
        <p:nvPicPr>
          <p:cNvPr id="7" name="Picture 2" descr="Choosing the right agarose percentage for gel electrophoresis – miniPCR bi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1282" y="1985443"/>
            <a:ext cx="5554224" cy="396094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5951891" y="6338743"/>
            <a:ext cx="5603615" cy="523220"/>
          </a:xfrm>
          <a:prstGeom prst="rect">
            <a:avLst/>
          </a:prstGeom>
        </p:spPr>
        <p:txBody>
          <a:bodyPr wrap="square">
            <a:spAutoFit/>
          </a:bodyPr>
          <a:lstStyle/>
          <a:p>
            <a:pPr algn="ctr"/>
            <a:r>
              <a:rPr lang="en-GB" sz="1400" dirty="0"/>
              <a:t>Image credit: </a:t>
            </a:r>
            <a:r>
              <a:rPr lang="en-GB" sz="1400" dirty="0" err="1"/>
              <a:t>MiniPCR</a:t>
            </a:r>
            <a:r>
              <a:rPr lang="en-GB" sz="1400" dirty="0"/>
              <a:t> </a:t>
            </a:r>
          </a:p>
          <a:p>
            <a:pPr algn="ctr"/>
            <a:r>
              <a:rPr lang="en-GB" sz="1400" dirty="0"/>
              <a:t>(</a:t>
            </a:r>
            <a:r>
              <a:rPr lang="en-US" sz="1400" dirty="0"/>
              <a:t>https://www.minipcr.com/choosing-the-right-agarose-percentage/)</a:t>
            </a:r>
            <a:endParaRPr lang="en-GB" sz="1400" dirty="0"/>
          </a:p>
        </p:txBody>
      </p:sp>
    </p:spTree>
    <p:extLst>
      <p:ext uri="{BB962C8B-B14F-4D97-AF65-F5344CB8AC3E}">
        <p14:creationId xmlns:p14="http://schemas.microsoft.com/office/powerpoint/2010/main" val="4052489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Exploring gel electrophoresis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7" y="2021302"/>
            <a:ext cx="11407023" cy="519879"/>
          </a:xfrm>
        </p:spPr>
        <p:txBody>
          <a:bodyPr>
            <a:normAutofit/>
          </a:bodyPr>
          <a:lstStyle/>
          <a:p>
            <a:pPr marL="0" indent="0">
              <a:buNone/>
            </a:pPr>
            <a:r>
              <a:rPr lang="en-US" dirty="0"/>
              <a:t>The primary factor affecting movement through an agarose gel by electrophoresis is size. </a:t>
            </a:r>
          </a:p>
        </p:txBody>
      </p:sp>
      <p:sp>
        <p:nvSpPr>
          <p:cNvPr id="34" name="Rectangle 33"/>
          <p:cNvSpPr/>
          <p:nvPr/>
        </p:nvSpPr>
        <p:spPr>
          <a:xfrm>
            <a:off x="3377833" y="3410563"/>
            <a:ext cx="7134785" cy="3367381"/>
          </a:xfrm>
          <a:prstGeom prst="rect">
            <a:avLst/>
          </a:prstGeom>
          <a:pattFill prst="trellis">
            <a:fgClr>
              <a:schemeClr val="accent4">
                <a:lumMod val="20000"/>
                <a:lumOff val="80000"/>
              </a:schemeClr>
            </a:fgClr>
            <a:bgClr>
              <a:schemeClr val="bg1"/>
            </a:bgClr>
          </a:patt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 name="Rectangle 34"/>
          <p:cNvSpPr/>
          <p:nvPr/>
        </p:nvSpPr>
        <p:spPr>
          <a:xfrm>
            <a:off x="3665865" y="3617974"/>
            <a:ext cx="360040" cy="2952328"/>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 name="Oval 35"/>
          <p:cNvSpPr/>
          <p:nvPr/>
        </p:nvSpPr>
        <p:spPr>
          <a:xfrm>
            <a:off x="3756576" y="3784783"/>
            <a:ext cx="180020" cy="23182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Oval 36"/>
          <p:cNvSpPr/>
          <p:nvPr/>
        </p:nvSpPr>
        <p:spPr>
          <a:xfrm>
            <a:off x="3745123" y="4578683"/>
            <a:ext cx="180020" cy="23182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Oval 37"/>
          <p:cNvSpPr/>
          <p:nvPr/>
        </p:nvSpPr>
        <p:spPr>
          <a:xfrm>
            <a:off x="3793177" y="4978225"/>
            <a:ext cx="180020" cy="23182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 name="Oval 38"/>
          <p:cNvSpPr/>
          <p:nvPr/>
        </p:nvSpPr>
        <p:spPr>
          <a:xfrm>
            <a:off x="3786397" y="4194037"/>
            <a:ext cx="120377" cy="144016"/>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Oval 39"/>
          <p:cNvSpPr/>
          <p:nvPr/>
        </p:nvSpPr>
        <p:spPr>
          <a:xfrm>
            <a:off x="3714756" y="6354277"/>
            <a:ext cx="120377" cy="144016"/>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Oval 40"/>
          <p:cNvSpPr/>
          <p:nvPr/>
        </p:nvSpPr>
        <p:spPr>
          <a:xfrm>
            <a:off x="3732988" y="5473785"/>
            <a:ext cx="120377" cy="144016"/>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 name="Oval 41"/>
          <p:cNvSpPr/>
          <p:nvPr/>
        </p:nvSpPr>
        <p:spPr>
          <a:xfrm>
            <a:off x="3864954" y="6066245"/>
            <a:ext cx="120377" cy="144016"/>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Oval 42"/>
          <p:cNvSpPr/>
          <p:nvPr/>
        </p:nvSpPr>
        <p:spPr>
          <a:xfrm>
            <a:off x="3763125" y="4404580"/>
            <a:ext cx="72008" cy="948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4" name="Oval 43"/>
          <p:cNvSpPr/>
          <p:nvPr/>
        </p:nvSpPr>
        <p:spPr>
          <a:xfrm>
            <a:off x="3906774" y="4087846"/>
            <a:ext cx="72008" cy="948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 name="Oval 44"/>
          <p:cNvSpPr/>
          <p:nvPr/>
        </p:nvSpPr>
        <p:spPr>
          <a:xfrm>
            <a:off x="3848801" y="5274157"/>
            <a:ext cx="72008" cy="948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Oval 45"/>
          <p:cNvSpPr/>
          <p:nvPr/>
        </p:nvSpPr>
        <p:spPr>
          <a:xfrm>
            <a:off x="3841141" y="5706205"/>
            <a:ext cx="72008" cy="948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Oval 46"/>
          <p:cNvSpPr/>
          <p:nvPr/>
        </p:nvSpPr>
        <p:spPr>
          <a:xfrm>
            <a:off x="3763125" y="5970302"/>
            <a:ext cx="72008" cy="948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Oval 47"/>
          <p:cNvSpPr/>
          <p:nvPr/>
        </p:nvSpPr>
        <p:spPr>
          <a:xfrm>
            <a:off x="3877145" y="6352540"/>
            <a:ext cx="72008" cy="948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9" name="Group 48"/>
          <p:cNvGrpSpPr/>
          <p:nvPr/>
        </p:nvGrpSpPr>
        <p:grpSpPr>
          <a:xfrm>
            <a:off x="3377832" y="2881190"/>
            <a:ext cx="7134785" cy="434758"/>
            <a:chOff x="2411760" y="1402773"/>
            <a:chExt cx="6264696" cy="457200"/>
          </a:xfrm>
        </p:grpSpPr>
        <p:sp>
          <p:nvSpPr>
            <p:cNvPr id="50" name="Cross 49"/>
            <p:cNvSpPr/>
            <p:nvPr/>
          </p:nvSpPr>
          <p:spPr>
            <a:xfrm>
              <a:off x="8239380" y="1402773"/>
              <a:ext cx="437076" cy="457200"/>
            </a:xfrm>
            <a:prstGeom prst="plus">
              <a:avLst>
                <a:gd name="adj" fmla="val 4291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Rectangle 50"/>
            <p:cNvSpPr/>
            <p:nvPr/>
          </p:nvSpPr>
          <p:spPr>
            <a:xfrm>
              <a:off x="2411760" y="1582132"/>
              <a:ext cx="457200" cy="9848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52" name="Straight Arrow Connector 51"/>
            <p:cNvCxnSpPr/>
            <p:nvPr/>
          </p:nvCxnSpPr>
          <p:spPr>
            <a:xfrm>
              <a:off x="3059832" y="1631372"/>
              <a:ext cx="4968552" cy="1"/>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1859583" y="3633671"/>
            <a:ext cx="1415772" cy="369332"/>
          </a:xfrm>
          <a:prstGeom prst="rect">
            <a:avLst/>
          </a:prstGeom>
          <a:noFill/>
        </p:spPr>
        <p:txBody>
          <a:bodyPr wrap="none" rtlCol="0">
            <a:spAutoFit/>
          </a:bodyPr>
          <a:lstStyle/>
          <a:p>
            <a:pPr algn="r"/>
            <a:r>
              <a:rPr lang="en-GB" dirty="0"/>
              <a:t>Agarose gel</a:t>
            </a:r>
          </a:p>
        </p:txBody>
      </p:sp>
      <p:sp>
        <p:nvSpPr>
          <p:cNvPr id="54" name="TextBox 53"/>
          <p:cNvSpPr txBox="1"/>
          <p:nvPr/>
        </p:nvSpPr>
        <p:spPr>
          <a:xfrm>
            <a:off x="1309516" y="4179234"/>
            <a:ext cx="1965839" cy="646331"/>
          </a:xfrm>
          <a:prstGeom prst="rect">
            <a:avLst/>
          </a:prstGeom>
          <a:noFill/>
        </p:spPr>
        <p:txBody>
          <a:bodyPr wrap="square" rtlCol="0">
            <a:spAutoFit/>
          </a:bodyPr>
          <a:lstStyle/>
          <a:p>
            <a:pPr algn="r"/>
            <a:r>
              <a:rPr lang="en-GB" dirty="0"/>
              <a:t>Well containing biomolecules</a:t>
            </a:r>
          </a:p>
        </p:txBody>
      </p:sp>
      <p:sp>
        <p:nvSpPr>
          <p:cNvPr id="55" name="TextBox 54"/>
          <p:cNvSpPr txBox="1"/>
          <p:nvPr/>
        </p:nvSpPr>
        <p:spPr>
          <a:xfrm>
            <a:off x="5402412" y="2721459"/>
            <a:ext cx="3108543" cy="369332"/>
          </a:xfrm>
          <a:prstGeom prst="rect">
            <a:avLst/>
          </a:prstGeom>
          <a:noFill/>
        </p:spPr>
        <p:txBody>
          <a:bodyPr wrap="none" rtlCol="0">
            <a:spAutoFit/>
          </a:bodyPr>
          <a:lstStyle/>
          <a:p>
            <a:r>
              <a:rPr lang="en-GB" dirty="0"/>
              <a:t>Direction of electrical current</a:t>
            </a:r>
          </a:p>
        </p:txBody>
      </p:sp>
      <p:cxnSp>
        <p:nvCxnSpPr>
          <p:cNvPr id="56" name="Straight Connector 55"/>
          <p:cNvCxnSpPr>
            <a:stCxn id="53" idx="3"/>
          </p:cNvCxnSpPr>
          <p:nvPr/>
        </p:nvCxnSpPr>
        <p:spPr>
          <a:xfrm flipV="1">
            <a:off x="3275355" y="3774095"/>
            <a:ext cx="172419" cy="442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54" idx="3"/>
          </p:cNvCxnSpPr>
          <p:nvPr/>
        </p:nvCxnSpPr>
        <p:spPr>
          <a:xfrm flipV="1">
            <a:off x="3275355" y="4366535"/>
            <a:ext cx="469768" cy="13586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0204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1.94444E-6 5.55112E-17 L 0.12205 0.00069 " pathEditMode="relative" rAng="0" ptsTypes="AA">
                                      <p:cBhvr>
                                        <p:cTn id="6" dur="4000" fill="hold"/>
                                        <p:tgtEl>
                                          <p:spTgt spid="36"/>
                                        </p:tgtEl>
                                        <p:attrNameLst>
                                          <p:attrName>ppt_x</p:attrName>
                                          <p:attrName>ppt_y</p:attrName>
                                        </p:attrNameLst>
                                      </p:cBhvr>
                                      <p:rCtr x="6094" y="23"/>
                                    </p:animMotion>
                                  </p:childTnLst>
                                </p:cTn>
                              </p:par>
                              <p:par>
                                <p:cTn id="7" presetID="63" presetClass="path" presetSubtype="0" accel="50000" decel="50000" fill="hold" grpId="0" nodeType="withEffect">
                                  <p:stCondLst>
                                    <p:cond delay="0"/>
                                  </p:stCondLst>
                                  <p:childTnLst>
                                    <p:animMotion origin="layout" path="M -2.77778E-6 -7.40741E-7 L 0.12327 0.00046 " pathEditMode="relative" rAng="0" ptsTypes="AA">
                                      <p:cBhvr>
                                        <p:cTn id="8" dur="4000" fill="hold"/>
                                        <p:tgtEl>
                                          <p:spTgt spid="37"/>
                                        </p:tgtEl>
                                        <p:attrNameLst>
                                          <p:attrName>ppt_x</p:attrName>
                                          <p:attrName>ppt_y</p:attrName>
                                        </p:attrNameLst>
                                      </p:cBhvr>
                                      <p:rCtr x="6163" y="23"/>
                                    </p:animMotion>
                                  </p:childTnLst>
                                </p:cTn>
                              </p:par>
                              <p:par>
                                <p:cTn id="9" presetID="63" presetClass="path" presetSubtype="0" accel="50000" decel="50000" fill="hold" grpId="0" nodeType="withEffect">
                                  <p:stCondLst>
                                    <p:cond delay="0"/>
                                  </p:stCondLst>
                                  <p:childTnLst>
                                    <p:animMotion origin="layout" path="M -1.11111E-6 -4.07407E-6 L 0.11806 -0.00115 " pathEditMode="relative" rAng="0" ptsTypes="AA">
                                      <p:cBhvr>
                                        <p:cTn id="10" dur="4000" fill="hold"/>
                                        <p:tgtEl>
                                          <p:spTgt spid="38"/>
                                        </p:tgtEl>
                                        <p:attrNameLst>
                                          <p:attrName>ppt_x</p:attrName>
                                          <p:attrName>ppt_y</p:attrName>
                                        </p:attrNameLst>
                                      </p:cBhvr>
                                      <p:rCtr x="5903" y="-69"/>
                                    </p:animMotion>
                                  </p:childTnLst>
                                </p:cTn>
                              </p:par>
                              <p:par>
                                <p:cTn id="11" presetID="63" presetClass="path" presetSubtype="0" accel="50000" decel="50000" fill="hold" grpId="0" nodeType="withEffect">
                                  <p:stCondLst>
                                    <p:cond delay="0"/>
                                  </p:stCondLst>
                                  <p:childTnLst>
                                    <p:animMotion origin="layout" path="M 1.94444E-6 -7.40741E-7 L 0.2559 -7.40741E-7 " pathEditMode="relative" rAng="0" ptsTypes="AA">
                                      <p:cBhvr>
                                        <p:cTn id="12" dur="4000" fill="hold"/>
                                        <p:tgtEl>
                                          <p:spTgt spid="39"/>
                                        </p:tgtEl>
                                        <p:attrNameLst>
                                          <p:attrName>ppt_x</p:attrName>
                                          <p:attrName>ppt_y</p:attrName>
                                        </p:attrNameLst>
                                      </p:cBhvr>
                                      <p:rCtr x="12795" y="0"/>
                                    </p:animMotion>
                                  </p:childTnLst>
                                </p:cTn>
                              </p:par>
                              <p:par>
                                <p:cTn id="13" presetID="63" presetClass="path" presetSubtype="0" accel="50000" decel="50000" fill="hold" grpId="0" nodeType="withEffect">
                                  <p:stCondLst>
                                    <p:cond delay="0"/>
                                  </p:stCondLst>
                                  <p:childTnLst>
                                    <p:animMotion origin="layout" path="M 4.72222E-6 -4.81481E-6 L 0.2618 0.00232 " pathEditMode="relative" rAng="0" ptsTypes="AA">
                                      <p:cBhvr>
                                        <p:cTn id="14" dur="4000" fill="hold"/>
                                        <p:tgtEl>
                                          <p:spTgt spid="41"/>
                                        </p:tgtEl>
                                        <p:attrNameLst>
                                          <p:attrName>ppt_x</p:attrName>
                                          <p:attrName>ppt_y</p:attrName>
                                        </p:attrNameLst>
                                      </p:cBhvr>
                                      <p:rCtr x="13090" y="116"/>
                                    </p:animMotion>
                                  </p:childTnLst>
                                </p:cTn>
                              </p:par>
                              <p:par>
                                <p:cTn id="15" presetID="63" presetClass="path" presetSubtype="0" accel="50000" decel="50000" fill="hold" grpId="0" nodeType="withEffect">
                                  <p:stCondLst>
                                    <p:cond delay="0"/>
                                  </p:stCondLst>
                                  <p:childTnLst>
                                    <p:animMotion origin="layout" path="M 5E-6 2.59259E-6 L 0.25001 2.59259E-6 " pathEditMode="relative" rAng="0" ptsTypes="AA">
                                      <p:cBhvr>
                                        <p:cTn id="16" dur="4000" fill="hold"/>
                                        <p:tgtEl>
                                          <p:spTgt spid="42"/>
                                        </p:tgtEl>
                                        <p:attrNameLst>
                                          <p:attrName>ppt_x</p:attrName>
                                          <p:attrName>ppt_y</p:attrName>
                                        </p:attrNameLst>
                                      </p:cBhvr>
                                      <p:rCtr x="12500" y="0"/>
                                    </p:animMotion>
                                  </p:childTnLst>
                                </p:cTn>
                              </p:par>
                              <p:par>
                                <p:cTn id="17" presetID="63" presetClass="path" presetSubtype="0" accel="50000" decel="50000" fill="hold" grpId="0" nodeType="withEffect">
                                  <p:stCondLst>
                                    <p:cond delay="0"/>
                                  </p:stCondLst>
                                  <p:childTnLst>
                                    <p:animMotion origin="layout" path="M 4.44444E-6 4.44444E-6 L 0.26371 0.00023 " pathEditMode="relative" rAng="0" ptsTypes="AA">
                                      <p:cBhvr>
                                        <p:cTn id="18" dur="4000" fill="hold"/>
                                        <p:tgtEl>
                                          <p:spTgt spid="40"/>
                                        </p:tgtEl>
                                        <p:attrNameLst>
                                          <p:attrName>ppt_x</p:attrName>
                                          <p:attrName>ppt_y</p:attrName>
                                        </p:attrNameLst>
                                      </p:cBhvr>
                                      <p:rCtr x="13177" y="0"/>
                                    </p:animMotion>
                                  </p:childTnLst>
                                </p:cTn>
                              </p:par>
                              <p:par>
                                <p:cTn id="19" presetID="63" presetClass="path" presetSubtype="0" accel="50000" decel="50000" fill="hold" grpId="0" nodeType="withEffect">
                                  <p:stCondLst>
                                    <p:cond delay="0"/>
                                  </p:stCondLst>
                                  <p:childTnLst>
                                    <p:animMotion origin="layout" path="M -4.72222E-6 2.22222E-6 L 0.47379 -0.00185 " pathEditMode="relative" rAng="0" ptsTypes="AA">
                                      <p:cBhvr>
                                        <p:cTn id="20" dur="4000" fill="hold"/>
                                        <p:tgtEl>
                                          <p:spTgt spid="44"/>
                                        </p:tgtEl>
                                        <p:attrNameLst>
                                          <p:attrName>ppt_x</p:attrName>
                                          <p:attrName>ppt_y</p:attrName>
                                        </p:attrNameLst>
                                      </p:cBhvr>
                                      <p:rCtr x="23681" y="-93"/>
                                    </p:animMotion>
                                  </p:childTnLst>
                                </p:cTn>
                              </p:par>
                              <p:par>
                                <p:cTn id="21" presetID="63" presetClass="path" presetSubtype="0" accel="50000" decel="50000" fill="hold" grpId="0" nodeType="withEffect">
                                  <p:stCondLst>
                                    <p:cond delay="0"/>
                                  </p:stCondLst>
                                  <p:childTnLst>
                                    <p:animMotion origin="layout" path="M 2.77778E-7 -4.07407E-6 L 0.49392 -0.00138 " pathEditMode="relative" rAng="0" ptsTypes="AA">
                                      <p:cBhvr>
                                        <p:cTn id="22" dur="4000" fill="hold"/>
                                        <p:tgtEl>
                                          <p:spTgt spid="43"/>
                                        </p:tgtEl>
                                        <p:attrNameLst>
                                          <p:attrName>ppt_x</p:attrName>
                                          <p:attrName>ppt_y</p:attrName>
                                        </p:attrNameLst>
                                      </p:cBhvr>
                                      <p:rCtr x="24688" y="-69"/>
                                    </p:animMotion>
                                  </p:childTnLst>
                                </p:cTn>
                              </p:par>
                              <p:par>
                                <p:cTn id="23" presetID="63" presetClass="path" presetSubtype="0" accel="50000" decel="50000" fill="hold" grpId="0" nodeType="withEffect">
                                  <p:stCondLst>
                                    <p:cond delay="0"/>
                                  </p:stCondLst>
                                  <p:childTnLst>
                                    <p:animMotion origin="layout" path="M -4.72222E-6 4.07407E-6 L 0.48803 0.00347 " pathEditMode="relative" rAng="0" ptsTypes="AA">
                                      <p:cBhvr>
                                        <p:cTn id="24" dur="4000" fill="hold"/>
                                        <p:tgtEl>
                                          <p:spTgt spid="45"/>
                                        </p:tgtEl>
                                        <p:attrNameLst>
                                          <p:attrName>ppt_x</p:attrName>
                                          <p:attrName>ppt_y</p:attrName>
                                        </p:attrNameLst>
                                      </p:cBhvr>
                                      <p:rCtr x="24392" y="162"/>
                                    </p:animMotion>
                                  </p:childTnLst>
                                </p:cTn>
                              </p:par>
                              <p:par>
                                <p:cTn id="25" presetID="63" presetClass="path" presetSubtype="0" accel="50000" decel="50000" fill="hold" grpId="0" nodeType="withEffect">
                                  <p:stCondLst>
                                    <p:cond delay="0"/>
                                  </p:stCondLst>
                                  <p:childTnLst>
                                    <p:animMotion origin="layout" path="M 3.33333E-6 1.11111E-6 L 0.48507 -0.00139 " pathEditMode="relative" rAng="0" ptsTypes="AA">
                                      <p:cBhvr>
                                        <p:cTn id="26" dur="4000" fill="hold"/>
                                        <p:tgtEl>
                                          <p:spTgt spid="46"/>
                                        </p:tgtEl>
                                        <p:attrNameLst>
                                          <p:attrName>ppt_x</p:attrName>
                                          <p:attrName>ppt_y</p:attrName>
                                        </p:attrNameLst>
                                      </p:cBhvr>
                                      <p:rCtr x="24253" y="-69"/>
                                    </p:animMotion>
                                  </p:childTnLst>
                                </p:cTn>
                              </p:par>
                              <p:par>
                                <p:cTn id="27" presetID="63" presetClass="path" presetSubtype="0" accel="50000" decel="50000" fill="hold" grpId="0" nodeType="withEffect">
                                  <p:stCondLst>
                                    <p:cond delay="0"/>
                                  </p:stCondLst>
                                  <p:childTnLst>
                                    <p:animMotion origin="layout" path="M 2.77778E-7 -4.81481E-6 L 0.48872 0.00024 " pathEditMode="relative" rAng="0" ptsTypes="AA">
                                      <p:cBhvr>
                                        <p:cTn id="28" dur="4000" fill="hold"/>
                                        <p:tgtEl>
                                          <p:spTgt spid="47"/>
                                        </p:tgtEl>
                                        <p:attrNameLst>
                                          <p:attrName>ppt_x</p:attrName>
                                          <p:attrName>ppt_y</p:attrName>
                                        </p:attrNameLst>
                                      </p:cBhvr>
                                      <p:rCtr x="24427" y="0"/>
                                    </p:animMotion>
                                  </p:childTnLst>
                                </p:cTn>
                              </p:par>
                              <p:par>
                                <p:cTn id="29" presetID="63" presetClass="path" presetSubtype="0" accel="50000" decel="50000" fill="hold" grpId="0" nodeType="withEffect">
                                  <p:stCondLst>
                                    <p:cond delay="0"/>
                                  </p:stCondLst>
                                  <p:childTnLst>
                                    <p:animMotion origin="layout" path="M 2.77778E-7 -1.85185E-6 L 0.47882 -0.00069 " pathEditMode="relative" rAng="0" ptsTypes="AA">
                                      <p:cBhvr>
                                        <p:cTn id="30" dur="4000" fill="hold"/>
                                        <p:tgtEl>
                                          <p:spTgt spid="48"/>
                                        </p:tgtEl>
                                        <p:attrNameLst>
                                          <p:attrName>ppt_x</p:attrName>
                                          <p:attrName>ppt_y</p:attrName>
                                        </p:attrNameLst>
                                      </p:cBhvr>
                                      <p:rCtr x="23941"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Exploring gel electrophoresis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7" y="2021302"/>
            <a:ext cx="11711823" cy="519879"/>
          </a:xfrm>
        </p:spPr>
        <p:txBody>
          <a:bodyPr>
            <a:noAutofit/>
          </a:bodyPr>
          <a:lstStyle/>
          <a:p>
            <a:pPr marL="0" indent="0">
              <a:buNone/>
            </a:pPr>
            <a:r>
              <a:rPr lang="en-US" dirty="0"/>
              <a:t>Gels can determine the number and relative size of biomolecules in several samples at once. </a:t>
            </a:r>
          </a:p>
        </p:txBody>
      </p:sp>
      <p:sp>
        <p:nvSpPr>
          <p:cNvPr id="34" name="Rectangle 33"/>
          <p:cNvSpPr/>
          <p:nvPr/>
        </p:nvSpPr>
        <p:spPr>
          <a:xfrm>
            <a:off x="3377833" y="3410563"/>
            <a:ext cx="7134785" cy="3367381"/>
          </a:xfrm>
          <a:prstGeom prst="rect">
            <a:avLst/>
          </a:prstGeom>
          <a:pattFill prst="trellis">
            <a:fgClr>
              <a:schemeClr val="accent4">
                <a:lumMod val="20000"/>
                <a:lumOff val="80000"/>
              </a:schemeClr>
            </a:fgClr>
            <a:bgClr>
              <a:schemeClr val="bg1"/>
            </a:bgClr>
          </a:patt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49" name="Group 48"/>
          <p:cNvGrpSpPr/>
          <p:nvPr/>
        </p:nvGrpSpPr>
        <p:grpSpPr>
          <a:xfrm>
            <a:off x="3377832" y="2881190"/>
            <a:ext cx="7134785" cy="434758"/>
            <a:chOff x="2411760" y="1402773"/>
            <a:chExt cx="6264696" cy="457200"/>
          </a:xfrm>
        </p:grpSpPr>
        <p:sp>
          <p:nvSpPr>
            <p:cNvPr id="50" name="Cross 49"/>
            <p:cNvSpPr/>
            <p:nvPr/>
          </p:nvSpPr>
          <p:spPr>
            <a:xfrm>
              <a:off x="8239380" y="1402773"/>
              <a:ext cx="437076" cy="457200"/>
            </a:xfrm>
            <a:prstGeom prst="plus">
              <a:avLst>
                <a:gd name="adj" fmla="val 4291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Rectangle 50"/>
            <p:cNvSpPr/>
            <p:nvPr/>
          </p:nvSpPr>
          <p:spPr>
            <a:xfrm>
              <a:off x="2411760" y="1582132"/>
              <a:ext cx="457200" cy="9848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52" name="Straight Arrow Connector 51"/>
            <p:cNvCxnSpPr/>
            <p:nvPr/>
          </p:nvCxnSpPr>
          <p:spPr>
            <a:xfrm>
              <a:off x="3059832" y="1631372"/>
              <a:ext cx="4968552" cy="1"/>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1859583" y="3633671"/>
            <a:ext cx="1415772" cy="369332"/>
          </a:xfrm>
          <a:prstGeom prst="rect">
            <a:avLst/>
          </a:prstGeom>
          <a:noFill/>
        </p:spPr>
        <p:txBody>
          <a:bodyPr wrap="none" rtlCol="0">
            <a:spAutoFit/>
          </a:bodyPr>
          <a:lstStyle/>
          <a:p>
            <a:pPr algn="r"/>
            <a:r>
              <a:rPr lang="en-GB" dirty="0"/>
              <a:t>Agarose gel</a:t>
            </a:r>
          </a:p>
        </p:txBody>
      </p:sp>
      <p:sp>
        <p:nvSpPr>
          <p:cNvPr id="54" name="TextBox 53"/>
          <p:cNvSpPr txBox="1"/>
          <p:nvPr/>
        </p:nvSpPr>
        <p:spPr>
          <a:xfrm>
            <a:off x="1309516" y="4179234"/>
            <a:ext cx="1965839" cy="646331"/>
          </a:xfrm>
          <a:prstGeom prst="rect">
            <a:avLst/>
          </a:prstGeom>
          <a:noFill/>
        </p:spPr>
        <p:txBody>
          <a:bodyPr wrap="square" rtlCol="0">
            <a:spAutoFit/>
          </a:bodyPr>
          <a:lstStyle/>
          <a:p>
            <a:pPr algn="r"/>
            <a:r>
              <a:rPr lang="en-GB" dirty="0"/>
              <a:t>Well containing biomolecules</a:t>
            </a:r>
          </a:p>
        </p:txBody>
      </p:sp>
      <p:sp>
        <p:nvSpPr>
          <p:cNvPr id="55" name="TextBox 54"/>
          <p:cNvSpPr txBox="1"/>
          <p:nvPr/>
        </p:nvSpPr>
        <p:spPr>
          <a:xfrm>
            <a:off x="5402412" y="2721459"/>
            <a:ext cx="3108543" cy="369332"/>
          </a:xfrm>
          <a:prstGeom prst="rect">
            <a:avLst/>
          </a:prstGeom>
          <a:noFill/>
        </p:spPr>
        <p:txBody>
          <a:bodyPr wrap="none" rtlCol="0">
            <a:spAutoFit/>
          </a:bodyPr>
          <a:lstStyle/>
          <a:p>
            <a:r>
              <a:rPr lang="en-GB" dirty="0"/>
              <a:t>Direction of electrical current</a:t>
            </a:r>
          </a:p>
        </p:txBody>
      </p:sp>
      <p:cxnSp>
        <p:nvCxnSpPr>
          <p:cNvPr id="56" name="Straight Connector 55"/>
          <p:cNvCxnSpPr>
            <a:endCxn id="53" idx="3"/>
          </p:cNvCxnSpPr>
          <p:nvPr/>
        </p:nvCxnSpPr>
        <p:spPr>
          <a:xfrm flipH="1">
            <a:off x="3275355" y="3710088"/>
            <a:ext cx="234884" cy="1082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54" idx="3"/>
            <a:endCxn id="58" idx="1"/>
          </p:cNvCxnSpPr>
          <p:nvPr/>
        </p:nvCxnSpPr>
        <p:spPr>
          <a:xfrm flipV="1">
            <a:off x="3275355" y="4091618"/>
            <a:ext cx="551235" cy="410782"/>
          </a:xfrm>
          <a:prstGeom prst="line">
            <a:avLst/>
          </a:prstGeom>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3871644" y="5886221"/>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Rectangle 29"/>
          <p:cNvSpPr/>
          <p:nvPr/>
        </p:nvSpPr>
        <p:spPr>
          <a:xfrm>
            <a:off x="3874619" y="5880881"/>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Rectangle 30"/>
          <p:cNvSpPr/>
          <p:nvPr/>
        </p:nvSpPr>
        <p:spPr>
          <a:xfrm>
            <a:off x="3871007" y="5886220"/>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Rectangle 31"/>
          <p:cNvSpPr/>
          <p:nvPr/>
        </p:nvSpPr>
        <p:spPr>
          <a:xfrm>
            <a:off x="3871007" y="5886219"/>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Rectangle 32"/>
          <p:cNvSpPr/>
          <p:nvPr/>
        </p:nvSpPr>
        <p:spPr>
          <a:xfrm>
            <a:off x="3874619" y="5880880"/>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8" name="Rectangle 57"/>
          <p:cNvSpPr/>
          <p:nvPr/>
        </p:nvSpPr>
        <p:spPr>
          <a:xfrm>
            <a:off x="3826590" y="3818498"/>
            <a:ext cx="142848" cy="54624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3" name="Rectangle 62"/>
          <p:cNvSpPr/>
          <p:nvPr/>
        </p:nvSpPr>
        <p:spPr>
          <a:xfrm>
            <a:off x="3826590" y="4507739"/>
            <a:ext cx="142848" cy="54624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4" name="Rectangle 63"/>
          <p:cNvSpPr/>
          <p:nvPr/>
        </p:nvSpPr>
        <p:spPr>
          <a:xfrm>
            <a:off x="3826590" y="5196980"/>
            <a:ext cx="142848" cy="54624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5" name="Rectangle 64"/>
          <p:cNvSpPr/>
          <p:nvPr/>
        </p:nvSpPr>
        <p:spPr>
          <a:xfrm>
            <a:off x="3826590" y="5886221"/>
            <a:ext cx="142848" cy="54624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6" name="Rectangle 65"/>
          <p:cNvSpPr/>
          <p:nvPr/>
        </p:nvSpPr>
        <p:spPr>
          <a:xfrm>
            <a:off x="3871007" y="3818498"/>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Rectangle 66"/>
          <p:cNvSpPr/>
          <p:nvPr/>
        </p:nvSpPr>
        <p:spPr>
          <a:xfrm>
            <a:off x="3874619" y="3813159"/>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8" name="Rectangle 67"/>
          <p:cNvSpPr/>
          <p:nvPr/>
        </p:nvSpPr>
        <p:spPr>
          <a:xfrm>
            <a:off x="3871007" y="4507739"/>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9" name="Rectangle 68"/>
          <p:cNvSpPr/>
          <p:nvPr/>
        </p:nvSpPr>
        <p:spPr>
          <a:xfrm>
            <a:off x="3874619" y="4502400"/>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0" name="Rectangle 69"/>
          <p:cNvSpPr/>
          <p:nvPr/>
        </p:nvSpPr>
        <p:spPr>
          <a:xfrm>
            <a:off x="3875121" y="5202318"/>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1" name="Rectangle 70"/>
          <p:cNvSpPr/>
          <p:nvPr/>
        </p:nvSpPr>
        <p:spPr>
          <a:xfrm>
            <a:off x="3878733" y="5196979"/>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2" name="Rectangle 71"/>
          <p:cNvSpPr/>
          <p:nvPr/>
        </p:nvSpPr>
        <p:spPr>
          <a:xfrm>
            <a:off x="3875256" y="5880882"/>
            <a:ext cx="54014" cy="54624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225626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2.70833E-6 3.7037E-7 L 0.29883 -0.00046 " pathEditMode="relative" rAng="0" ptsTypes="AA">
                                      <p:cBhvr>
                                        <p:cTn id="6" dur="3000" fill="hold"/>
                                        <p:tgtEl>
                                          <p:spTgt spid="66"/>
                                        </p:tgtEl>
                                        <p:attrNameLst>
                                          <p:attrName>ppt_x</p:attrName>
                                          <p:attrName>ppt_y</p:attrName>
                                        </p:attrNameLst>
                                      </p:cBhvr>
                                      <p:rCtr x="14935" y="-23"/>
                                    </p:animMotion>
                                  </p:childTnLst>
                                </p:cTn>
                              </p:par>
                              <p:par>
                                <p:cTn id="7" presetID="63" presetClass="path" presetSubtype="0" accel="50000" decel="50000" fill="hold" grpId="0" nodeType="withEffect">
                                  <p:stCondLst>
                                    <p:cond delay="0"/>
                                  </p:stCondLst>
                                  <p:childTnLst>
                                    <p:animMotion origin="layout" path="M -3.125E-6 -3.7037E-6 L 0.12084 0.0007 " pathEditMode="relative" rAng="0" ptsTypes="AA">
                                      <p:cBhvr>
                                        <p:cTn id="8" dur="3000" fill="hold"/>
                                        <p:tgtEl>
                                          <p:spTgt spid="67"/>
                                        </p:tgtEl>
                                        <p:attrNameLst>
                                          <p:attrName>ppt_x</p:attrName>
                                          <p:attrName>ppt_y</p:attrName>
                                        </p:attrNameLst>
                                      </p:cBhvr>
                                      <p:rCtr x="6042" y="23"/>
                                    </p:animMotion>
                                  </p:childTnLst>
                                </p:cTn>
                              </p:par>
                              <p:par>
                                <p:cTn id="9" presetID="63" presetClass="path" presetSubtype="0" accel="50000" decel="50000" fill="hold" grpId="0" nodeType="withEffect">
                                  <p:stCondLst>
                                    <p:cond delay="0"/>
                                  </p:stCondLst>
                                  <p:childTnLst>
                                    <p:animMotion origin="layout" path="M -2.70833E-6 -2.59259E-6 L 0.25456 -0.00023 " pathEditMode="relative" rAng="0" ptsTypes="AA">
                                      <p:cBhvr>
                                        <p:cTn id="10" dur="3000" fill="hold"/>
                                        <p:tgtEl>
                                          <p:spTgt spid="68"/>
                                        </p:tgtEl>
                                        <p:attrNameLst>
                                          <p:attrName>ppt_x</p:attrName>
                                          <p:attrName>ppt_y</p:attrName>
                                        </p:attrNameLst>
                                      </p:cBhvr>
                                      <p:rCtr x="12721" y="-23"/>
                                    </p:animMotion>
                                  </p:childTnLst>
                                </p:cTn>
                              </p:par>
                              <p:par>
                                <p:cTn id="11" presetID="63" presetClass="path" presetSubtype="0" accel="50000" decel="50000" fill="hold" grpId="0" nodeType="withEffect">
                                  <p:stCondLst>
                                    <p:cond delay="0"/>
                                  </p:stCondLst>
                                  <p:childTnLst>
                                    <p:animMotion origin="layout" path="M -3.125E-6 1.85185E-6 L 0.52526 0.00116 " pathEditMode="relative" rAng="0" ptsTypes="AA">
                                      <p:cBhvr>
                                        <p:cTn id="12" dur="3000" fill="hold"/>
                                        <p:tgtEl>
                                          <p:spTgt spid="69"/>
                                        </p:tgtEl>
                                        <p:attrNameLst>
                                          <p:attrName>ppt_x</p:attrName>
                                          <p:attrName>ppt_y</p:attrName>
                                        </p:attrNameLst>
                                      </p:cBhvr>
                                      <p:rCtr x="26263" y="46"/>
                                    </p:animMotion>
                                  </p:childTnLst>
                                </p:cTn>
                              </p:par>
                              <p:par>
                                <p:cTn id="13" presetID="63" presetClass="path" presetSubtype="0" accel="50000" decel="50000" fill="hold" grpId="0" nodeType="withEffect">
                                  <p:stCondLst>
                                    <p:cond delay="0"/>
                                  </p:stCondLst>
                                  <p:childTnLst>
                                    <p:animMotion origin="layout" path="M -3.125E-6 1.11022E-16 L 0.16511 -0.00093 " pathEditMode="relative" rAng="0" ptsTypes="AA">
                                      <p:cBhvr>
                                        <p:cTn id="14" dur="3000" fill="hold"/>
                                        <p:tgtEl>
                                          <p:spTgt spid="70"/>
                                        </p:tgtEl>
                                        <p:attrNameLst>
                                          <p:attrName>ppt_x</p:attrName>
                                          <p:attrName>ppt_y</p:attrName>
                                        </p:attrNameLst>
                                      </p:cBhvr>
                                      <p:rCtr x="8255" y="-46"/>
                                    </p:animMotion>
                                  </p:childTnLst>
                                </p:cTn>
                              </p:par>
                              <p:par>
                                <p:cTn id="15" presetID="63" presetClass="path" presetSubtype="0" accel="50000" decel="50000" fill="hold" grpId="0" nodeType="withEffect">
                                  <p:stCondLst>
                                    <p:cond delay="0"/>
                                  </p:stCondLst>
                                  <p:childTnLst>
                                    <p:animMotion origin="layout" path="M -3.75E-6 4.44444E-6 L 0.43308 -0.00024 " pathEditMode="relative" rAng="0" ptsTypes="AA">
                                      <p:cBhvr>
                                        <p:cTn id="16" dur="3000" fill="hold"/>
                                        <p:tgtEl>
                                          <p:spTgt spid="71"/>
                                        </p:tgtEl>
                                        <p:attrNameLst>
                                          <p:attrName>ppt_x</p:attrName>
                                          <p:attrName>ppt_y</p:attrName>
                                        </p:attrNameLst>
                                      </p:cBhvr>
                                      <p:rCtr x="21654" y="-23"/>
                                    </p:animMotion>
                                  </p:childTnLst>
                                </p:cTn>
                              </p:par>
                              <p:par>
                                <p:cTn id="17" presetID="63" presetClass="path" presetSubtype="0" accel="50000" decel="50000" fill="hold" grpId="0" nodeType="withEffect">
                                  <p:stCondLst>
                                    <p:cond delay="0"/>
                                  </p:stCondLst>
                                  <p:childTnLst>
                                    <p:animMotion origin="layout" path="M -2.70833E-6 1.48148E-6 L 0.47852 0.00069 " pathEditMode="relative" rAng="0" ptsTypes="AA">
                                      <p:cBhvr>
                                        <p:cTn id="18" dur="3000" fill="hold"/>
                                        <p:tgtEl>
                                          <p:spTgt spid="32"/>
                                        </p:tgtEl>
                                        <p:attrNameLst>
                                          <p:attrName>ppt_x</p:attrName>
                                          <p:attrName>ppt_y</p:attrName>
                                        </p:attrNameLst>
                                      </p:cBhvr>
                                      <p:rCtr x="23919" y="23"/>
                                    </p:animMotion>
                                  </p:childTnLst>
                                </p:cTn>
                              </p:par>
                              <p:par>
                                <p:cTn id="19" presetID="63" presetClass="path" presetSubtype="0" accel="50000" decel="50000" fill="hold" grpId="0" nodeType="withEffect">
                                  <p:stCondLst>
                                    <p:cond delay="0"/>
                                  </p:stCondLst>
                                  <p:childTnLst>
                                    <p:animMotion origin="layout" path="M -3.125E-6 -4.07407E-6 L 0.38763 0.00047 " pathEditMode="relative" rAng="0" ptsTypes="AA">
                                      <p:cBhvr>
                                        <p:cTn id="20" dur="3000" fill="hold"/>
                                        <p:tgtEl>
                                          <p:spTgt spid="33"/>
                                        </p:tgtEl>
                                        <p:attrNameLst>
                                          <p:attrName>ppt_x</p:attrName>
                                          <p:attrName>ppt_y</p:attrName>
                                        </p:attrNameLst>
                                      </p:cBhvr>
                                      <p:rCtr x="19375" y="23"/>
                                    </p:animMotion>
                                  </p:childTnLst>
                                </p:cTn>
                              </p:par>
                              <p:par>
                                <p:cTn id="21" presetID="63" presetClass="path" presetSubtype="0" accel="50000" decel="50000" fill="hold" grpId="0" nodeType="withEffect">
                                  <p:stCondLst>
                                    <p:cond delay="0"/>
                                  </p:stCondLst>
                                  <p:childTnLst>
                                    <p:animMotion origin="layout" path="M -2.70833E-6 1.48148E-6 L 0.34362 0.00069 " pathEditMode="relative" rAng="0" ptsTypes="AA">
                                      <p:cBhvr>
                                        <p:cTn id="22" dur="3000" fill="hold"/>
                                        <p:tgtEl>
                                          <p:spTgt spid="31"/>
                                        </p:tgtEl>
                                        <p:attrNameLst>
                                          <p:attrName>ppt_x</p:attrName>
                                          <p:attrName>ppt_y</p:attrName>
                                        </p:attrNameLst>
                                      </p:cBhvr>
                                      <p:rCtr x="17174" y="23"/>
                                    </p:animMotion>
                                  </p:childTnLst>
                                </p:cTn>
                              </p:par>
                              <p:par>
                                <p:cTn id="23" presetID="63" presetClass="path" presetSubtype="0" accel="50000" decel="50000" fill="hold" grpId="0" nodeType="withEffect">
                                  <p:stCondLst>
                                    <p:cond delay="0"/>
                                  </p:stCondLst>
                                  <p:childTnLst>
                                    <p:animMotion origin="layout" path="M -3.125E-6 -4.07407E-6 L 0.20951 0.00139 " pathEditMode="relative" rAng="0" ptsTypes="AA">
                                      <p:cBhvr>
                                        <p:cTn id="24" dur="3000" fill="hold"/>
                                        <p:tgtEl>
                                          <p:spTgt spid="30"/>
                                        </p:tgtEl>
                                        <p:attrNameLst>
                                          <p:attrName>ppt_x</p:attrName>
                                          <p:attrName>ppt_y</p:attrName>
                                        </p:attrNameLst>
                                      </p:cBhvr>
                                      <p:rCtr x="10469" y="69"/>
                                    </p:animMotion>
                                  </p:childTnLst>
                                </p:cTn>
                              </p:par>
                              <p:par>
                                <p:cTn id="25" presetID="63" presetClass="path" presetSubtype="0" accel="50000" decel="50000" fill="hold" grpId="0" nodeType="withEffect">
                                  <p:stCondLst>
                                    <p:cond delay="0"/>
                                  </p:stCondLst>
                                  <p:childTnLst>
                                    <p:animMotion origin="layout" path="M -2.70833E-6 1.48148E-6 L 0.07644 0.00069 " pathEditMode="relative" rAng="0" ptsTypes="AA">
                                      <p:cBhvr>
                                        <p:cTn id="26" dur="3000" fill="hold"/>
                                        <p:tgtEl>
                                          <p:spTgt spid="29"/>
                                        </p:tgtEl>
                                        <p:attrNameLst>
                                          <p:attrName>ppt_x</p:attrName>
                                          <p:attrName>ppt_y</p:attrName>
                                        </p:attrNameLst>
                                      </p:cBhvr>
                                      <p:rCtr x="3815" y="23"/>
                                    </p:animMotion>
                                  </p:childTnLst>
                                </p:cTn>
                              </p:par>
                              <p:par>
                                <p:cTn id="27" presetID="63" presetClass="path" presetSubtype="0" accel="50000" decel="50000" fill="hold" grpId="0" nodeType="withEffect">
                                  <p:stCondLst>
                                    <p:cond delay="0"/>
                                  </p:stCondLst>
                                  <p:childTnLst>
                                    <p:animMotion origin="layout" path="M -3.125E-6 -4.07407E-6 L 0.03815 0.00047 " pathEditMode="relative" rAng="0" ptsTypes="AA">
                                      <p:cBhvr>
                                        <p:cTn id="28" dur="3000" fill="hold"/>
                                        <p:tgtEl>
                                          <p:spTgt spid="72"/>
                                        </p:tgtEl>
                                        <p:attrNameLst>
                                          <p:attrName>ppt_x</p:attrName>
                                          <p:attrName>ppt_y</p:attrName>
                                        </p:attrNameLst>
                                      </p:cBhvr>
                                      <p:rCtr x="1901"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66" grpId="0" animBg="1"/>
      <p:bldP spid="67" grpId="0" animBg="1"/>
      <p:bldP spid="68" grpId="0" animBg="1"/>
      <p:bldP spid="69" grpId="0" animBg="1"/>
      <p:bldP spid="70" grpId="0" animBg="1"/>
      <p:bldP spid="71" grpId="0" animBg="1"/>
      <p:bldP spid="7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Exploring gel electrophoresis</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266199" cy="4381200"/>
          </a:xfrm>
        </p:spPr>
        <p:txBody>
          <a:bodyPr>
            <a:noAutofit/>
          </a:bodyPr>
          <a:lstStyle/>
          <a:p>
            <a:pPr marL="0" indent="0">
              <a:buNone/>
            </a:pPr>
            <a:r>
              <a:rPr lang="en-US" dirty="0">
                <a:solidFill>
                  <a:schemeClr val="bg2"/>
                </a:solidFill>
              </a:rPr>
              <a:t>Before performing electrophoresis, you should put on gloves and safety glasses.</a:t>
            </a:r>
          </a:p>
          <a:p>
            <a:r>
              <a:rPr lang="en-US" dirty="0"/>
              <a:t>4 dye solutions are provided</a:t>
            </a:r>
          </a:p>
          <a:p>
            <a:r>
              <a:rPr lang="en-US" dirty="0"/>
              <a:t>The agarose gel is in the electrophoresis tank ready for use</a:t>
            </a:r>
            <a:endParaRPr lang="en-GB" dirty="0"/>
          </a:p>
        </p:txBody>
      </p:sp>
      <p:pic>
        <p:nvPicPr>
          <p:cNvPr id="8" name="Picture 7"/>
          <p:cNvPicPr>
            <a:picLocks noChangeAspect="1"/>
          </p:cNvPicPr>
          <p:nvPr/>
        </p:nvPicPr>
        <p:blipFill rotWithShape="1">
          <a:blip r:embed="rId2"/>
          <a:srcRect l="19693" t="26331" r="32367" b="27992"/>
          <a:stretch/>
        </p:blipFill>
        <p:spPr>
          <a:xfrm flipH="1">
            <a:off x="-68896" y="2023223"/>
            <a:ext cx="549074" cy="520674"/>
          </a:xfrm>
          <a:prstGeom prst="rect">
            <a:avLst/>
          </a:prstGeom>
        </p:spPr>
      </p:pic>
      <p:pic>
        <p:nvPicPr>
          <p:cNvPr id="5" name="Picture 4" descr="A diagram of a blue rectangular object&#10;&#10;Description automatically generated">
            <a:extLst>
              <a:ext uri="{FF2B5EF4-FFF2-40B4-BE49-F238E27FC236}">
                <a16:creationId xmlns:a16="http://schemas.microsoft.com/office/drawing/2014/main" id="{0B25C989-59DA-1527-A437-F27298E95B0F}"/>
              </a:ext>
            </a:extLst>
          </p:cNvPr>
          <p:cNvPicPr>
            <a:picLocks noChangeAspect="1"/>
          </p:cNvPicPr>
          <p:nvPr/>
        </p:nvPicPr>
        <p:blipFill>
          <a:blip r:embed="rId3"/>
          <a:stretch>
            <a:fillRect/>
          </a:stretch>
        </p:blipFill>
        <p:spPr>
          <a:xfrm>
            <a:off x="5996824" y="1143000"/>
            <a:ext cx="5715000" cy="5715000"/>
          </a:xfrm>
          <a:prstGeom prst="rect">
            <a:avLst/>
          </a:prstGeom>
        </p:spPr>
      </p:pic>
    </p:spTree>
    <p:extLst>
      <p:ext uri="{BB962C8B-B14F-4D97-AF65-F5344CB8AC3E}">
        <p14:creationId xmlns:p14="http://schemas.microsoft.com/office/powerpoint/2010/main" val="2794464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Exploring gel electrophoresis</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266199" cy="4381200"/>
          </a:xfrm>
        </p:spPr>
        <p:txBody>
          <a:bodyPr>
            <a:noAutofit/>
          </a:bodyPr>
          <a:lstStyle/>
          <a:p>
            <a:pPr marL="0" indent="0">
              <a:spcBef>
                <a:spcPts val="1000"/>
              </a:spcBef>
              <a:buNone/>
            </a:pPr>
            <a:r>
              <a:rPr lang="en-US" dirty="0">
                <a:solidFill>
                  <a:schemeClr val="bg2"/>
                </a:solidFill>
              </a:rPr>
              <a:t>Before performing electrophoresis, you should put on gloves and safety glasses.</a:t>
            </a:r>
          </a:p>
          <a:p>
            <a:pPr>
              <a:spcBef>
                <a:spcPts val="1000"/>
              </a:spcBef>
            </a:pPr>
            <a:r>
              <a:rPr lang="en-US" dirty="0"/>
              <a:t>Load 10 µl of dye solutions into a well, following the instructions</a:t>
            </a:r>
          </a:p>
          <a:p>
            <a:pPr marL="0" indent="0">
              <a:spcBef>
                <a:spcPts val="1000"/>
              </a:spcBef>
              <a:buNone/>
            </a:pPr>
            <a:r>
              <a:rPr lang="en-GB" i="1" dirty="0">
                <a:solidFill>
                  <a:schemeClr val="accent5"/>
                </a:solidFill>
              </a:rPr>
              <a:t>* Don’t put the tip into the well, t</a:t>
            </a:r>
            <a:r>
              <a:rPr lang="en-US" i="1" dirty="0">
                <a:solidFill>
                  <a:schemeClr val="accent5"/>
                </a:solidFill>
              </a:rPr>
              <a:t>he samples have greater density than the buffer, so will sink into the well </a:t>
            </a:r>
          </a:p>
          <a:p>
            <a:pPr>
              <a:spcBef>
                <a:spcPts val="1000"/>
              </a:spcBef>
            </a:pPr>
            <a:r>
              <a:rPr lang="en-GB" dirty="0"/>
              <a:t>Each person should load 1 sample</a:t>
            </a:r>
          </a:p>
          <a:p>
            <a:pPr>
              <a:spcBef>
                <a:spcPts val="1000"/>
              </a:spcBef>
            </a:pPr>
            <a:r>
              <a:rPr lang="en-GB" dirty="0"/>
              <a:t>When the gel is loaded, place the orange lid on and press the power button to start electrophoresis</a:t>
            </a:r>
          </a:p>
          <a:p>
            <a:pPr>
              <a:spcBef>
                <a:spcPts val="1000"/>
              </a:spcBef>
            </a:pPr>
            <a:r>
              <a:rPr lang="en-GB" dirty="0"/>
              <a:t>Start a timer for 20 minutes</a:t>
            </a:r>
          </a:p>
        </p:txBody>
      </p:sp>
      <p:pic>
        <p:nvPicPr>
          <p:cNvPr id="11" name="Picture 10"/>
          <p:cNvPicPr>
            <a:picLocks noChangeAspect="1"/>
          </p:cNvPicPr>
          <p:nvPr/>
        </p:nvPicPr>
        <p:blipFill rotWithShape="1">
          <a:blip r:embed="rId2"/>
          <a:srcRect l="19693" t="26331" r="32367" b="27992"/>
          <a:stretch/>
        </p:blipFill>
        <p:spPr>
          <a:xfrm flipH="1">
            <a:off x="-68896" y="2023223"/>
            <a:ext cx="549074" cy="520674"/>
          </a:xfrm>
          <a:prstGeom prst="rect">
            <a:avLst/>
          </a:prstGeom>
        </p:spPr>
      </p:pic>
      <p:pic>
        <p:nvPicPr>
          <p:cNvPr id="3" name="Picture 2">
            <a:extLst>
              <a:ext uri="{FF2B5EF4-FFF2-40B4-BE49-F238E27FC236}">
                <a16:creationId xmlns:a16="http://schemas.microsoft.com/office/drawing/2014/main" id="{7BFF799A-7474-0D7B-B7AA-19B0D1B6061D}"/>
              </a:ext>
            </a:extLst>
          </p:cNvPr>
          <p:cNvPicPr>
            <a:picLocks noChangeAspect="1"/>
          </p:cNvPicPr>
          <p:nvPr/>
        </p:nvPicPr>
        <p:blipFill>
          <a:blip r:embed="rId3"/>
          <a:srcRect/>
          <a:stretch/>
        </p:blipFill>
        <p:spPr>
          <a:xfrm>
            <a:off x="9392740" y="713422"/>
            <a:ext cx="2255097" cy="3140276"/>
          </a:xfrm>
          <a:prstGeom prst="rect">
            <a:avLst/>
          </a:prstGeom>
        </p:spPr>
      </p:pic>
      <p:pic>
        <p:nvPicPr>
          <p:cNvPr id="12" name="Picture 11" descr="A white rectangular object with black lines&#10;&#10;Description automatically generated">
            <a:extLst>
              <a:ext uri="{FF2B5EF4-FFF2-40B4-BE49-F238E27FC236}">
                <a16:creationId xmlns:a16="http://schemas.microsoft.com/office/drawing/2014/main" id="{CFD01F39-60F2-DC69-E193-CD7031DC45FF}"/>
              </a:ext>
            </a:extLst>
          </p:cNvPr>
          <p:cNvPicPr>
            <a:picLocks noChangeAspect="1"/>
          </p:cNvPicPr>
          <p:nvPr/>
        </p:nvPicPr>
        <p:blipFill>
          <a:blip r:embed="rId4"/>
          <a:stretch>
            <a:fillRect/>
          </a:stretch>
        </p:blipFill>
        <p:spPr>
          <a:xfrm>
            <a:off x="6925801" y="3743382"/>
            <a:ext cx="4938470" cy="3546418"/>
          </a:xfrm>
          <a:prstGeom prst="rect">
            <a:avLst/>
          </a:prstGeom>
        </p:spPr>
      </p:pic>
    </p:spTree>
    <p:extLst>
      <p:ext uri="{BB962C8B-B14F-4D97-AF65-F5344CB8AC3E}">
        <p14:creationId xmlns:p14="http://schemas.microsoft.com/office/powerpoint/2010/main" val="1455143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Pipetting for electrophoresis</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2159686" cy="707886"/>
          </a:xfrm>
          <a:prstGeom prst="rect">
            <a:avLst/>
          </a:prstGeom>
          <a:noFill/>
          <a:ln>
            <a:noFill/>
          </a:ln>
        </p:spPr>
        <p:txBody>
          <a:bodyPr wrap="square" rtlCol="0">
            <a:spAutoFit/>
          </a:bodyPr>
          <a:lstStyle/>
          <a:p>
            <a:r>
              <a:rPr lang="en-GB" sz="2000" b="1" dirty="0"/>
              <a:t>Practising micropipetting</a:t>
            </a:r>
          </a:p>
        </p:txBody>
      </p:sp>
      <p:sp>
        <p:nvSpPr>
          <p:cNvPr id="13" name="TextBox 12"/>
          <p:cNvSpPr txBox="1"/>
          <p:nvPr/>
        </p:nvSpPr>
        <p:spPr>
          <a:xfrm>
            <a:off x="3123309" y="2316008"/>
            <a:ext cx="2211321" cy="707886"/>
          </a:xfrm>
          <a:prstGeom prst="rect">
            <a:avLst/>
          </a:prstGeom>
          <a:noFill/>
          <a:ln>
            <a:noFill/>
          </a:ln>
        </p:spPr>
        <p:txBody>
          <a:bodyPr wrap="square" rtlCol="0">
            <a:spAutoFit/>
          </a:bodyPr>
          <a:lstStyle/>
          <a:p>
            <a:r>
              <a:rPr lang="en-GB" sz="2000" b="1" dirty="0"/>
              <a:t>Exploring gel electrophoresis</a:t>
            </a:r>
          </a:p>
        </p:txBody>
      </p:sp>
      <p:sp>
        <p:nvSpPr>
          <p:cNvPr id="11" name="TextBox 10"/>
          <p:cNvSpPr txBox="1"/>
          <p:nvPr/>
        </p:nvSpPr>
        <p:spPr>
          <a:xfrm>
            <a:off x="5714807" y="2316008"/>
            <a:ext cx="2159686" cy="707886"/>
          </a:xfrm>
          <a:prstGeom prst="rect">
            <a:avLst/>
          </a:prstGeom>
          <a:noFill/>
          <a:ln>
            <a:noFill/>
          </a:ln>
        </p:spPr>
        <p:txBody>
          <a:bodyPr wrap="square" rtlCol="0">
            <a:spAutoFit/>
          </a:bodyPr>
          <a:lstStyle/>
          <a:p>
            <a:r>
              <a:rPr lang="en-GB" sz="2000" b="1" dirty="0">
                <a:solidFill>
                  <a:schemeClr val="bg1"/>
                </a:solidFill>
              </a:rPr>
              <a:t>Collecting samples</a:t>
            </a:r>
          </a:p>
        </p:txBody>
      </p:sp>
      <p:sp>
        <p:nvSpPr>
          <p:cNvPr id="16" name="TextBox 15"/>
          <p:cNvSpPr txBox="1"/>
          <p:nvPr/>
        </p:nvSpPr>
        <p:spPr>
          <a:xfrm>
            <a:off x="8308004" y="2316008"/>
            <a:ext cx="2209622" cy="707886"/>
          </a:xfrm>
          <a:prstGeom prst="rect">
            <a:avLst/>
          </a:prstGeom>
          <a:noFill/>
          <a:ln>
            <a:noFill/>
          </a:ln>
        </p:spPr>
        <p:txBody>
          <a:bodyPr wrap="square" rtlCol="0">
            <a:spAutoFit/>
          </a:bodyPr>
          <a:lstStyle/>
          <a:p>
            <a:r>
              <a:rPr lang="en-GB" sz="2000" b="1" dirty="0"/>
              <a:t>Interpreting gel electrophoresis</a:t>
            </a:r>
          </a:p>
        </p:txBody>
      </p:sp>
    </p:spTree>
    <p:extLst>
      <p:ext uri="{BB962C8B-B14F-4D97-AF65-F5344CB8AC3E}">
        <p14:creationId xmlns:p14="http://schemas.microsoft.com/office/powerpoint/2010/main" val="2467841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B7BA0-0F6E-85D4-B22F-2073616191FA}"/>
              </a:ext>
            </a:extLst>
          </p:cNvPr>
          <p:cNvSpPr>
            <a:spLocks noGrp="1"/>
          </p:cNvSpPr>
          <p:nvPr>
            <p:ph type="title"/>
          </p:nvPr>
        </p:nvSpPr>
        <p:spPr/>
        <p:txBody>
          <a:bodyPr/>
          <a:lstStyle/>
          <a:p>
            <a:r>
              <a:rPr lang="en-US"/>
              <a:t>Pipetting for electrophoresis</a:t>
            </a:r>
          </a:p>
        </p:txBody>
      </p:sp>
      <p:sp>
        <p:nvSpPr>
          <p:cNvPr id="3" name="Text Placeholder 2">
            <a:extLst>
              <a:ext uri="{FF2B5EF4-FFF2-40B4-BE49-F238E27FC236}">
                <a16:creationId xmlns:a16="http://schemas.microsoft.com/office/drawing/2014/main" id="{BDCB076C-882F-BF49-0FC2-8322D7073AFD}"/>
              </a:ext>
            </a:extLst>
          </p:cNvPr>
          <p:cNvSpPr>
            <a:spLocks noGrp="1"/>
          </p:cNvSpPr>
          <p:nvPr>
            <p:ph type="body" sz="quarter" idx="13"/>
          </p:nvPr>
        </p:nvSpPr>
        <p:spPr/>
        <p:txBody>
          <a:bodyPr/>
          <a:lstStyle/>
          <a:p>
            <a:r>
              <a:rPr lang="en-US"/>
              <a:t>03</a:t>
            </a:r>
          </a:p>
        </p:txBody>
      </p:sp>
      <p:pic>
        <p:nvPicPr>
          <p:cNvPr id="4" name="Picture 3">
            <a:extLst>
              <a:ext uri="{FF2B5EF4-FFF2-40B4-BE49-F238E27FC236}">
                <a16:creationId xmlns:a16="http://schemas.microsoft.com/office/drawing/2014/main" id="{97759754-131C-9D84-6080-781F49B067D4}"/>
              </a:ext>
            </a:extLst>
          </p:cNvPr>
          <p:cNvPicPr>
            <a:picLocks noChangeAspect="1"/>
          </p:cNvPicPr>
          <p:nvPr/>
        </p:nvPicPr>
        <p:blipFill>
          <a:blip r:embed="rId2"/>
          <a:srcRect/>
          <a:stretch/>
        </p:blipFill>
        <p:spPr>
          <a:xfrm>
            <a:off x="533019" y="5152255"/>
            <a:ext cx="11159994" cy="762641"/>
          </a:xfrm>
          <a:prstGeom prst="rect">
            <a:avLst/>
          </a:prstGeom>
        </p:spPr>
      </p:pic>
    </p:spTree>
    <p:extLst>
      <p:ext uri="{BB962C8B-B14F-4D97-AF65-F5344CB8AC3E}">
        <p14:creationId xmlns:p14="http://schemas.microsoft.com/office/powerpoint/2010/main" val="1318740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Collecting samples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112547" cy="4681250"/>
          </a:xfrm>
        </p:spPr>
        <p:txBody>
          <a:bodyPr>
            <a:noAutofit/>
          </a:bodyPr>
          <a:lstStyle/>
          <a:p>
            <a:pPr marL="0" indent="0">
              <a:buNone/>
            </a:pPr>
            <a:r>
              <a:rPr lang="en-GB" b="1" dirty="0">
                <a:solidFill>
                  <a:schemeClr val="accent5"/>
                </a:solidFill>
              </a:rPr>
              <a:t>You will need your invertebrate next session </a:t>
            </a:r>
            <a:r>
              <a:rPr lang="en-GB" dirty="0"/>
              <a:t>for use in your project.</a:t>
            </a:r>
          </a:p>
          <a:p>
            <a:pPr lvl="0"/>
            <a:r>
              <a:rPr lang="en-GB" dirty="0"/>
              <a:t>The sample needs to be fresh (not more than 2 days old)</a:t>
            </a:r>
          </a:p>
          <a:p>
            <a:pPr lvl="0"/>
            <a:r>
              <a:rPr lang="en-GB" dirty="0"/>
              <a:t>Choose and use an appropriate method to collect your invertebrate</a:t>
            </a:r>
          </a:p>
          <a:p>
            <a:pPr lvl="0"/>
            <a:r>
              <a:rPr lang="en-GB" dirty="0"/>
              <a:t>Place your sample in a </a:t>
            </a:r>
            <a:r>
              <a:rPr lang="en-GB" dirty="0" err="1"/>
              <a:t>Ziplock</a:t>
            </a:r>
            <a:r>
              <a:rPr lang="en-GB" dirty="0"/>
              <a:t> bag </a:t>
            </a:r>
          </a:p>
          <a:p>
            <a:pPr lvl="0"/>
            <a:r>
              <a:rPr lang="en-GB" dirty="0"/>
              <a:t>Label the bag with your initials</a:t>
            </a:r>
          </a:p>
          <a:p>
            <a:pPr lvl="0"/>
            <a:r>
              <a:rPr lang="en-GB" dirty="0"/>
              <a:t>Place the </a:t>
            </a:r>
            <a:r>
              <a:rPr lang="en-GB" dirty="0" err="1"/>
              <a:t>Ziplock</a:t>
            </a:r>
            <a:r>
              <a:rPr lang="en-GB" dirty="0"/>
              <a:t> bag in a -20°C freezer</a:t>
            </a:r>
          </a:p>
        </p:txBody>
      </p:sp>
      <p:grpSp>
        <p:nvGrpSpPr>
          <p:cNvPr id="6" name="Group 5"/>
          <p:cNvGrpSpPr/>
          <p:nvPr/>
        </p:nvGrpSpPr>
        <p:grpSpPr>
          <a:xfrm>
            <a:off x="6044134" y="2023223"/>
            <a:ext cx="5498154" cy="4254314"/>
            <a:chOff x="6044134" y="2023223"/>
            <a:chExt cx="5498154" cy="4254314"/>
          </a:xfrm>
        </p:grpSpPr>
        <p:pic>
          <p:nvPicPr>
            <p:cNvPr id="7" name="Picture 6"/>
            <p:cNvPicPr>
              <a:picLocks noChangeAspect="1"/>
            </p:cNvPicPr>
            <p:nvPr/>
          </p:nvPicPr>
          <p:blipFill>
            <a:blip r:embed="rId3">
              <a:grayscl/>
            </a:blip>
            <a:stretch>
              <a:fillRect/>
            </a:stretch>
          </p:blipFill>
          <p:spPr>
            <a:xfrm>
              <a:off x="6095999" y="2023223"/>
              <a:ext cx="2046137" cy="2518866"/>
            </a:xfrm>
            <a:prstGeom prst="rect">
              <a:avLst/>
            </a:prstGeom>
          </p:spPr>
        </p:pic>
        <p:pic>
          <p:nvPicPr>
            <p:cNvPr id="9" name="Picture 8"/>
            <p:cNvPicPr>
              <a:picLocks noChangeAspect="1"/>
            </p:cNvPicPr>
            <p:nvPr/>
          </p:nvPicPr>
          <p:blipFill>
            <a:blip r:embed="rId4">
              <a:clrChange>
                <a:clrFrom>
                  <a:srgbClr val="FFFFFF"/>
                </a:clrFrom>
                <a:clrTo>
                  <a:srgbClr val="FFFFFF">
                    <a:alpha val="0"/>
                  </a:srgbClr>
                </a:clrTo>
              </a:clrChange>
            </a:blip>
            <a:stretch>
              <a:fillRect/>
            </a:stretch>
          </p:blipFill>
          <p:spPr>
            <a:xfrm>
              <a:off x="7620011" y="2843640"/>
              <a:ext cx="875572" cy="798693"/>
            </a:xfrm>
            <a:prstGeom prst="rect">
              <a:avLst/>
            </a:prstGeom>
          </p:spPr>
        </p:pic>
        <p:pic>
          <p:nvPicPr>
            <p:cNvPr id="10" name="Picture 9"/>
            <p:cNvPicPr>
              <a:picLocks noChangeAspect="1"/>
            </p:cNvPicPr>
            <p:nvPr/>
          </p:nvPicPr>
          <p:blipFill>
            <a:blip r:embed="rId5">
              <a:clrChange>
                <a:clrFrom>
                  <a:srgbClr val="FFFFFF"/>
                </a:clrFrom>
                <a:clrTo>
                  <a:srgbClr val="FFFFFF">
                    <a:alpha val="0"/>
                  </a:srgbClr>
                </a:clrTo>
              </a:clrChange>
            </a:blip>
            <a:stretch>
              <a:fillRect/>
            </a:stretch>
          </p:blipFill>
          <p:spPr>
            <a:xfrm flipH="1">
              <a:off x="10531173" y="4362048"/>
              <a:ext cx="664263" cy="547612"/>
            </a:xfrm>
            <a:prstGeom prst="rect">
              <a:avLst/>
            </a:prstGeom>
          </p:spPr>
        </p:pic>
        <p:pic>
          <p:nvPicPr>
            <p:cNvPr id="11" name="Picture 10"/>
            <p:cNvPicPr>
              <a:picLocks noChangeAspect="1"/>
            </p:cNvPicPr>
            <p:nvPr/>
          </p:nvPicPr>
          <p:blipFill rotWithShape="1">
            <a:blip r:embed="rId6"/>
            <a:srcRect b="25953"/>
            <a:stretch/>
          </p:blipFill>
          <p:spPr>
            <a:xfrm>
              <a:off x="6044134" y="4506320"/>
              <a:ext cx="4196004" cy="1771217"/>
            </a:xfrm>
            <a:prstGeom prst="rect">
              <a:avLst/>
            </a:prstGeom>
          </p:spPr>
        </p:pic>
        <p:pic>
          <p:nvPicPr>
            <p:cNvPr id="12" name="Picture 11"/>
            <p:cNvPicPr>
              <a:picLocks noChangeAspect="1"/>
            </p:cNvPicPr>
            <p:nvPr/>
          </p:nvPicPr>
          <p:blipFill>
            <a:blip r:embed="rId7"/>
            <a:stretch>
              <a:fillRect/>
            </a:stretch>
          </p:blipFill>
          <p:spPr>
            <a:xfrm>
              <a:off x="9151951" y="2037238"/>
              <a:ext cx="2390337" cy="2872422"/>
            </a:xfrm>
            <a:prstGeom prst="rect">
              <a:avLst/>
            </a:prstGeom>
          </p:spPr>
        </p:pic>
        <p:pic>
          <p:nvPicPr>
            <p:cNvPr id="13" name="Picture 12"/>
            <p:cNvPicPr>
              <a:picLocks noChangeAspect="1"/>
            </p:cNvPicPr>
            <p:nvPr/>
          </p:nvPicPr>
          <p:blipFill>
            <a:blip r:embed="rId8">
              <a:clrChange>
                <a:clrFrom>
                  <a:srgbClr val="FFFFFF"/>
                </a:clrFrom>
                <a:clrTo>
                  <a:srgbClr val="FFFFFF">
                    <a:alpha val="0"/>
                  </a:srgbClr>
                </a:clrTo>
              </a:clrChange>
            </a:blip>
            <a:stretch>
              <a:fillRect/>
            </a:stretch>
          </p:blipFill>
          <p:spPr>
            <a:xfrm>
              <a:off x="7768423" y="5479952"/>
              <a:ext cx="719210" cy="476144"/>
            </a:xfrm>
            <a:prstGeom prst="rect">
              <a:avLst/>
            </a:prstGeom>
          </p:spPr>
        </p:pic>
      </p:grpSp>
      <p:pic>
        <p:nvPicPr>
          <p:cNvPr id="14" name="Picture 13"/>
          <p:cNvPicPr>
            <a:picLocks noChangeAspect="1"/>
          </p:cNvPicPr>
          <p:nvPr/>
        </p:nvPicPr>
        <p:blipFill rotWithShape="1">
          <a:blip r:embed="rId9"/>
          <a:srcRect l="19693" t="26331" r="32367" b="27992"/>
          <a:stretch/>
        </p:blipFill>
        <p:spPr>
          <a:xfrm flipH="1">
            <a:off x="-68896" y="2023223"/>
            <a:ext cx="549074" cy="520674"/>
          </a:xfrm>
          <a:prstGeom prst="rect">
            <a:avLst/>
          </a:prstGeom>
        </p:spPr>
      </p:pic>
    </p:spTree>
    <p:extLst>
      <p:ext uri="{BB962C8B-B14F-4D97-AF65-F5344CB8AC3E}">
        <p14:creationId xmlns:p14="http://schemas.microsoft.com/office/powerpoint/2010/main" val="3705010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Collecting samples</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2021302"/>
            <a:ext cx="5314832" cy="4836698"/>
          </a:xfrm>
        </p:spPr>
        <p:txBody>
          <a:bodyPr>
            <a:noAutofit/>
          </a:bodyPr>
          <a:lstStyle/>
          <a:p>
            <a:pPr marL="0" indent="0">
              <a:buNone/>
            </a:pPr>
            <a:r>
              <a:rPr lang="en-GB" dirty="0">
                <a:latin typeface="Arial" panose="020B0604020202020204" pitchFamily="34" charset="0"/>
              </a:rPr>
              <a:t>As well as collecting an invertebrate, you need to </a:t>
            </a:r>
            <a:r>
              <a:rPr lang="en-GB" b="1" dirty="0">
                <a:solidFill>
                  <a:schemeClr val="accent5"/>
                </a:solidFill>
                <a:latin typeface="Arial" panose="020B0604020202020204" pitchFamily="34" charset="0"/>
              </a:rPr>
              <a:t>record information </a:t>
            </a:r>
            <a:r>
              <a:rPr lang="en-GB" dirty="0">
                <a:latin typeface="Arial" panose="020B0604020202020204" pitchFamily="34" charset="0"/>
              </a:rPr>
              <a:t>on the specimen that you will use, so another scientist could check the reproducibility of your results.</a:t>
            </a:r>
          </a:p>
          <a:p>
            <a:r>
              <a:rPr lang="en-GB" dirty="0"/>
              <a:t>Take a photo of your invertebrate sample</a:t>
            </a:r>
          </a:p>
          <a:p>
            <a:r>
              <a:rPr lang="en-GB" dirty="0"/>
              <a:t>Find the sample information record sheet in a file named ’</a:t>
            </a:r>
            <a:r>
              <a:rPr lang="en-GB" b="1" dirty="0">
                <a:solidFill>
                  <a:schemeClr val="accent5"/>
                </a:solidFill>
              </a:rPr>
              <a:t>02_R_Sample-information-record-sheet</a:t>
            </a:r>
            <a:r>
              <a:rPr lang="en-GB" dirty="0"/>
              <a:t>’</a:t>
            </a:r>
            <a:endParaRPr lang="en-GB" b="1" dirty="0">
              <a:solidFill>
                <a:schemeClr val="bg2"/>
              </a:solidFill>
            </a:endParaRPr>
          </a:p>
          <a:p>
            <a:r>
              <a:rPr lang="en-GB" dirty="0"/>
              <a:t>Complete the sample information record sheet (using the example to help you)</a:t>
            </a:r>
          </a:p>
          <a:p>
            <a:pPr marL="0" indent="0">
              <a:buNone/>
            </a:pPr>
            <a:r>
              <a:rPr lang="en-GB" b="1" dirty="0">
                <a:solidFill>
                  <a:schemeClr val="accent5"/>
                </a:solidFill>
              </a:rPr>
              <a:t>You need this information next session.</a:t>
            </a:r>
          </a:p>
        </p:txBody>
      </p:sp>
      <p:pic>
        <p:nvPicPr>
          <p:cNvPr id="17" name="Picture 16"/>
          <p:cNvPicPr>
            <a:picLocks noChangeAspect="1"/>
          </p:cNvPicPr>
          <p:nvPr/>
        </p:nvPicPr>
        <p:blipFill>
          <a:blip r:embed="rId3"/>
          <a:stretch>
            <a:fillRect/>
          </a:stretch>
        </p:blipFill>
        <p:spPr>
          <a:xfrm>
            <a:off x="6001284" y="2023224"/>
            <a:ext cx="5554224" cy="3022264"/>
          </a:xfrm>
          <a:prstGeom prst="rect">
            <a:avLst/>
          </a:prstGeom>
        </p:spPr>
      </p:pic>
      <p:sp>
        <p:nvSpPr>
          <p:cNvPr id="8" name="TextBox 7"/>
          <p:cNvSpPr txBox="1"/>
          <p:nvPr/>
        </p:nvSpPr>
        <p:spPr>
          <a:xfrm>
            <a:off x="-90189" y="5114384"/>
            <a:ext cx="763351"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spTree>
    <p:extLst>
      <p:ext uri="{BB962C8B-B14F-4D97-AF65-F5344CB8AC3E}">
        <p14:creationId xmlns:p14="http://schemas.microsoft.com/office/powerpoint/2010/main" val="27634606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Pipetting for electrophoresis</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2159686" cy="707886"/>
          </a:xfrm>
          <a:prstGeom prst="rect">
            <a:avLst/>
          </a:prstGeom>
          <a:noFill/>
          <a:ln>
            <a:noFill/>
          </a:ln>
        </p:spPr>
        <p:txBody>
          <a:bodyPr wrap="square" rtlCol="0">
            <a:spAutoFit/>
          </a:bodyPr>
          <a:lstStyle/>
          <a:p>
            <a:r>
              <a:rPr lang="en-GB" sz="2000" b="1" dirty="0"/>
              <a:t>Practising micropipetting</a:t>
            </a:r>
          </a:p>
        </p:txBody>
      </p:sp>
      <p:sp>
        <p:nvSpPr>
          <p:cNvPr id="13" name="TextBox 12"/>
          <p:cNvSpPr txBox="1"/>
          <p:nvPr/>
        </p:nvSpPr>
        <p:spPr>
          <a:xfrm>
            <a:off x="3123309" y="2316008"/>
            <a:ext cx="2211321" cy="707886"/>
          </a:xfrm>
          <a:prstGeom prst="rect">
            <a:avLst/>
          </a:prstGeom>
          <a:noFill/>
          <a:ln>
            <a:noFill/>
          </a:ln>
        </p:spPr>
        <p:txBody>
          <a:bodyPr wrap="square" rtlCol="0">
            <a:spAutoFit/>
          </a:bodyPr>
          <a:lstStyle/>
          <a:p>
            <a:r>
              <a:rPr lang="en-GB" sz="2000" b="1" dirty="0"/>
              <a:t>Exploring gel electrophoresis</a:t>
            </a:r>
          </a:p>
        </p:txBody>
      </p:sp>
      <p:sp>
        <p:nvSpPr>
          <p:cNvPr id="11" name="TextBox 10"/>
          <p:cNvSpPr txBox="1"/>
          <p:nvPr/>
        </p:nvSpPr>
        <p:spPr>
          <a:xfrm>
            <a:off x="5714807" y="2316008"/>
            <a:ext cx="2159686" cy="707886"/>
          </a:xfrm>
          <a:prstGeom prst="rect">
            <a:avLst/>
          </a:prstGeom>
          <a:noFill/>
          <a:ln>
            <a:noFill/>
          </a:ln>
        </p:spPr>
        <p:txBody>
          <a:bodyPr wrap="square" rtlCol="0">
            <a:spAutoFit/>
          </a:bodyPr>
          <a:lstStyle/>
          <a:p>
            <a:r>
              <a:rPr lang="en-GB" sz="2000" b="1" dirty="0"/>
              <a:t>Collecting samples</a:t>
            </a:r>
          </a:p>
        </p:txBody>
      </p:sp>
      <p:sp>
        <p:nvSpPr>
          <p:cNvPr id="16" name="TextBox 15"/>
          <p:cNvSpPr txBox="1"/>
          <p:nvPr/>
        </p:nvSpPr>
        <p:spPr>
          <a:xfrm>
            <a:off x="8308004" y="2316008"/>
            <a:ext cx="2209622" cy="707886"/>
          </a:xfrm>
          <a:prstGeom prst="rect">
            <a:avLst/>
          </a:prstGeom>
          <a:noFill/>
          <a:ln>
            <a:noFill/>
          </a:ln>
        </p:spPr>
        <p:txBody>
          <a:bodyPr wrap="square" rtlCol="0">
            <a:spAutoFit/>
          </a:bodyPr>
          <a:lstStyle/>
          <a:p>
            <a:r>
              <a:rPr lang="en-GB" sz="2000" b="1" dirty="0">
                <a:solidFill>
                  <a:schemeClr val="bg1"/>
                </a:solidFill>
              </a:rPr>
              <a:t>Interpreting gel electrophoresis</a:t>
            </a:r>
          </a:p>
        </p:txBody>
      </p:sp>
    </p:spTree>
    <p:extLst>
      <p:ext uri="{BB962C8B-B14F-4D97-AF65-F5344CB8AC3E}">
        <p14:creationId xmlns:p14="http://schemas.microsoft.com/office/powerpoint/2010/main" val="6921674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Interpreting gel electrophoresis</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861976" cy="4381200"/>
          </a:xfrm>
        </p:spPr>
        <p:txBody>
          <a:bodyPr>
            <a:noAutofit/>
          </a:bodyPr>
          <a:lstStyle/>
          <a:p>
            <a:r>
              <a:rPr lang="en-US" dirty="0"/>
              <a:t>When 20 minutes have passed, unplug the electrophoresis tank at the socket</a:t>
            </a:r>
          </a:p>
          <a:p>
            <a:pPr marL="0" indent="0">
              <a:buNone/>
            </a:pPr>
            <a:r>
              <a:rPr lang="en-US" dirty="0">
                <a:solidFill>
                  <a:schemeClr val="bg2"/>
                </a:solidFill>
              </a:rPr>
              <a:t>One person for each tank should put on gloves and safety glasses.</a:t>
            </a:r>
          </a:p>
          <a:p>
            <a:r>
              <a:rPr lang="en-US" dirty="0"/>
              <a:t>This person should carefully lift the gel out of the buffer and onto a white piece of paper</a:t>
            </a:r>
          </a:p>
          <a:p>
            <a:r>
              <a:rPr lang="en-US" dirty="0"/>
              <a:t>Other people from the group should take a photograph of the results for analysis</a:t>
            </a:r>
          </a:p>
          <a:p>
            <a:r>
              <a:rPr lang="en-US" dirty="0"/>
              <a:t>The person in gloves and safety glasses should then place the gel into the autoclave bag and empty the buffer from the gel carriage into the sink, rinsing it with plenty of water</a:t>
            </a:r>
            <a:endParaRPr lang="en-GB" dirty="0"/>
          </a:p>
        </p:txBody>
      </p:sp>
      <p:pic>
        <p:nvPicPr>
          <p:cNvPr id="8" name="Picture 7"/>
          <p:cNvPicPr>
            <a:picLocks noChangeAspect="1"/>
          </p:cNvPicPr>
          <p:nvPr/>
        </p:nvPicPr>
        <p:blipFill rotWithShape="1">
          <a:blip r:embed="rId2"/>
          <a:srcRect l="19693" t="26331" r="32367" b="27992"/>
          <a:stretch/>
        </p:blipFill>
        <p:spPr>
          <a:xfrm flipH="1">
            <a:off x="-68896" y="2023223"/>
            <a:ext cx="549074" cy="520674"/>
          </a:xfrm>
          <a:prstGeom prst="rect">
            <a:avLst/>
          </a:prstGeom>
        </p:spPr>
      </p:pic>
      <p:pic>
        <p:nvPicPr>
          <p:cNvPr id="9" name="Picture 8" descr="A white rectangular object with black lines&#10;&#10;Description automatically generated">
            <a:extLst>
              <a:ext uri="{FF2B5EF4-FFF2-40B4-BE49-F238E27FC236}">
                <a16:creationId xmlns:a16="http://schemas.microsoft.com/office/drawing/2014/main" id="{5476EEC8-C5FB-DE57-36F1-8FE3880F32DD}"/>
              </a:ext>
            </a:extLst>
          </p:cNvPr>
          <p:cNvPicPr>
            <a:picLocks noChangeAspect="1"/>
          </p:cNvPicPr>
          <p:nvPr/>
        </p:nvPicPr>
        <p:blipFill>
          <a:blip r:embed="rId3"/>
          <a:stretch>
            <a:fillRect/>
          </a:stretch>
        </p:blipFill>
        <p:spPr>
          <a:xfrm>
            <a:off x="6925801" y="1796737"/>
            <a:ext cx="4925723" cy="3537264"/>
          </a:xfrm>
          <a:prstGeom prst="rect">
            <a:avLst/>
          </a:prstGeom>
        </p:spPr>
      </p:pic>
    </p:spTree>
    <p:extLst>
      <p:ext uri="{BB962C8B-B14F-4D97-AF65-F5344CB8AC3E}">
        <p14:creationId xmlns:p14="http://schemas.microsoft.com/office/powerpoint/2010/main" val="32265664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Interpreting gel electrophoresis</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521106" cy="4381200"/>
          </a:xfrm>
        </p:spPr>
        <p:txBody>
          <a:bodyPr>
            <a:noAutofit/>
          </a:bodyPr>
          <a:lstStyle/>
          <a:p>
            <a:pPr marL="0" indent="0">
              <a:buNone/>
            </a:pPr>
            <a:r>
              <a:rPr lang="en-US" dirty="0"/>
              <a:t>Using the photo of the gel answer the questions:</a:t>
            </a:r>
          </a:p>
          <a:p>
            <a:pPr marL="0" lvl="0" indent="0">
              <a:buNone/>
            </a:pPr>
            <a:r>
              <a:rPr lang="en-GB" dirty="0">
                <a:solidFill>
                  <a:schemeClr val="accent5"/>
                </a:solidFill>
              </a:rPr>
              <a:t>A</a:t>
            </a:r>
            <a:r>
              <a:rPr lang="en-GB" dirty="0"/>
              <a:t>. Which dye solution contains only one dye?</a:t>
            </a:r>
          </a:p>
          <a:p>
            <a:pPr marL="261938" lvl="0" indent="0">
              <a:buNone/>
            </a:pPr>
            <a:r>
              <a:rPr lang="en-GB" dirty="0"/>
              <a:t> 	</a:t>
            </a:r>
          </a:p>
          <a:p>
            <a:pPr marL="0" lvl="0" indent="0">
              <a:buNone/>
            </a:pPr>
            <a:r>
              <a:rPr lang="en-GB" dirty="0">
                <a:solidFill>
                  <a:schemeClr val="accent5"/>
                </a:solidFill>
              </a:rPr>
              <a:t>B</a:t>
            </a:r>
            <a:r>
              <a:rPr lang="en-GB" dirty="0"/>
              <a:t>. Which dye solutions contain 2 dyes?</a:t>
            </a:r>
          </a:p>
          <a:p>
            <a:pPr marL="261938" lvl="0" indent="-261938">
              <a:buNone/>
            </a:pPr>
            <a:r>
              <a:rPr lang="en-GB" dirty="0"/>
              <a:t>	 </a:t>
            </a:r>
          </a:p>
          <a:p>
            <a:pPr marL="0" lvl="0" indent="0">
              <a:buNone/>
            </a:pPr>
            <a:r>
              <a:rPr lang="en-GB" dirty="0">
                <a:solidFill>
                  <a:schemeClr val="accent5"/>
                </a:solidFill>
              </a:rPr>
              <a:t>C</a:t>
            </a:r>
            <a:r>
              <a:rPr lang="en-GB" dirty="0"/>
              <a:t>. Which dye solution contains 3 dyes?</a:t>
            </a:r>
          </a:p>
        </p:txBody>
      </p:sp>
      <p:sp>
        <p:nvSpPr>
          <p:cNvPr id="20" name="Rectangle 19"/>
          <p:cNvSpPr/>
          <p:nvPr/>
        </p:nvSpPr>
        <p:spPr>
          <a:xfrm>
            <a:off x="475311" y="3494021"/>
            <a:ext cx="2954655" cy="400110"/>
          </a:xfrm>
          <a:prstGeom prst="rect">
            <a:avLst/>
          </a:prstGeom>
        </p:spPr>
        <p:txBody>
          <a:bodyPr wrap="none">
            <a:spAutoFit/>
          </a:bodyPr>
          <a:lstStyle/>
          <a:p>
            <a:pPr marL="261938" lvl="0" indent="0">
              <a:buNone/>
            </a:pPr>
            <a:r>
              <a:rPr lang="en-GB" sz="2000" dirty="0">
                <a:solidFill>
                  <a:schemeClr val="accent5"/>
                </a:solidFill>
              </a:rPr>
              <a:t>Dye solution 2.	</a:t>
            </a:r>
          </a:p>
        </p:txBody>
      </p:sp>
      <p:sp>
        <p:nvSpPr>
          <p:cNvPr id="21" name="Rectangle 20"/>
          <p:cNvSpPr/>
          <p:nvPr/>
        </p:nvSpPr>
        <p:spPr>
          <a:xfrm>
            <a:off x="480176" y="4609641"/>
            <a:ext cx="2985433" cy="400110"/>
          </a:xfrm>
          <a:prstGeom prst="rect">
            <a:avLst/>
          </a:prstGeom>
        </p:spPr>
        <p:txBody>
          <a:bodyPr wrap="none">
            <a:spAutoFit/>
          </a:bodyPr>
          <a:lstStyle/>
          <a:p>
            <a:pPr marL="261938" lvl="0" indent="0">
              <a:buNone/>
            </a:pPr>
            <a:r>
              <a:rPr lang="en-GB" sz="2000" dirty="0">
                <a:solidFill>
                  <a:schemeClr val="accent5"/>
                </a:solidFill>
              </a:rPr>
              <a:t>Dye solutions 1 and 4.</a:t>
            </a:r>
          </a:p>
        </p:txBody>
      </p:sp>
      <p:sp>
        <p:nvSpPr>
          <p:cNvPr id="22" name="Rectangle 21"/>
          <p:cNvSpPr/>
          <p:nvPr/>
        </p:nvSpPr>
        <p:spPr>
          <a:xfrm>
            <a:off x="480176" y="5727309"/>
            <a:ext cx="2954655" cy="400110"/>
          </a:xfrm>
          <a:prstGeom prst="rect">
            <a:avLst/>
          </a:prstGeom>
        </p:spPr>
        <p:txBody>
          <a:bodyPr wrap="none">
            <a:spAutoFit/>
          </a:bodyPr>
          <a:lstStyle/>
          <a:p>
            <a:pPr marL="261938" lvl="0" indent="0">
              <a:buNone/>
            </a:pPr>
            <a:r>
              <a:rPr lang="en-GB" sz="2000" dirty="0">
                <a:solidFill>
                  <a:schemeClr val="accent5"/>
                </a:solidFill>
              </a:rPr>
              <a:t>Dye solution 3.	</a:t>
            </a:r>
          </a:p>
        </p:txBody>
      </p:sp>
      <p:sp>
        <p:nvSpPr>
          <p:cNvPr id="24" name="TextBox 23"/>
          <p:cNvSpPr txBox="1"/>
          <p:nvPr/>
        </p:nvSpPr>
        <p:spPr>
          <a:xfrm>
            <a:off x="-161853" y="1781751"/>
            <a:ext cx="744114"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grpSp>
        <p:nvGrpSpPr>
          <p:cNvPr id="11" name="Group 10">
            <a:extLst>
              <a:ext uri="{FF2B5EF4-FFF2-40B4-BE49-F238E27FC236}">
                <a16:creationId xmlns:a16="http://schemas.microsoft.com/office/drawing/2014/main" id="{B66BB4A5-20B1-B679-D71A-C8A297985B95}"/>
              </a:ext>
            </a:extLst>
          </p:cNvPr>
          <p:cNvGrpSpPr/>
          <p:nvPr/>
        </p:nvGrpSpPr>
        <p:grpSpPr>
          <a:xfrm>
            <a:off x="6405494" y="1985442"/>
            <a:ext cx="5208864" cy="3464778"/>
            <a:chOff x="6405494" y="1985442"/>
            <a:chExt cx="5208864" cy="3464778"/>
          </a:xfrm>
        </p:grpSpPr>
        <p:pic>
          <p:nvPicPr>
            <p:cNvPr id="3" name="Google Shape;274;p21">
              <a:extLst>
                <a:ext uri="{FF2B5EF4-FFF2-40B4-BE49-F238E27FC236}">
                  <a16:creationId xmlns:a16="http://schemas.microsoft.com/office/drawing/2014/main" id="{A95E2DBA-7175-7D9F-01BE-B7B169D0A406}"/>
                </a:ext>
              </a:extLst>
            </p:cNvPr>
            <p:cNvPicPr preferRelativeResize="0"/>
            <p:nvPr/>
          </p:nvPicPr>
          <p:blipFill rotWithShape="1">
            <a:blip r:embed="rId2">
              <a:alphaModFix/>
            </a:blip>
            <a:srcRect l="17458" t="16333" r="32198" b="18166"/>
            <a:stretch/>
          </p:blipFill>
          <p:spPr>
            <a:xfrm flipH="1">
              <a:off x="8063677" y="1985442"/>
              <a:ext cx="3550681" cy="3464778"/>
            </a:xfrm>
            <a:prstGeom prst="rect">
              <a:avLst/>
            </a:prstGeom>
            <a:noFill/>
            <a:ln>
              <a:noFill/>
            </a:ln>
          </p:spPr>
        </p:pic>
        <p:sp>
          <p:nvSpPr>
            <p:cNvPr id="6" name="Google Shape;275;p21">
              <a:extLst>
                <a:ext uri="{FF2B5EF4-FFF2-40B4-BE49-F238E27FC236}">
                  <a16:creationId xmlns:a16="http://schemas.microsoft.com/office/drawing/2014/main" id="{230B42B8-9CCA-ED2E-343D-7D1476AE3040}"/>
                </a:ext>
              </a:extLst>
            </p:cNvPr>
            <p:cNvSpPr txBox="1"/>
            <p:nvPr/>
          </p:nvSpPr>
          <p:spPr>
            <a:xfrm>
              <a:off x="6405494" y="2602523"/>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1</a:t>
              </a:r>
              <a:endParaRPr sz="1800">
                <a:solidFill>
                  <a:schemeClr val="dk1"/>
                </a:solidFill>
                <a:latin typeface="Arial"/>
                <a:ea typeface="Arial"/>
                <a:cs typeface="Arial"/>
                <a:sym typeface="Arial"/>
              </a:endParaRPr>
            </a:p>
          </p:txBody>
        </p:sp>
        <p:sp>
          <p:nvSpPr>
            <p:cNvPr id="8" name="Google Shape;276;p21">
              <a:extLst>
                <a:ext uri="{FF2B5EF4-FFF2-40B4-BE49-F238E27FC236}">
                  <a16:creationId xmlns:a16="http://schemas.microsoft.com/office/drawing/2014/main" id="{E73B9CA8-225B-60A0-7D37-488AF196D77C}"/>
                </a:ext>
              </a:extLst>
            </p:cNvPr>
            <p:cNvSpPr txBox="1"/>
            <p:nvPr/>
          </p:nvSpPr>
          <p:spPr>
            <a:xfrm>
              <a:off x="6405494" y="3249824"/>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2</a:t>
              </a:r>
              <a:endParaRPr sz="1800">
                <a:solidFill>
                  <a:schemeClr val="dk1"/>
                </a:solidFill>
                <a:latin typeface="Arial"/>
                <a:ea typeface="Arial"/>
                <a:cs typeface="Arial"/>
                <a:sym typeface="Arial"/>
              </a:endParaRPr>
            </a:p>
          </p:txBody>
        </p:sp>
        <p:sp>
          <p:nvSpPr>
            <p:cNvPr id="9" name="Google Shape;277;p21">
              <a:extLst>
                <a:ext uri="{FF2B5EF4-FFF2-40B4-BE49-F238E27FC236}">
                  <a16:creationId xmlns:a16="http://schemas.microsoft.com/office/drawing/2014/main" id="{5D5A59AA-87C0-0E8F-04B8-EB65321B667C}"/>
                </a:ext>
              </a:extLst>
            </p:cNvPr>
            <p:cNvSpPr txBox="1"/>
            <p:nvPr/>
          </p:nvSpPr>
          <p:spPr>
            <a:xfrm>
              <a:off x="6405494" y="3897125"/>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3</a:t>
              </a:r>
              <a:endParaRPr sz="1800">
                <a:solidFill>
                  <a:schemeClr val="dk1"/>
                </a:solidFill>
                <a:latin typeface="Arial"/>
                <a:ea typeface="Arial"/>
                <a:cs typeface="Arial"/>
                <a:sym typeface="Arial"/>
              </a:endParaRPr>
            </a:p>
          </p:txBody>
        </p:sp>
        <p:sp>
          <p:nvSpPr>
            <p:cNvPr id="10" name="Google Shape;278;p21">
              <a:extLst>
                <a:ext uri="{FF2B5EF4-FFF2-40B4-BE49-F238E27FC236}">
                  <a16:creationId xmlns:a16="http://schemas.microsoft.com/office/drawing/2014/main" id="{71194F52-F30E-9925-A5E2-82D72EF3EFE9}"/>
                </a:ext>
              </a:extLst>
            </p:cNvPr>
            <p:cNvSpPr txBox="1"/>
            <p:nvPr/>
          </p:nvSpPr>
          <p:spPr>
            <a:xfrm>
              <a:off x="6405494" y="4544427"/>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4</a:t>
              </a:r>
              <a:endParaRPr sz="1800">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77949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Interpreting gel electrophoresis</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521106" cy="4381200"/>
          </a:xfrm>
        </p:spPr>
        <p:txBody>
          <a:bodyPr>
            <a:noAutofit/>
          </a:bodyPr>
          <a:lstStyle/>
          <a:p>
            <a:pPr marL="0" indent="0">
              <a:buNone/>
            </a:pPr>
            <a:r>
              <a:rPr lang="en-US" dirty="0"/>
              <a:t>Using the photo of the gel answer the questions:</a:t>
            </a:r>
          </a:p>
          <a:p>
            <a:pPr marL="0" lvl="0" indent="0">
              <a:buNone/>
            </a:pPr>
            <a:r>
              <a:rPr lang="en-GB" dirty="0">
                <a:solidFill>
                  <a:schemeClr val="accent5"/>
                </a:solidFill>
              </a:rPr>
              <a:t>D</a:t>
            </a:r>
            <a:r>
              <a:rPr lang="en-GB" dirty="0"/>
              <a:t>. What electrical charge do the dyes have?  </a:t>
            </a:r>
          </a:p>
          <a:p>
            <a:pPr marL="273050" lvl="0" indent="0">
              <a:buNone/>
            </a:pPr>
            <a:endParaRPr lang="en-GB" dirty="0"/>
          </a:p>
          <a:p>
            <a:pPr marL="0" lvl="0" indent="0">
              <a:buNone/>
            </a:pPr>
            <a:r>
              <a:rPr lang="en-GB" dirty="0"/>
              <a:t>    How do you know?</a:t>
            </a:r>
          </a:p>
          <a:p>
            <a:pPr marL="273050" lvl="0" indent="0">
              <a:buNone/>
            </a:pPr>
            <a:endParaRPr lang="en-GB" dirty="0"/>
          </a:p>
        </p:txBody>
      </p:sp>
      <p:sp>
        <p:nvSpPr>
          <p:cNvPr id="12" name="Rectangle 11"/>
          <p:cNvSpPr/>
          <p:nvPr/>
        </p:nvSpPr>
        <p:spPr>
          <a:xfrm>
            <a:off x="489320" y="3493703"/>
            <a:ext cx="1533112" cy="400110"/>
          </a:xfrm>
          <a:prstGeom prst="rect">
            <a:avLst/>
          </a:prstGeom>
        </p:spPr>
        <p:txBody>
          <a:bodyPr wrap="none">
            <a:spAutoFit/>
          </a:bodyPr>
          <a:lstStyle/>
          <a:p>
            <a:pPr marL="261938" lvl="0" indent="0">
              <a:buNone/>
            </a:pPr>
            <a:r>
              <a:rPr lang="en-GB" sz="2000" dirty="0">
                <a:solidFill>
                  <a:schemeClr val="accent5"/>
                </a:solidFill>
              </a:rPr>
              <a:t>Negative.</a:t>
            </a:r>
          </a:p>
        </p:txBody>
      </p:sp>
      <p:sp>
        <p:nvSpPr>
          <p:cNvPr id="13" name="Rectangle 12"/>
          <p:cNvSpPr/>
          <p:nvPr/>
        </p:nvSpPr>
        <p:spPr>
          <a:xfrm>
            <a:off x="489320" y="4612000"/>
            <a:ext cx="5088520" cy="707886"/>
          </a:xfrm>
          <a:prstGeom prst="rect">
            <a:avLst/>
          </a:prstGeom>
        </p:spPr>
        <p:txBody>
          <a:bodyPr wrap="square">
            <a:spAutoFit/>
          </a:bodyPr>
          <a:lstStyle/>
          <a:p>
            <a:pPr marL="261938" lvl="0" indent="0">
              <a:buNone/>
            </a:pPr>
            <a:r>
              <a:rPr lang="en-GB" sz="2000" dirty="0">
                <a:solidFill>
                  <a:schemeClr val="accent5"/>
                </a:solidFill>
              </a:rPr>
              <a:t>In an electrical field they move towards the positive electrode.</a:t>
            </a:r>
          </a:p>
        </p:txBody>
      </p:sp>
      <p:sp>
        <p:nvSpPr>
          <p:cNvPr id="22" name="TextBox 21"/>
          <p:cNvSpPr txBox="1"/>
          <p:nvPr/>
        </p:nvSpPr>
        <p:spPr>
          <a:xfrm>
            <a:off x="-161853" y="1781751"/>
            <a:ext cx="744114"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grpSp>
        <p:nvGrpSpPr>
          <p:cNvPr id="3" name="Group 2">
            <a:extLst>
              <a:ext uri="{FF2B5EF4-FFF2-40B4-BE49-F238E27FC236}">
                <a16:creationId xmlns:a16="http://schemas.microsoft.com/office/drawing/2014/main" id="{A1A40D83-FCD4-781B-646E-BD55EFCFB313}"/>
              </a:ext>
            </a:extLst>
          </p:cNvPr>
          <p:cNvGrpSpPr/>
          <p:nvPr/>
        </p:nvGrpSpPr>
        <p:grpSpPr>
          <a:xfrm>
            <a:off x="6405494" y="1985442"/>
            <a:ext cx="5208864" cy="3464778"/>
            <a:chOff x="6405494" y="1985442"/>
            <a:chExt cx="5208864" cy="3464778"/>
          </a:xfrm>
        </p:grpSpPr>
        <p:pic>
          <p:nvPicPr>
            <p:cNvPr id="4" name="Google Shape;274;p21">
              <a:extLst>
                <a:ext uri="{FF2B5EF4-FFF2-40B4-BE49-F238E27FC236}">
                  <a16:creationId xmlns:a16="http://schemas.microsoft.com/office/drawing/2014/main" id="{E6B44131-00B0-4F53-E261-6713E13617BA}"/>
                </a:ext>
              </a:extLst>
            </p:cNvPr>
            <p:cNvPicPr preferRelativeResize="0"/>
            <p:nvPr/>
          </p:nvPicPr>
          <p:blipFill rotWithShape="1">
            <a:blip r:embed="rId2">
              <a:alphaModFix/>
            </a:blip>
            <a:srcRect l="17458" t="16333" r="32198" b="18166"/>
            <a:stretch/>
          </p:blipFill>
          <p:spPr>
            <a:xfrm flipH="1">
              <a:off x="8063677" y="1985442"/>
              <a:ext cx="3550681" cy="3464778"/>
            </a:xfrm>
            <a:prstGeom prst="rect">
              <a:avLst/>
            </a:prstGeom>
            <a:noFill/>
            <a:ln>
              <a:noFill/>
            </a:ln>
          </p:spPr>
        </p:pic>
        <p:sp>
          <p:nvSpPr>
            <p:cNvPr id="5" name="Google Shape;275;p21">
              <a:extLst>
                <a:ext uri="{FF2B5EF4-FFF2-40B4-BE49-F238E27FC236}">
                  <a16:creationId xmlns:a16="http://schemas.microsoft.com/office/drawing/2014/main" id="{48A07FDF-533F-BE01-573C-DA70A68E58D9}"/>
                </a:ext>
              </a:extLst>
            </p:cNvPr>
            <p:cNvSpPr txBox="1"/>
            <p:nvPr/>
          </p:nvSpPr>
          <p:spPr>
            <a:xfrm>
              <a:off x="6405494" y="2602523"/>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1</a:t>
              </a:r>
              <a:endParaRPr sz="1800">
                <a:solidFill>
                  <a:schemeClr val="dk1"/>
                </a:solidFill>
                <a:latin typeface="Arial"/>
                <a:ea typeface="Arial"/>
                <a:cs typeface="Arial"/>
                <a:sym typeface="Arial"/>
              </a:endParaRPr>
            </a:p>
          </p:txBody>
        </p:sp>
        <p:sp>
          <p:nvSpPr>
            <p:cNvPr id="6" name="Google Shape;276;p21">
              <a:extLst>
                <a:ext uri="{FF2B5EF4-FFF2-40B4-BE49-F238E27FC236}">
                  <a16:creationId xmlns:a16="http://schemas.microsoft.com/office/drawing/2014/main" id="{866801E3-9777-5AD0-C6B3-938EE24BF6ED}"/>
                </a:ext>
              </a:extLst>
            </p:cNvPr>
            <p:cNvSpPr txBox="1"/>
            <p:nvPr/>
          </p:nvSpPr>
          <p:spPr>
            <a:xfrm>
              <a:off x="6405494" y="3249824"/>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2</a:t>
              </a:r>
              <a:endParaRPr sz="1800">
                <a:solidFill>
                  <a:schemeClr val="dk1"/>
                </a:solidFill>
                <a:latin typeface="Arial"/>
                <a:ea typeface="Arial"/>
                <a:cs typeface="Arial"/>
                <a:sym typeface="Arial"/>
              </a:endParaRPr>
            </a:p>
          </p:txBody>
        </p:sp>
        <p:sp>
          <p:nvSpPr>
            <p:cNvPr id="8" name="Google Shape;277;p21">
              <a:extLst>
                <a:ext uri="{FF2B5EF4-FFF2-40B4-BE49-F238E27FC236}">
                  <a16:creationId xmlns:a16="http://schemas.microsoft.com/office/drawing/2014/main" id="{A64729C0-9369-19B6-C181-D79723B95A06}"/>
                </a:ext>
              </a:extLst>
            </p:cNvPr>
            <p:cNvSpPr txBox="1"/>
            <p:nvPr/>
          </p:nvSpPr>
          <p:spPr>
            <a:xfrm>
              <a:off x="6405494" y="3897125"/>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3</a:t>
              </a:r>
              <a:endParaRPr sz="1800">
                <a:solidFill>
                  <a:schemeClr val="dk1"/>
                </a:solidFill>
                <a:latin typeface="Arial"/>
                <a:ea typeface="Arial"/>
                <a:cs typeface="Arial"/>
                <a:sym typeface="Arial"/>
              </a:endParaRPr>
            </a:p>
          </p:txBody>
        </p:sp>
        <p:sp>
          <p:nvSpPr>
            <p:cNvPr id="9" name="Google Shape;278;p21">
              <a:extLst>
                <a:ext uri="{FF2B5EF4-FFF2-40B4-BE49-F238E27FC236}">
                  <a16:creationId xmlns:a16="http://schemas.microsoft.com/office/drawing/2014/main" id="{5F5F65F9-2949-F539-0B6B-EF72825639FD}"/>
                </a:ext>
              </a:extLst>
            </p:cNvPr>
            <p:cNvSpPr txBox="1"/>
            <p:nvPr/>
          </p:nvSpPr>
          <p:spPr>
            <a:xfrm>
              <a:off x="6405494" y="4544427"/>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4</a:t>
              </a:r>
              <a:endParaRPr sz="1800">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3377350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Interpreting gel electrophoresis</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521106" cy="4381200"/>
          </a:xfrm>
        </p:spPr>
        <p:txBody>
          <a:bodyPr>
            <a:noAutofit/>
          </a:bodyPr>
          <a:lstStyle/>
          <a:p>
            <a:r>
              <a:rPr lang="en-US" dirty="0"/>
              <a:t>The purple dye is bromophenol blue.</a:t>
            </a:r>
            <a:endParaRPr lang="en-GB" dirty="0"/>
          </a:p>
          <a:p>
            <a:r>
              <a:rPr lang="en-US" dirty="0"/>
              <a:t>The light blue dye is xylene </a:t>
            </a:r>
            <a:r>
              <a:rPr lang="en-US" dirty="0" err="1"/>
              <a:t>cyanol</a:t>
            </a:r>
            <a:r>
              <a:rPr lang="en-US" dirty="0"/>
              <a:t>.</a:t>
            </a:r>
            <a:endParaRPr lang="en-GB" dirty="0"/>
          </a:p>
          <a:p>
            <a:r>
              <a:rPr lang="en-US" dirty="0"/>
              <a:t>The orange dye is Orange G.</a:t>
            </a:r>
            <a:endParaRPr lang="en-GB" dirty="0"/>
          </a:p>
          <a:p>
            <a:pPr marL="0" indent="0">
              <a:buNone/>
            </a:pPr>
            <a:r>
              <a:rPr lang="en-US" dirty="0"/>
              <a:t>Use the photo of the gel and information above to answer the question:</a:t>
            </a:r>
          </a:p>
          <a:p>
            <a:pPr marL="0" lvl="0" indent="0">
              <a:buNone/>
            </a:pPr>
            <a:r>
              <a:rPr lang="en-GB" dirty="0">
                <a:solidFill>
                  <a:schemeClr val="accent5"/>
                </a:solidFill>
              </a:rPr>
              <a:t>E</a:t>
            </a:r>
            <a:r>
              <a:rPr lang="en-GB" dirty="0"/>
              <a:t>. From your gel electrophoresis results, put the dyes into size order from largest to smallest. Explain your reasoning.</a:t>
            </a:r>
          </a:p>
          <a:p>
            <a:pPr marL="265113" lvl="0" indent="0">
              <a:buNone/>
            </a:pPr>
            <a:r>
              <a:rPr lang="en-GB" dirty="0"/>
              <a:t> </a:t>
            </a:r>
          </a:p>
        </p:txBody>
      </p:sp>
      <p:sp>
        <p:nvSpPr>
          <p:cNvPr id="10" name="Rectangle 9"/>
          <p:cNvSpPr/>
          <p:nvPr/>
        </p:nvSpPr>
        <p:spPr>
          <a:xfrm>
            <a:off x="481268" y="5774507"/>
            <a:ext cx="11074238" cy="1015663"/>
          </a:xfrm>
          <a:prstGeom prst="rect">
            <a:avLst/>
          </a:prstGeom>
        </p:spPr>
        <p:txBody>
          <a:bodyPr wrap="square">
            <a:spAutoFit/>
          </a:bodyPr>
          <a:lstStyle/>
          <a:p>
            <a:pPr marL="261938" lvl="0" indent="0">
              <a:buNone/>
            </a:pPr>
            <a:r>
              <a:rPr lang="en-GB" sz="2000" dirty="0">
                <a:solidFill>
                  <a:schemeClr val="accent5"/>
                </a:solidFill>
              </a:rPr>
              <a:t>Light blue (xylene </a:t>
            </a:r>
            <a:r>
              <a:rPr lang="en-GB" sz="2000" dirty="0" err="1">
                <a:solidFill>
                  <a:schemeClr val="accent5"/>
                </a:solidFill>
              </a:rPr>
              <a:t>cyanol</a:t>
            </a:r>
            <a:r>
              <a:rPr lang="en-GB" sz="2000" dirty="0">
                <a:solidFill>
                  <a:schemeClr val="accent5"/>
                </a:solidFill>
              </a:rPr>
              <a:t>), purple (bromophenol blue), orange (Orange G)</a:t>
            </a:r>
          </a:p>
          <a:p>
            <a:pPr marL="261938" lvl="0" indent="0">
              <a:buNone/>
            </a:pPr>
            <a:r>
              <a:rPr lang="en-GB" sz="2000" dirty="0">
                <a:solidFill>
                  <a:schemeClr val="accent5"/>
                </a:solidFill>
              </a:rPr>
              <a:t>Xylene </a:t>
            </a:r>
            <a:r>
              <a:rPr lang="en-GB" sz="2000" dirty="0" err="1">
                <a:solidFill>
                  <a:schemeClr val="accent5"/>
                </a:solidFill>
              </a:rPr>
              <a:t>cyanol</a:t>
            </a:r>
            <a:r>
              <a:rPr lang="en-GB" sz="2000" dirty="0">
                <a:solidFill>
                  <a:schemeClr val="accent5"/>
                </a:solidFill>
              </a:rPr>
              <a:t> has moved least distance, so is the largest, whilst Orange G has moved the furthest, so is the smallest.</a:t>
            </a:r>
          </a:p>
        </p:txBody>
      </p:sp>
      <p:sp>
        <p:nvSpPr>
          <p:cNvPr id="20" name="TextBox 19"/>
          <p:cNvSpPr txBox="1"/>
          <p:nvPr/>
        </p:nvSpPr>
        <p:spPr>
          <a:xfrm>
            <a:off x="-161853" y="3439101"/>
            <a:ext cx="744114" cy="830997"/>
          </a:xfrm>
          <a:prstGeom prst="rect">
            <a:avLst/>
          </a:prstGeom>
          <a:noFill/>
        </p:spPr>
        <p:txBody>
          <a:bodyPr wrap="none" rtlCol="0">
            <a:spAutoFit/>
          </a:bodyPr>
          <a:lstStyle/>
          <a:p>
            <a:r>
              <a:rPr lang="en-GB" sz="4800" dirty="0">
                <a:sym typeface="Wingdings" panose="05000000000000000000" pitchFamily="2" charset="2"/>
              </a:rPr>
              <a:t></a:t>
            </a:r>
            <a:endParaRPr lang="en-GB" sz="4800" dirty="0"/>
          </a:p>
        </p:txBody>
      </p:sp>
      <p:grpSp>
        <p:nvGrpSpPr>
          <p:cNvPr id="3" name="Group 2">
            <a:extLst>
              <a:ext uri="{FF2B5EF4-FFF2-40B4-BE49-F238E27FC236}">
                <a16:creationId xmlns:a16="http://schemas.microsoft.com/office/drawing/2014/main" id="{B0181982-ACAD-6C96-4F67-FCC7A16DB767}"/>
              </a:ext>
            </a:extLst>
          </p:cNvPr>
          <p:cNvGrpSpPr/>
          <p:nvPr/>
        </p:nvGrpSpPr>
        <p:grpSpPr>
          <a:xfrm>
            <a:off x="6405494" y="1985442"/>
            <a:ext cx="5208864" cy="3464778"/>
            <a:chOff x="6405494" y="1985442"/>
            <a:chExt cx="5208864" cy="3464778"/>
          </a:xfrm>
        </p:grpSpPr>
        <p:pic>
          <p:nvPicPr>
            <p:cNvPr id="4" name="Google Shape;274;p21">
              <a:extLst>
                <a:ext uri="{FF2B5EF4-FFF2-40B4-BE49-F238E27FC236}">
                  <a16:creationId xmlns:a16="http://schemas.microsoft.com/office/drawing/2014/main" id="{9FD656AF-2887-9B7A-03E2-6AE0367A0227}"/>
                </a:ext>
              </a:extLst>
            </p:cNvPr>
            <p:cNvPicPr preferRelativeResize="0"/>
            <p:nvPr/>
          </p:nvPicPr>
          <p:blipFill rotWithShape="1">
            <a:blip r:embed="rId3">
              <a:alphaModFix/>
            </a:blip>
            <a:srcRect l="17458" t="16333" r="32198" b="18166"/>
            <a:stretch/>
          </p:blipFill>
          <p:spPr>
            <a:xfrm flipH="1">
              <a:off x="8063677" y="1985442"/>
              <a:ext cx="3550681" cy="3464778"/>
            </a:xfrm>
            <a:prstGeom prst="rect">
              <a:avLst/>
            </a:prstGeom>
            <a:noFill/>
            <a:ln>
              <a:noFill/>
            </a:ln>
          </p:spPr>
        </p:pic>
        <p:sp>
          <p:nvSpPr>
            <p:cNvPr id="5" name="Google Shape;275;p21">
              <a:extLst>
                <a:ext uri="{FF2B5EF4-FFF2-40B4-BE49-F238E27FC236}">
                  <a16:creationId xmlns:a16="http://schemas.microsoft.com/office/drawing/2014/main" id="{C158DE4F-DBF4-24DE-86B3-07DDE4F2E22E}"/>
                </a:ext>
              </a:extLst>
            </p:cNvPr>
            <p:cNvSpPr txBox="1"/>
            <p:nvPr/>
          </p:nvSpPr>
          <p:spPr>
            <a:xfrm>
              <a:off x="6405494" y="2602523"/>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1</a:t>
              </a:r>
              <a:endParaRPr sz="1800">
                <a:solidFill>
                  <a:schemeClr val="dk1"/>
                </a:solidFill>
                <a:latin typeface="Arial"/>
                <a:ea typeface="Arial"/>
                <a:cs typeface="Arial"/>
                <a:sym typeface="Arial"/>
              </a:endParaRPr>
            </a:p>
          </p:txBody>
        </p:sp>
        <p:sp>
          <p:nvSpPr>
            <p:cNvPr id="6" name="Google Shape;276;p21">
              <a:extLst>
                <a:ext uri="{FF2B5EF4-FFF2-40B4-BE49-F238E27FC236}">
                  <a16:creationId xmlns:a16="http://schemas.microsoft.com/office/drawing/2014/main" id="{6CA25BD7-8C08-4D14-1C52-BFDB2EC22B05}"/>
                </a:ext>
              </a:extLst>
            </p:cNvPr>
            <p:cNvSpPr txBox="1"/>
            <p:nvPr/>
          </p:nvSpPr>
          <p:spPr>
            <a:xfrm>
              <a:off x="6405494" y="3249824"/>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2</a:t>
              </a:r>
              <a:endParaRPr sz="1800">
                <a:solidFill>
                  <a:schemeClr val="dk1"/>
                </a:solidFill>
                <a:latin typeface="Arial"/>
                <a:ea typeface="Arial"/>
                <a:cs typeface="Arial"/>
                <a:sym typeface="Arial"/>
              </a:endParaRPr>
            </a:p>
          </p:txBody>
        </p:sp>
        <p:sp>
          <p:nvSpPr>
            <p:cNvPr id="8" name="Google Shape;277;p21">
              <a:extLst>
                <a:ext uri="{FF2B5EF4-FFF2-40B4-BE49-F238E27FC236}">
                  <a16:creationId xmlns:a16="http://schemas.microsoft.com/office/drawing/2014/main" id="{191772F8-C2E8-2548-C0EC-A5467D7CC912}"/>
                </a:ext>
              </a:extLst>
            </p:cNvPr>
            <p:cNvSpPr txBox="1"/>
            <p:nvPr/>
          </p:nvSpPr>
          <p:spPr>
            <a:xfrm>
              <a:off x="6405494" y="3897125"/>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3</a:t>
              </a:r>
              <a:endParaRPr sz="1800">
                <a:solidFill>
                  <a:schemeClr val="dk1"/>
                </a:solidFill>
                <a:latin typeface="Arial"/>
                <a:ea typeface="Arial"/>
                <a:cs typeface="Arial"/>
                <a:sym typeface="Arial"/>
              </a:endParaRPr>
            </a:p>
          </p:txBody>
        </p:sp>
        <p:sp>
          <p:nvSpPr>
            <p:cNvPr id="11" name="Google Shape;278;p21">
              <a:extLst>
                <a:ext uri="{FF2B5EF4-FFF2-40B4-BE49-F238E27FC236}">
                  <a16:creationId xmlns:a16="http://schemas.microsoft.com/office/drawing/2014/main" id="{6F8B2C9B-DDE7-7863-4F96-E0844175F87B}"/>
                </a:ext>
              </a:extLst>
            </p:cNvPr>
            <p:cNvSpPr txBox="1"/>
            <p:nvPr/>
          </p:nvSpPr>
          <p:spPr>
            <a:xfrm>
              <a:off x="6405494" y="4544427"/>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4</a:t>
              </a:r>
              <a:endParaRPr sz="1800">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252395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Interpreting gel electrophoresis</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521106" cy="4381200"/>
          </a:xfrm>
        </p:spPr>
        <p:txBody>
          <a:bodyPr>
            <a:noAutofit/>
          </a:bodyPr>
          <a:lstStyle/>
          <a:p>
            <a:r>
              <a:rPr lang="en-US" dirty="0"/>
              <a:t>The purple bromophenol blue has molecular weight </a:t>
            </a:r>
            <a:r>
              <a:rPr lang="en-US" dirty="0" smtClean="0"/>
              <a:t>669.98 </a:t>
            </a:r>
            <a:r>
              <a:rPr lang="en-US" dirty="0"/>
              <a:t>au.</a:t>
            </a:r>
            <a:endParaRPr lang="en-GB" dirty="0"/>
          </a:p>
          <a:p>
            <a:r>
              <a:rPr lang="en-US" dirty="0"/>
              <a:t>The light blue xylene </a:t>
            </a:r>
            <a:r>
              <a:rPr lang="en-US" dirty="0" err="1"/>
              <a:t>cyanol</a:t>
            </a:r>
            <a:r>
              <a:rPr lang="en-US" dirty="0"/>
              <a:t> has molecular weight 538.62 au.</a:t>
            </a:r>
            <a:endParaRPr lang="en-GB" dirty="0"/>
          </a:p>
          <a:p>
            <a:r>
              <a:rPr lang="en-US" dirty="0"/>
              <a:t>The orange, Orange G has molecular weight 452.38 au.</a:t>
            </a:r>
            <a:endParaRPr lang="en-GB" dirty="0"/>
          </a:p>
          <a:p>
            <a:pPr marL="0" lvl="0" indent="0">
              <a:buNone/>
            </a:pPr>
            <a:r>
              <a:rPr lang="en-GB" dirty="0">
                <a:solidFill>
                  <a:schemeClr val="accent5"/>
                </a:solidFill>
              </a:rPr>
              <a:t>F</a:t>
            </a:r>
            <a:r>
              <a:rPr lang="en-GB" dirty="0"/>
              <a:t>. </a:t>
            </a:r>
            <a:r>
              <a:rPr lang="en-US" dirty="0"/>
              <a:t>How do these weights compare with your original conclusions about the sizes of the dye molecules?</a:t>
            </a:r>
            <a:endParaRPr lang="en-GB" dirty="0"/>
          </a:p>
          <a:p>
            <a:pPr marL="265113" lvl="0" indent="0">
              <a:buNone/>
            </a:pPr>
            <a:r>
              <a:rPr lang="en-GB" dirty="0"/>
              <a:t> </a:t>
            </a:r>
          </a:p>
        </p:txBody>
      </p:sp>
      <p:sp>
        <p:nvSpPr>
          <p:cNvPr id="10" name="Rectangle 9"/>
          <p:cNvSpPr/>
          <p:nvPr/>
        </p:nvSpPr>
        <p:spPr>
          <a:xfrm>
            <a:off x="760662" y="5774507"/>
            <a:ext cx="10769443" cy="707886"/>
          </a:xfrm>
          <a:prstGeom prst="rect">
            <a:avLst/>
          </a:prstGeom>
        </p:spPr>
        <p:txBody>
          <a:bodyPr wrap="square">
            <a:spAutoFit/>
          </a:bodyPr>
          <a:lstStyle/>
          <a:p>
            <a:r>
              <a:rPr lang="en-US" sz="2000" dirty="0">
                <a:solidFill>
                  <a:schemeClr val="accent5"/>
                </a:solidFill>
              </a:rPr>
              <a:t>The light blue dye (xylene </a:t>
            </a:r>
            <a:r>
              <a:rPr lang="en-US" sz="2000" dirty="0" err="1">
                <a:solidFill>
                  <a:schemeClr val="accent5"/>
                </a:solidFill>
              </a:rPr>
              <a:t>cyanol</a:t>
            </a:r>
            <a:r>
              <a:rPr lang="en-US" sz="2000" dirty="0">
                <a:solidFill>
                  <a:schemeClr val="accent5"/>
                </a:solidFill>
              </a:rPr>
              <a:t>) and purple dye (bromophenol blue) are the opposite way around compared to expectations. They have not separated based on size alone.</a:t>
            </a:r>
            <a:endParaRPr lang="en-GB" sz="2000" dirty="0">
              <a:solidFill>
                <a:schemeClr val="accent5"/>
              </a:solidFill>
            </a:endParaRPr>
          </a:p>
        </p:txBody>
      </p:sp>
      <p:grpSp>
        <p:nvGrpSpPr>
          <p:cNvPr id="3" name="Group 2">
            <a:extLst>
              <a:ext uri="{FF2B5EF4-FFF2-40B4-BE49-F238E27FC236}">
                <a16:creationId xmlns:a16="http://schemas.microsoft.com/office/drawing/2014/main" id="{468081F1-402F-339E-976E-A9B46716F5BB}"/>
              </a:ext>
            </a:extLst>
          </p:cNvPr>
          <p:cNvGrpSpPr/>
          <p:nvPr/>
        </p:nvGrpSpPr>
        <p:grpSpPr>
          <a:xfrm>
            <a:off x="6405494" y="1985442"/>
            <a:ext cx="5208864" cy="3464778"/>
            <a:chOff x="6405494" y="1985442"/>
            <a:chExt cx="5208864" cy="3464778"/>
          </a:xfrm>
        </p:grpSpPr>
        <p:pic>
          <p:nvPicPr>
            <p:cNvPr id="4" name="Google Shape;274;p21">
              <a:extLst>
                <a:ext uri="{FF2B5EF4-FFF2-40B4-BE49-F238E27FC236}">
                  <a16:creationId xmlns:a16="http://schemas.microsoft.com/office/drawing/2014/main" id="{AE35237F-08BD-235B-497C-B2E45A91FD81}"/>
                </a:ext>
              </a:extLst>
            </p:cNvPr>
            <p:cNvPicPr preferRelativeResize="0"/>
            <p:nvPr/>
          </p:nvPicPr>
          <p:blipFill rotWithShape="1">
            <a:blip r:embed="rId3">
              <a:alphaModFix/>
            </a:blip>
            <a:srcRect l="17458" t="16333" r="32198" b="18166"/>
            <a:stretch/>
          </p:blipFill>
          <p:spPr>
            <a:xfrm flipH="1">
              <a:off x="8063677" y="1985442"/>
              <a:ext cx="3550681" cy="3464778"/>
            </a:xfrm>
            <a:prstGeom prst="rect">
              <a:avLst/>
            </a:prstGeom>
            <a:noFill/>
            <a:ln>
              <a:noFill/>
            </a:ln>
          </p:spPr>
        </p:pic>
        <p:sp>
          <p:nvSpPr>
            <p:cNvPr id="5" name="Google Shape;275;p21">
              <a:extLst>
                <a:ext uri="{FF2B5EF4-FFF2-40B4-BE49-F238E27FC236}">
                  <a16:creationId xmlns:a16="http://schemas.microsoft.com/office/drawing/2014/main" id="{5F6BA863-8A4C-90B3-43C0-6C6F4F578B26}"/>
                </a:ext>
              </a:extLst>
            </p:cNvPr>
            <p:cNvSpPr txBox="1"/>
            <p:nvPr/>
          </p:nvSpPr>
          <p:spPr>
            <a:xfrm>
              <a:off x="6405494" y="2602523"/>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1</a:t>
              </a:r>
              <a:endParaRPr sz="1800">
                <a:solidFill>
                  <a:schemeClr val="dk1"/>
                </a:solidFill>
                <a:latin typeface="Arial"/>
                <a:ea typeface="Arial"/>
                <a:cs typeface="Arial"/>
                <a:sym typeface="Arial"/>
              </a:endParaRPr>
            </a:p>
          </p:txBody>
        </p:sp>
        <p:sp>
          <p:nvSpPr>
            <p:cNvPr id="11" name="Google Shape;276;p21">
              <a:extLst>
                <a:ext uri="{FF2B5EF4-FFF2-40B4-BE49-F238E27FC236}">
                  <a16:creationId xmlns:a16="http://schemas.microsoft.com/office/drawing/2014/main" id="{00E1D408-9F3D-282D-2C25-39631758F607}"/>
                </a:ext>
              </a:extLst>
            </p:cNvPr>
            <p:cNvSpPr txBox="1"/>
            <p:nvPr/>
          </p:nvSpPr>
          <p:spPr>
            <a:xfrm>
              <a:off x="6405494" y="3249824"/>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2</a:t>
              </a:r>
              <a:endParaRPr sz="1800">
                <a:solidFill>
                  <a:schemeClr val="dk1"/>
                </a:solidFill>
                <a:latin typeface="Arial"/>
                <a:ea typeface="Arial"/>
                <a:cs typeface="Arial"/>
                <a:sym typeface="Arial"/>
              </a:endParaRPr>
            </a:p>
          </p:txBody>
        </p:sp>
        <p:sp>
          <p:nvSpPr>
            <p:cNvPr id="15" name="Google Shape;277;p21">
              <a:extLst>
                <a:ext uri="{FF2B5EF4-FFF2-40B4-BE49-F238E27FC236}">
                  <a16:creationId xmlns:a16="http://schemas.microsoft.com/office/drawing/2014/main" id="{35E12777-7383-AB36-DB45-AB7385558E3B}"/>
                </a:ext>
              </a:extLst>
            </p:cNvPr>
            <p:cNvSpPr txBox="1"/>
            <p:nvPr/>
          </p:nvSpPr>
          <p:spPr>
            <a:xfrm>
              <a:off x="6405494" y="3897125"/>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3</a:t>
              </a:r>
              <a:endParaRPr sz="1800">
                <a:solidFill>
                  <a:schemeClr val="dk1"/>
                </a:solidFill>
                <a:latin typeface="Arial"/>
                <a:ea typeface="Arial"/>
                <a:cs typeface="Arial"/>
                <a:sym typeface="Arial"/>
              </a:endParaRPr>
            </a:p>
          </p:txBody>
        </p:sp>
        <p:sp>
          <p:nvSpPr>
            <p:cNvPr id="16" name="Google Shape;278;p21">
              <a:extLst>
                <a:ext uri="{FF2B5EF4-FFF2-40B4-BE49-F238E27FC236}">
                  <a16:creationId xmlns:a16="http://schemas.microsoft.com/office/drawing/2014/main" id="{00CF2FB9-CD79-BF98-C6D4-BD7080C8807B}"/>
                </a:ext>
              </a:extLst>
            </p:cNvPr>
            <p:cNvSpPr txBox="1"/>
            <p:nvPr/>
          </p:nvSpPr>
          <p:spPr>
            <a:xfrm>
              <a:off x="6405494" y="4544427"/>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4</a:t>
              </a:r>
              <a:endParaRPr sz="1800">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2374701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a:noFill/>
        </p:spPr>
        <p:txBody>
          <a:bodyPr/>
          <a:lstStyle/>
          <a:p>
            <a:r>
              <a:rPr lang="en-US" dirty="0"/>
              <a:t>Interpreting gel electrophoresis</a:t>
            </a:r>
          </a:p>
        </p:txBody>
      </p:sp>
      <p:sp>
        <p:nvSpPr>
          <p:cNvPr id="7"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6" y="2021302"/>
            <a:ext cx="5521106" cy="4381200"/>
          </a:xfrm>
        </p:spPr>
        <p:txBody>
          <a:bodyPr>
            <a:noAutofit/>
          </a:bodyPr>
          <a:lstStyle/>
          <a:p>
            <a:pPr marL="0" lvl="0" indent="0">
              <a:buNone/>
            </a:pPr>
            <a:r>
              <a:rPr lang="en-GB" dirty="0">
                <a:solidFill>
                  <a:schemeClr val="accent5"/>
                </a:solidFill>
              </a:rPr>
              <a:t>G</a:t>
            </a:r>
            <a:r>
              <a:rPr lang="en-GB" dirty="0"/>
              <a:t>. What factors other than molecular weight may have played a role in the separation of these dyes by electrophoresis?</a:t>
            </a:r>
          </a:p>
        </p:txBody>
      </p:sp>
      <p:sp>
        <p:nvSpPr>
          <p:cNvPr id="10" name="Rectangle 9"/>
          <p:cNvSpPr/>
          <p:nvPr/>
        </p:nvSpPr>
        <p:spPr>
          <a:xfrm>
            <a:off x="747784" y="3235579"/>
            <a:ext cx="4796571" cy="2375009"/>
          </a:xfrm>
          <a:prstGeom prst="rect">
            <a:avLst/>
          </a:prstGeom>
        </p:spPr>
        <p:txBody>
          <a:bodyPr wrap="square">
            <a:spAutoFit/>
          </a:bodyPr>
          <a:lstStyle/>
          <a:p>
            <a:pPr>
              <a:spcAft>
                <a:spcPts val="1000"/>
              </a:spcAft>
            </a:pPr>
            <a:r>
              <a:rPr lang="en-US" sz="2000" dirty="0">
                <a:solidFill>
                  <a:schemeClr val="accent5"/>
                </a:solidFill>
              </a:rPr>
              <a:t>Charge and shape.</a:t>
            </a:r>
          </a:p>
          <a:p>
            <a:pPr>
              <a:spcAft>
                <a:spcPts val="1000"/>
              </a:spcAft>
            </a:pPr>
            <a:r>
              <a:rPr lang="en-US" sz="2000" dirty="0">
                <a:solidFill>
                  <a:schemeClr val="accent5"/>
                </a:solidFill>
              </a:rPr>
              <a:t>Whilst larger molecules will move less distance than smaller molecules if both have the same charge, molecules with more negative charge will move faster than molecules with less negative charge if both have the same weight. </a:t>
            </a:r>
            <a:endParaRPr lang="en-GB" sz="2000" dirty="0">
              <a:solidFill>
                <a:schemeClr val="accent5"/>
              </a:solidFill>
            </a:endParaRPr>
          </a:p>
        </p:txBody>
      </p:sp>
      <p:sp>
        <p:nvSpPr>
          <p:cNvPr id="3" name="Rectangle 2"/>
          <p:cNvSpPr/>
          <p:nvPr/>
        </p:nvSpPr>
        <p:spPr>
          <a:xfrm>
            <a:off x="747783" y="5622754"/>
            <a:ext cx="10807723" cy="1015663"/>
          </a:xfrm>
          <a:prstGeom prst="rect">
            <a:avLst/>
          </a:prstGeom>
        </p:spPr>
        <p:txBody>
          <a:bodyPr wrap="square">
            <a:spAutoFit/>
          </a:bodyPr>
          <a:lstStyle/>
          <a:p>
            <a:pPr>
              <a:spcAft>
                <a:spcPts val="1000"/>
              </a:spcAft>
            </a:pPr>
            <a:r>
              <a:rPr lang="en-US" sz="2000" dirty="0">
                <a:solidFill>
                  <a:schemeClr val="accent5"/>
                </a:solidFill>
              </a:rPr>
              <a:t>Despite, xylene </a:t>
            </a:r>
            <a:r>
              <a:rPr lang="en-US" sz="2000" dirty="0" err="1">
                <a:solidFill>
                  <a:schemeClr val="accent5"/>
                </a:solidFill>
              </a:rPr>
              <a:t>cyanole</a:t>
            </a:r>
            <a:r>
              <a:rPr lang="en-US" sz="2000" dirty="0">
                <a:solidFill>
                  <a:schemeClr val="accent5"/>
                </a:solidFill>
              </a:rPr>
              <a:t> (538.62 au) having a smaller size than bromophenol blue (669.98 au) it migrates more slowly than bromophenol blue because xylene </a:t>
            </a:r>
            <a:r>
              <a:rPr lang="en-US" sz="2000" dirty="0" err="1">
                <a:solidFill>
                  <a:schemeClr val="accent5"/>
                </a:solidFill>
              </a:rPr>
              <a:t>cyanole</a:t>
            </a:r>
            <a:r>
              <a:rPr lang="en-US" sz="2000" dirty="0">
                <a:solidFill>
                  <a:schemeClr val="accent5"/>
                </a:solidFill>
              </a:rPr>
              <a:t> has a smaller charge to mass ratio.</a:t>
            </a:r>
            <a:endParaRPr lang="en-GB" sz="2000" dirty="0">
              <a:solidFill>
                <a:schemeClr val="accent5"/>
              </a:solidFill>
            </a:endParaRPr>
          </a:p>
        </p:txBody>
      </p:sp>
      <p:grpSp>
        <p:nvGrpSpPr>
          <p:cNvPr id="4" name="Group 3">
            <a:extLst>
              <a:ext uri="{FF2B5EF4-FFF2-40B4-BE49-F238E27FC236}">
                <a16:creationId xmlns:a16="http://schemas.microsoft.com/office/drawing/2014/main" id="{93A4A205-3C2F-D604-F8B4-7D14809A7A78}"/>
              </a:ext>
            </a:extLst>
          </p:cNvPr>
          <p:cNvGrpSpPr/>
          <p:nvPr/>
        </p:nvGrpSpPr>
        <p:grpSpPr>
          <a:xfrm>
            <a:off x="6405494" y="1985442"/>
            <a:ext cx="5208864" cy="3464778"/>
            <a:chOff x="6405494" y="1985442"/>
            <a:chExt cx="5208864" cy="3464778"/>
          </a:xfrm>
        </p:grpSpPr>
        <p:pic>
          <p:nvPicPr>
            <p:cNvPr id="5" name="Google Shape;274;p21">
              <a:extLst>
                <a:ext uri="{FF2B5EF4-FFF2-40B4-BE49-F238E27FC236}">
                  <a16:creationId xmlns:a16="http://schemas.microsoft.com/office/drawing/2014/main" id="{F4923CD1-38DB-B481-B614-391AC9858969}"/>
                </a:ext>
              </a:extLst>
            </p:cNvPr>
            <p:cNvPicPr preferRelativeResize="0"/>
            <p:nvPr/>
          </p:nvPicPr>
          <p:blipFill rotWithShape="1">
            <a:blip r:embed="rId3">
              <a:alphaModFix/>
            </a:blip>
            <a:srcRect l="17458" t="16333" r="32198" b="18166"/>
            <a:stretch/>
          </p:blipFill>
          <p:spPr>
            <a:xfrm flipH="1">
              <a:off x="8063677" y="1985442"/>
              <a:ext cx="3550681" cy="3464778"/>
            </a:xfrm>
            <a:prstGeom prst="rect">
              <a:avLst/>
            </a:prstGeom>
            <a:noFill/>
            <a:ln>
              <a:noFill/>
            </a:ln>
          </p:spPr>
        </p:pic>
        <p:sp>
          <p:nvSpPr>
            <p:cNvPr id="6" name="Google Shape;275;p21">
              <a:extLst>
                <a:ext uri="{FF2B5EF4-FFF2-40B4-BE49-F238E27FC236}">
                  <a16:creationId xmlns:a16="http://schemas.microsoft.com/office/drawing/2014/main" id="{7FEF87AC-2168-9E75-10B1-7B2936C96A19}"/>
                </a:ext>
              </a:extLst>
            </p:cNvPr>
            <p:cNvSpPr txBox="1"/>
            <p:nvPr/>
          </p:nvSpPr>
          <p:spPr>
            <a:xfrm>
              <a:off x="6405494" y="2602523"/>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1</a:t>
              </a:r>
              <a:endParaRPr sz="1800">
                <a:solidFill>
                  <a:schemeClr val="dk1"/>
                </a:solidFill>
                <a:latin typeface="Arial"/>
                <a:ea typeface="Arial"/>
                <a:cs typeface="Arial"/>
                <a:sym typeface="Arial"/>
              </a:endParaRPr>
            </a:p>
          </p:txBody>
        </p:sp>
        <p:sp>
          <p:nvSpPr>
            <p:cNvPr id="11" name="Google Shape;276;p21">
              <a:extLst>
                <a:ext uri="{FF2B5EF4-FFF2-40B4-BE49-F238E27FC236}">
                  <a16:creationId xmlns:a16="http://schemas.microsoft.com/office/drawing/2014/main" id="{A3314A67-750A-926C-D80B-DDA373BFC556}"/>
                </a:ext>
              </a:extLst>
            </p:cNvPr>
            <p:cNvSpPr txBox="1"/>
            <p:nvPr/>
          </p:nvSpPr>
          <p:spPr>
            <a:xfrm>
              <a:off x="6405494" y="3249824"/>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2</a:t>
              </a:r>
              <a:endParaRPr sz="1800">
                <a:solidFill>
                  <a:schemeClr val="dk1"/>
                </a:solidFill>
                <a:latin typeface="Arial"/>
                <a:ea typeface="Arial"/>
                <a:cs typeface="Arial"/>
                <a:sym typeface="Arial"/>
              </a:endParaRPr>
            </a:p>
          </p:txBody>
        </p:sp>
        <p:sp>
          <p:nvSpPr>
            <p:cNvPr id="16" name="Google Shape;277;p21">
              <a:extLst>
                <a:ext uri="{FF2B5EF4-FFF2-40B4-BE49-F238E27FC236}">
                  <a16:creationId xmlns:a16="http://schemas.microsoft.com/office/drawing/2014/main" id="{FEB65BC4-4B71-B997-9065-D5C41A49DD6E}"/>
                </a:ext>
              </a:extLst>
            </p:cNvPr>
            <p:cNvSpPr txBox="1"/>
            <p:nvPr/>
          </p:nvSpPr>
          <p:spPr>
            <a:xfrm>
              <a:off x="6405494" y="3897125"/>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3</a:t>
              </a:r>
              <a:endParaRPr sz="1800">
                <a:solidFill>
                  <a:schemeClr val="dk1"/>
                </a:solidFill>
                <a:latin typeface="Arial"/>
                <a:ea typeface="Arial"/>
                <a:cs typeface="Arial"/>
                <a:sym typeface="Arial"/>
              </a:endParaRPr>
            </a:p>
          </p:txBody>
        </p:sp>
        <p:sp>
          <p:nvSpPr>
            <p:cNvPr id="17" name="Google Shape;278;p21">
              <a:extLst>
                <a:ext uri="{FF2B5EF4-FFF2-40B4-BE49-F238E27FC236}">
                  <a16:creationId xmlns:a16="http://schemas.microsoft.com/office/drawing/2014/main" id="{A8623BE0-B88C-76BE-4FFC-1853346660C9}"/>
                </a:ext>
              </a:extLst>
            </p:cNvPr>
            <p:cNvSpPr txBox="1"/>
            <p:nvPr/>
          </p:nvSpPr>
          <p:spPr>
            <a:xfrm>
              <a:off x="6405494" y="4544427"/>
              <a:ext cx="164660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Dye solution 4</a:t>
              </a:r>
              <a:endParaRPr sz="1800">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3585676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Pipetting for electrophoresis</a:t>
            </a:r>
          </a:p>
        </p:txBody>
      </p:sp>
      <p:sp>
        <p:nvSpPr>
          <p:cNvPr id="4" name="Pentagon 3"/>
          <p:cNvSpPr/>
          <p:nvPr/>
        </p:nvSpPr>
        <p:spPr>
          <a:xfrm>
            <a:off x="480176" y="2021301"/>
            <a:ext cx="2591498" cy="1297301"/>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2159686" cy="707886"/>
          </a:xfrm>
          <a:prstGeom prst="rect">
            <a:avLst/>
          </a:prstGeom>
          <a:noFill/>
          <a:ln>
            <a:noFill/>
          </a:ln>
        </p:spPr>
        <p:txBody>
          <a:bodyPr wrap="square" rtlCol="0">
            <a:spAutoFit/>
          </a:bodyPr>
          <a:lstStyle/>
          <a:p>
            <a:r>
              <a:rPr lang="en-GB" sz="2000" b="1" dirty="0"/>
              <a:t>Practising micropipetting</a:t>
            </a:r>
          </a:p>
        </p:txBody>
      </p:sp>
      <p:sp>
        <p:nvSpPr>
          <p:cNvPr id="13" name="TextBox 12"/>
          <p:cNvSpPr txBox="1"/>
          <p:nvPr/>
        </p:nvSpPr>
        <p:spPr>
          <a:xfrm>
            <a:off x="3123309" y="2316008"/>
            <a:ext cx="2211321" cy="707886"/>
          </a:xfrm>
          <a:prstGeom prst="rect">
            <a:avLst/>
          </a:prstGeom>
          <a:noFill/>
          <a:ln>
            <a:noFill/>
          </a:ln>
        </p:spPr>
        <p:txBody>
          <a:bodyPr wrap="square" rtlCol="0">
            <a:spAutoFit/>
          </a:bodyPr>
          <a:lstStyle/>
          <a:p>
            <a:r>
              <a:rPr lang="en-GB" sz="2000" b="1" dirty="0"/>
              <a:t>Exploring gel electrophoresis</a:t>
            </a:r>
          </a:p>
        </p:txBody>
      </p:sp>
      <p:sp>
        <p:nvSpPr>
          <p:cNvPr id="11" name="TextBox 10"/>
          <p:cNvSpPr txBox="1"/>
          <p:nvPr/>
        </p:nvSpPr>
        <p:spPr>
          <a:xfrm>
            <a:off x="5714807" y="2316008"/>
            <a:ext cx="2159686" cy="707886"/>
          </a:xfrm>
          <a:prstGeom prst="rect">
            <a:avLst/>
          </a:prstGeom>
          <a:noFill/>
          <a:ln>
            <a:noFill/>
          </a:ln>
        </p:spPr>
        <p:txBody>
          <a:bodyPr wrap="square" rtlCol="0">
            <a:spAutoFit/>
          </a:bodyPr>
          <a:lstStyle/>
          <a:p>
            <a:r>
              <a:rPr lang="en-GB" sz="2000" b="1" dirty="0"/>
              <a:t>Collecting samples</a:t>
            </a:r>
          </a:p>
        </p:txBody>
      </p:sp>
      <p:sp>
        <p:nvSpPr>
          <p:cNvPr id="16" name="TextBox 15"/>
          <p:cNvSpPr txBox="1"/>
          <p:nvPr/>
        </p:nvSpPr>
        <p:spPr>
          <a:xfrm>
            <a:off x="8308004" y="2316008"/>
            <a:ext cx="2209622" cy="707886"/>
          </a:xfrm>
          <a:prstGeom prst="rect">
            <a:avLst/>
          </a:prstGeom>
          <a:noFill/>
          <a:ln>
            <a:noFill/>
          </a:ln>
        </p:spPr>
        <p:txBody>
          <a:bodyPr wrap="square" rtlCol="0">
            <a:spAutoFit/>
          </a:bodyPr>
          <a:lstStyle/>
          <a:p>
            <a:r>
              <a:rPr lang="en-GB" sz="2000" b="1" dirty="0"/>
              <a:t>Interpreting gel electrophoresis</a:t>
            </a:r>
          </a:p>
        </p:txBody>
      </p:sp>
      <p:sp>
        <p:nvSpPr>
          <p:cNvPr id="14"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8" y="3703320"/>
            <a:ext cx="11443598" cy="2569889"/>
          </a:xfrm>
        </p:spPr>
        <p:txBody>
          <a:bodyPr>
            <a:noAutofit/>
          </a:bodyPr>
          <a:lstStyle/>
          <a:p>
            <a:pPr marL="0" indent="0">
              <a:buNone/>
            </a:pPr>
            <a:r>
              <a:rPr lang="en-GB" dirty="0">
                <a:latin typeface="Arial" panose="020B0604020202020204" pitchFamily="34" charset="0"/>
              </a:rPr>
              <a:t>Next session we be </a:t>
            </a:r>
            <a:r>
              <a:rPr lang="en-GB" b="1" dirty="0">
                <a:solidFill>
                  <a:schemeClr val="accent5"/>
                </a:solidFill>
                <a:latin typeface="Arial" panose="020B0604020202020204" pitchFamily="34" charset="0"/>
              </a:rPr>
              <a:t>extracting DNA </a:t>
            </a:r>
            <a:r>
              <a:rPr lang="en-GB" dirty="0">
                <a:latin typeface="Arial" panose="020B0604020202020204" pitchFamily="34" charset="0"/>
              </a:rPr>
              <a:t>from your invertebrate samples. </a:t>
            </a:r>
          </a:p>
          <a:p>
            <a:pPr marL="0" indent="0">
              <a:buNone/>
            </a:pPr>
            <a:r>
              <a:rPr lang="en-GB" dirty="0">
                <a:latin typeface="Arial" panose="020B0604020202020204" pitchFamily="34" charset="0"/>
              </a:rPr>
              <a:t>Remember to have your sample ready.</a:t>
            </a:r>
          </a:p>
        </p:txBody>
      </p:sp>
    </p:spTree>
    <p:extLst>
      <p:ext uri="{BB962C8B-B14F-4D97-AF65-F5344CB8AC3E}">
        <p14:creationId xmlns:p14="http://schemas.microsoft.com/office/powerpoint/2010/main" val="3404799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74685-2D7B-F27E-8616-78F009533B92}"/>
              </a:ext>
            </a:extLst>
          </p:cNvPr>
          <p:cNvSpPr>
            <a:spLocks noGrp="1"/>
          </p:cNvSpPr>
          <p:nvPr>
            <p:ph type="title"/>
          </p:nvPr>
        </p:nvSpPr>
        <p:spPr/>
        <p:txBody>
          <a:bodyPr/>
          <a:lstStyle/>
          <a:p>
            <a:r>
              <a:rPr lang="en-US" dirty="0"/>
              <a:t>Teacher notes: </a:t>
            </a:r>
            <a:r>
              <a:rPr lang="en-US" dirty="0">
                <a:solidFill>
                  <a:schemeClr val="tx2"/>
                </a:solidFill>
              </a:rPr>
              <a:t>Session contents</a:t>
            </a:r>
          </a:p>
        </p:txBody>
      </p:sp>
      <p:graphicFrame>
        <p:nvGraphicFramePr>
          <p:cNvPr id="3" name="Table 2">
            <a:extLst>
              <a:ext uri="{FF2B5EF4-FFF2-40B4-BE49-F238E27FC236}">
                <a16:creationId xmlns:a16="http://schemas.microsoft.com/office/drawing/2014/main" id="{30380B79-722E-3F00-3215-4634E6682F03}"/>
              </a:ext>
            </a:extLst>
          </p:cNvPr>
          <p:cNvGraphicFramePr>
            <a:graphicFrameLocks noGrp="1"/>
          </p:cNvGraphicFramePr>
          <p:nvPr>
            <p:extLst>
              <p:ext uri="{D42A27DB-BD31-4B8C-83A1-F6EECF244321}">
                <p14:modId xmlns:p14="http://schemas.microsoft.com/office/powerpoint/2010/main" val="2220758487"/>
              </p:ext>
            </p:extLst>
          </p:nvPr>
        </p:nvGraphicFramePr>
        <p:xfrm>
          <a:off x="480176" y="2021302"/>
          <a:ext cx="11407023" cy="4545071"/>
        </p:xfrm>
        <a:graphic>
          <a:graphicData uri="http://schemas.openxmlformats.org/drawingml/2006/table">
            <a:tbl>
              <a:tblPr firstRow="1" bandRow="1">
                <a:tableStyleId>{5940675A-B579-460E-94D1-54222C63F5DA}</a:tableStyleId>
              </a:tblPr>
              <a:tblGrid>
                <a:gridCol w="3164724">
                  <a:extLst>
                    <a:ext uri="{9D8B030D-6E8A-4147-A177-3AD203B41FA5}">
                      <a16:colId xmlns:a16="http://schemas.microsoft.com/office/drawing/2014/main" val="2175856432"/>
                    </a:ext>
                  </a:extLst>
                </a:gridCol>
                <a:gridCol w="1231900">
                  <a:extLst>
                    <a:ext uri="{9D8B030D-6E8A-4147-A177-3AD203B41FA5}">
                      <a16:colId xmlns:a16="http://schemas.microsoft.com/office/drawing/2014/main" val="4161623922"/>
                    </a:ext>
                  </a:extLst>
                </a:gridCol>
                <a:gridCol w="7010399">
                  <a:extLst>
                    <a:ext uri="{9D8B030D-6E8A-4147-A177-3AD203B41FA5}">
                      <a16:colId xmlns:a16="http://schemas.microsoft.com/office/drawing/2014/main" val="621128730"/>
                    </a:ext>
                  </a:extLst>
                </a:gridCol>
              </a:tblGrid>
              <a:tr h="1108059">
                <a:tc>
                  <a:txBody>
                    <a:bodyPr/>
                    <a:lstStyle/>
                    <a:p>
                      <a:pPr>
                        <a:spcBef>
                          <a:spcPts val="600"/>
                        </a:spcBef>
                        <a:spcAft>
                          <a:spcPts val="600"/>
                        </a:spcAft>
                      </a:pPr>
                      <a:r>
                        <a:rPr lang="en-GB" sz="2000" b="1" dirty="0">
                          <a:solidFill>
                            <a:schemeClr val="tx2"/>
                          </a:solidFill>
                        </a:rPr>
                        <a:t>Practising micropipetting</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15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kern="1200" dirty="0">
                          <a:solidFill>
                            <a:schemeClr val="tx1"/>
                          </a:solidFill>
                          <a:effectLst/>
                          <a:latin typeface="+mn-lt"/>
                          <a:ea typeface="+mn-ea"/>
                          <a:cs typeface="+mn-cs"/>
                        </a:rPr>
                        <a:t>The importance of being able to dispense small quantities accurately into context and supporting learning how to use a micropipette.</a:t>
                      </a:r>
                      <a:endParaRPr lang="en-GB" sz="2000" dirty="0"/>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70890260"/>
                  </a:ext>
                </a:extLst>
              </a:tr>
              <a:tr h="1044309">
                <a:tc>
                  <a:txBody>
                    <a:bodyPr/>
                    <a:lstStyle/>
                    <a:p>
                      <a:pPr>
                        <a:spcBef>
                          <a:spcPts val="600"/>
                        </a:spcBef>
                        <a:spcAft>
                          <a:spcPts val="600"/>
                        </a:spcAft>
                      </a:pPr>
                      <a:r>
                        <a:rPr lang="en-GB" sz="2000" b="1" dirty="0">
                          <a:solidFill>
                            <a:schemeClr val="tx2"/>
                          </a:solidFill>
                        </a:rPr>
                        <a:t>Exploring gel electrophoresis</a:t>
                      </a:r>
                    </a:p>
                  </a:txBody>
                  <a:tcPr marL="137160" marR="137160" marT="137160" marB="137160">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35 min</a:t>
                      </a:r>
                    </a:p>
                  </a:txBody>
                  <a:tcPr marL="137160" marR="137160" marT="137160" marB="1371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GB" sz="2000" dirty="0"/>
                        <a:t>A brief introduction to gel electrophoresis and how</a:t>
                      </a:r>
                      <a:r>
                        <a:rPr lang="en-GB" sz="2000" baseline="0" dirty="0"/>
                        <a:t> to load a gel</a:t>
                      </a:r>
                      <a:r>
                        <a:rPr lang="en-GB" sz="2000" dirty="0"/>
                        <a:t>. Developing skills in gel electrophoresis using dye samples.</a:t>
                      </a:r>
                    </a:p>
                  </a:txBody>
                  <a:tcPr marL="137160" marR="137160" marT="137160" marB="137160">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5721345"/>
                  </a:ext>
                </a:extLst>
              </a:tr>
              <a:tr h="1059572">
                <a:tc>
                  <a:txBody>
                    <a:bodyPr/>
                    <a:lstStyle/>
                    <a:p>
                      <a:pPr>
                        <a:spcBef>
                          <a:spcPts val="600"/>
                        </a:spcBef>
                        <a:spcAft>
                          <a:spcPts val="600"/>
                        </a:spcAft>
                      </a:pPr>
                      <a:r>
                        <a:rPr lang="en-GB" sz="2000" b="1" dirty="0">
                          <a:solidFill>
                            <a:schemeClr val="tx2"/>
                          </a:solidFill>
                        </a:rPr>
                        <a:t>Interpreting gel electrophoresis</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08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GB" sz="2000" dirty="0"/>
                        <a:t>Application</a:t>
                      </a:r>
                      <a:r>
                        <a:rPr lang="en-GB" sz="2000" baseline="0" dirty="0"/>
                        <a:t> of knowledge about electrophoresis to interpret the results of gel electrophoresis of dyes.</a:t>
                      </a:r>
                      <a:endParaRPr lang="en-GB" sz="2000" dirty="0"/>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3884372"/>
                  </a:ext>
                </a:extLst>
              </a:tr>
              <a:tr h="1108059">
                <a:tc>
                  <a:txBody>
                    <a:bodyPr/>
                    <a:lstStyle/>
                    <a:p>
                      <a:pPr>
                        <a:spcBef>
                          <a:spcPts val="600"/>
                        </a:spcBef>
                        <a:spcAft>
                          <a:spcPts val="600"/>
                        </a:spcAft>
                      </a:pPr>
                      <a:r>
                        <a:rPr lang="en-GB" sz="2000" b="1" dirty="0">
                          <a:solidFill>
                            <a:schemeClr val="tx2"/>
                          </a:solidFill>
                        </a:rPr>
                        <a:t>Collecting samples</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02 min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600"/>
                        </a:spcBef>
                        <a:spcAft>
                          <a:spcPts val="600"/>
                        </a:spcAft>
                      </a:pPr>
                      <a:r>
                        <a:rPr lang="en-GB" sz="2000" dirty="0"/>
                        <a:t>A reminder that samples need to be collected prior to the next session.</a:t>
                      </a:r>
                    </a:p>
                  </a:txBody>
                  <a:tcPr marL="137160" marR="137160" marT="137160" marB="137160">
                    <a:lnL w="12700" cmpd="sng">
                      <a:noFill/>
                    </a:lnL>
                    <a:lnR w="12700" cmpd="sng">
                      <a:noFill/>
                    </a:lnR>
                    <a:lnT w="1905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30413827"/>
                  </a:ext>
                </a:extLst>
              </a:tr>
            </a:tbl>
          </a:graphicData>
        </a:graphic>
      </p:graphicFrame>
    </p:spTree>
    <p:extLst>
      <p:ext uri="{BB962C8B-B14F-4D97-AF65-F5344CB8AC3E}">
        <p14:creationId xmlns:p14="http://schemas.microsoft.com/office/powerpoint/2010/main" val="11855129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23557-ED75-EB03-119C-B3CC66CC9CD2}"/>
              </a:ext>
            </a:extLst>
          </p:cNvPr>
          <p:cNvSpPr>
            <a:spLocks noGrp="1"/>
          </p:cNvSpPr>
          <p:nvPr>
            <p:ph type="title"/>
          </p:nvPr>
        </p:nvSpPr>
        <p:spPr/>
        <p:txBody>
          <a:bodyPr/>
          <a:lstStyle/>
          <a:p>
            <a:r>
              <a:rPr lang="en-US"/>
              <a:t>Thank you</a:t>
            </a:r>
          </a:p>
        </p:txBody>
      </p:sp>
      <p:sp>
        <p:nvSpPr>
          <p:cNvPr id="3" name="Content Placeholder 2">
            <a:extLst>
              <a:ext uri="{FF2B5EF4-FFF2-40B4-BE49-F238E27FC236}">
                <a16:creationId xmlns:a16="http://schemas.microsoft.com/office/drawing/2014/main" id="{19746782-CFCE-13CC-0A8B-872F49595446}"/>
              </a:ext>
            </a:extLst>
          </p:cNvPr>
          <p:cNvSpPr>
            <a:spLocks noGrp="1"/>
          </p:cNvSpPr>
          <p:nvPr>
            <p:ph idx="1"/>
          </p:nvPr>
        </p:nvSpPr>
        <p:spPr/>
        <p:txBody>
          <a:bodyPr/>
          <a:lstStyle/>
          <a:p>
            <a:r>
              <a:rPr lang="en-GB" b="1">
                <a:effectLst/>
                <a:latin typeface="Arial" panose="020B0604020202020204" pitchFamily="34" charset="0"/>
                <a:cs typeface="Arial" panose="020B0604020202020204" pitchFamily="34" charset="0"/>
              </a:rPr>
              <a:t>Barcoding for beginners is a project by Wellcome Connecting Science, funded by a Royal Society Partnership grant.</a:t>
            </a:r>
          </a:p>
          <a:p>
            <a:r>
              <a:rPr lang="en-GB">
                <a:effectLst/>
                <a:latin typeface="Arial" panose="020B0604020202020204" pitchFamily="34" charset="0"/>
                <a:cs typeface="Arial" panose="020B0604020202020204" pitchFamily="34" charset="0"/>
              </a:rPr>
              <a:t>All resources can be found on YourGenome: </a:t>
            </a:r>
            <a:r>
              <a:rPr lang="en-GB">
                <a:solidFill>
                  <a:schemeClr val="accent6"/>
                </a:solidFill>
                <a:effectLst/>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xmlns="" val="tx"/>
                    </a:ext>
                  </a:extLst>
                </a:hlinkClick>
              </a:rPr>
              <a:t>yourgenome.org/theme/barcoding-for-beginners</a:t>
            </a:r>
            <a:endParaRPr lang="en-GB">
              <a:solidFill>
                <a:schemeClr val="accent6"/>
              </a:solidFill>
              <a:latin typeface="Arial" panose="020B0604020202020204" pitchFamily="34" charset="0"/>
              <a:cs typeface="Arial" panose="020B0604020202020204" pitchFamily="34" charset="0"/>
            </a:endParaRPr>
          </a:p>
          <a:p>
            <a:r>
              <a:rPr lang="en-GB" sz="1600" b="1">
                <a:effectLst/>
                <a:latin typeface="Arial" panose="020B0604020202020204" pitchFamily="34" charset="0"/>
                <a:cs typeface="Arial" panose="020B0604020202020204" pitchFamily="34" charset="0"/>
              </a:rPr>
              <a:t/>
            </a:r>
            <a:br>
              <a:rPr lang="en-GB" sz="1600" b="1">
                <a:effectLst/>
                <a:latin typeface="Arial" panose="020B0604020202020204" pitchFamily="34" charset="0"/>
                <a:cs typeface="Arial" panose="020B0604020202020204" pitchFamily="34" charset="0"/>
              </a:rPr>
            </a:br>
            <a:r>
              <a:rPr lang="en-GB" sz="1600" b="1">
                <a:effectLst/>
                <a:latin typeface="Arial" panose="020B0604020202020204" pitchFamily="34" charset="0"/>
                <a:cs typeface="Arial" panose="020B0604020202020204" pitchFamily="34" charset="0"/>
              </a:rPr>
              <a:t/>
            </a:r>
            <a:br>
              <a:rPr lang="en-GB" sz="1600" b="1">
                <a:effectLst/>
                <a:latin typeface="Arial" panose="020B0604020202020204" pitchFamily="34" charset="0"/>
                <a:cs typeface="Arial" panose="020B0604020202020204" pitchFamily="34" charset="0"/>
              </a:rPr>
            </a:br>
            <a:r>
              <a:rPr lang="en-GB" sz="1600" b="1">
                <a:effectLst/>
                <a:latin typeface="Arial" panose="020B0604020202020204" pitchFamily="34" charset="0"/>
                <a:cs typeface="Arial" panose="020B0604020202020204" pitchFamily="34" charset="0"/>
              </a:rPr>
              <a:t>Image credits</a:t>
            </a:r>
            <a:r>
              <a:rPr lang="en-GB" sz="1600">
                <a:effectLst/>
                <a:latin typeface="Arial" panose="020B0604020202020204" pitchFamily="34" charset="0"/>
                <a:cs typeface="Arial" panose="020B0604020202020204" pitchFamily="34" charset="0"/>
              </a:rPr>
              <a:t/>
            </a:r>
            <a:br>
              <a:rPr lang="en-GB" sz="1600">
                <a:effectLst/>
                <a:latin typeface="Arial" panose="020B0604020202020204" pitchFamily="34" charset="0"/>
                <a:cs typeface="Arial" panose="020B0604020202020204" pitchFamily="34" charset="0"/>
              </a:rPr>
            </a:br>
            <a:r>
              <a:rPr lang="en-GB" sz="1600">
                <a:effectLst/>
                <a:latin typeface="Arial" panose="020B0604020202020204" pitchFamily="34" charset="0"/>
                <a:cs typeface="Arial" panose="020B0604020202020204" pitchFamily="34" charset="0"/>
              </a:rPr>
              <a:t>Wellcome Connecting Science</a:t>
            </a:r>
            <a:br>
              <a:rPr lang="en-GB" sz="1600">
                <a:effectLst/>
                <a:latin typeface="Arial" panose="020B0604020202020204" pitchFamily="34" charset="0"/>
                <a:cs typeface="Arial" panose="020B0604020202020204" pitchFamily="34" charset="0"/>
              </a:rPr>
            </a:br>
            <a:r>
              <a:rPr lang="en-GB" sz="1600">
                <a:effectLst/>
                <a:latin typeface="Arial" panose="020B0604020202020204" pitchFamily="34" charset="0"/>
                <a:cs typeface="Arial" panose="020B0604020202020204" pitchFamily="34" charset="0"/>
              </a:rPr>
              <a:t>Insect illustrations: Petra Korlević</a:t>
            </a:r>
          </a:p>
        </p:txBody>
      </p:sp>
    </p:spTree>
    <p:extLst>
      <p:ext uri="{BB962C8B-B14F-4D97-AF65-F5344CB8AC3E}">
        <p14:creationId xmlns:p14="http://schemas.microsoft.com/office/powerpoint/2010/main" val="1857558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a:t>Pipetting for electrophoresis</a:t>
            </a:r>
          </a:p>
        </p:txBody>
      </p:sp>
      <p:sp>
        <p:nvSpPr>
          <p:cNvPr id="4" name="Pentagon 3"/>
          <p:cNvSpPr/>
          <p:nvPr/>
        </p:nvSpPr>
        <p:spPr>
          <a:xfrm>
            <a:off x="480176" y="2021301"/>
            <a:ext cx="2591498" cy="1297301"/>
          </a:xfrm>
          <a:prstGeom prst="homePlate">
            <a:avLst>
              <a:gd name="adj" fmla="val 38575"/>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entagon 6"/>
          <p:cNvSpPr/>
          <p:nvPr/>
        </p:nvSpPr>
        <p:spPr>
          <a:xfrm>
            <a:off x="3071674"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entagon 7"/>
          <p:cNvSpPr/>
          <p:nvPr/>
        </p:nvSpPr>
        <p:spPr>
          <a:xfrm>
            <a:off x="5663172" y="2021301"/>
            <a:ext cx="2591498" cy="1297302"/>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entagon 8"/>
          <p:cNvSpPr/>
          <p:nvPr/>
        </p:nvSpPr>
        <p:spPr>
          <a:xfrm>
            <a:off x="8254670" y="2021300"/>
            <a:ext cx="2591498" cy="1297304"/>
          </a:xfrm>
          <a:prstGeom prst="homePlate">
            <a:avLst>
              <a:gd name="adj" fmla="val 385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p:cNvSpPr txBox="1"/>
          <p:nvPr/>
        </p:nvSpPr>
        <p:spPr>
          <a:xfrm>
            <a:off x="531811" y="2316008"/>
            <a:ext cx="2159686" cy="707886"/>
          </a:xfrm>
          <a:prstGeom prst="rect">
            <a:avLst/>
          </a:prstGeom>
          <a:noFill/>
          <a:ln>
            <a:noFill/>
          </a:ln>
        </p:spPr>
        <p:txBody>
          <a:bodyPr wrap="square" rtlCol="0">
            <a:spAutoFit/>
          </a:bodyPr>
          <a:lstStyle/>
          <a:p>
            <a:r>
              <a:rPr lang="en-GB" sz="2000" b="1" dirty="0">
                <a:solidFill>
                  <a:schemeClr val="bg1"/>
                </a:solidFill>
              </a:rPr>
              <a:t>Practising micropipetting</a:t>
            </a:r>
          </a:p>
        </p:txBody>
      </p:sp>
      <p:sp>
        <p:nvSpPr>
          <p:cNvPr id="13" name="TextBox 12"/>
          <p:cNvSpPr txBox="1"/>
          <p:nvPr/>
        </p:nvSpPr>
        <p:spPr>
          <a:xfrm>
            <a:off x="3123309" y="2316008"/>
            <a:ext cx="2211321" cy="707886"/>
          </a:xfrm>
          <a:prstGeom prst="rect">
            <a:avLst/>
          </a:prstGeom>
          <a:noFill/>
          <a:ln>
            <a:noFill/>
          </a:ln>
        </p:spPr>
        <p:txBody>
          <a:bodyPr wrap="square" rtlCol="0">
            <a:spAutoFit/>
          </a:bodyPr>
          <a:lstStyle/>
          <a:p>
            <a:r>
              <a:rPr lang="en-GB" sz="2000" b="1" dirty="0"/>
              <a:t>Exploring gel electrophoresis</a:t>
            </a:r>
          </a:p>
        </p:txBody>
      </p:sp>
      <p:sp>
        <p:nvSpPr>
          <p:cNvPr id="14" name="TextBox 13"/>
          <p:cNvSpPr txBox="1"/>
          <p:nvPr/>
        </p:nvSpPr>
        <p:spPr>
          <a:xfrm>
            <a:off x="5714807" y="2316008"/>
            <a:ext cx="2159686" cy="707886"/>
          </a:xfrm>
          <a:prstGeom prst="rect">
            <a:avLst/>
          </a:prstGeom>
          <a:noFill/>
          <a:ln>
            <a:noFill/>
          </a:ln>
        </p:spPr>
        <p:txBody>
          <a:bodyPr wrap="square" rtlCol="0">
            <a:spAutoFit/>
          </a:bodyPr>
          <a:lstStyle/>
          <a:p>
            <a:r>
              <a:rPr lang="en-GB" sz="2000" b="1" dirty="0"/>
              <a:t>Collecting samples</a:t>
            </a:r>
          </a:p>
        </p:txBody>
      </p:sp>
      <p:sp>
        <p:nvSpPr>
          <p:cNvPr id="15" name="TextBox 14"/>
          <p:cNvSpPr txBox="1"/>
          <p:nvPr/>
        </p:nvSpPr>
        <p:spPr>
          <a:xfrm>
            <a:off x="8308004" y="2316008"/>
            <a:ext cx="2209622" cy="707886"/>
          </a:xfrm>
          <a:prstGeom prst="rect">
            <a:avLst/>
          </a:prstGeom>
          <a:noFill/>
          <a:ln>
            <a:noFill/>
          </a:ln>
        </p:spPr>
        <p:txBody>
          <a:bodyPr wrap="square" rtlCol="0">
            <a:spAutoFit/>
          </a:bodyPr>
          <a:lstStyle/>
          <a:p>
            <a:r>
              <a:rPr lang="en-GB" sz="2000" b="1" dirty="0"/>
              <a:t>Interpreting gel electrophoresis</a:t>
            </a:r>
          </a:p>
        </p:txBody>
      </p:sp>
    </p:spTree>
    <p:extLst>
      <p:ext uri="{BB962C8B-B14F-4D97-AF65-F5344CB8AC3E}">
        <p14:creationId xmlns:p14="http://schemas.microsoft.com/office/powerpoint/2010/main" val="777848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err="1"/>
              <a:t>Practising</a:t>
            </a:r>
            <a:r>
              <a:rPr lang="en-US" dirty="0"/>
              <a:t> micropipetting</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7" y="2021302"/>
            <a:ext cx="11407023" cy="4381200"/>
          </a:xfrm>
        </p:spPr>
        <p:txBody>
          <a:bodyPr/>
          <a:lstStyle/>
          <a:p>
            <a:pPr marL="0" indent="0">
              <a:buNone/>
            </a:pPr>
            <a:r>
              <a:rPr lang="en-GB" dirty="0">
                <a:latin typeface="Arial" panose="020B0604020202020204" pitchFamily="34" charset="0"/>
              </a:rPr>
              <a:t>Molecular biology involves working with very small samples of material.</a:t>
            </a:r>
            <a:endParaRPr lang="en-GB" dirty="0">
              <a:effectLst/>
              <a:latin typeface="Arial" panose="020B0604020202020204" pitchFamily="34" charset="0"/>
            </a:endParaRPr>
          </a:p>
        </p:txBody>
      </p:sp>
      <p:pic>
        <p:nvPicPr>
          <p:cNvPr id="5" name="Picture 4"/>
          <p:cNvPicPr>
            <a:picLocks noChangeAspect="1"/>
          </p:cNvPicPr>
          <p:nvPr/>
        </p:nvPicPr>
        <p:blipFill rotWithShape="1">
          <a:blip r:embed="rId3"/>
          <a:srcRect b="8039"/>
          <a:stretch/>
        </p:blipFill>
        <p:spPr>
          <a:xfrm>
            <a:off x="1656450" y="2897312"/>
            <a:ext cx="8884836" cy="3960688"/>
          </a:xfrm>
          <a:prstGeom prst="rect">
            <a:avLst/>
          </a:prstGeom>
        </p:spPr>
      </p:pic>
    </p:spTree>
    <p:extLst>
      <p:ext uri="{BB962C8B-B14F-4D97-AF65-F5344CB8AC3E}">
        <p14:creationId xmlns:p14="http://schemas.microsoft.com/office/powerpoint/2010/main" val="1337527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err="1"/>
              <a:t>Practising</a:t>
            </a:r>
            <a:r>
              <a:rPr lang="en-US" dirty="0"/>
              <a:t> micropipetting</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7" y="2021302"/>
            <a:ext cx="5266199" cy="4381200"/>
          </a:xfrm>
        </p:spPr>
        <p:txBody>
          <a:bodyPr/>
          <a:lstStyle/>
          <a:p>
            <a:pPr marL="0" indent="0">
              <a:buNone/>
            </a:pPr>
            <a:r>
              <a:rPr lang="en-GB" dirty="0"/>
              <a:t>DNA is a very important, but very small molecule.</a:t>
            </a:r>
          </a:p>
          <a:p>
            <a:pPr marL="0" indent="0">
              <a:buNone/>
            </a:pPr>
            <a:r>
              <a:rPr lang="en-GB" dirty="0"/>
              <a:t>The DNA from </a:t>
            </a:r>
            <a:r>
              <a:rPr lang="en-GB" b="1" dirty="0"/>
              <a:t>one</a:t>
            </a:r>
            <a:r>
              <a:rPr lang="en-GB" dirty="0">
                <a:solidFill>
                  <a:schemeClr val="tx2"/>
                </a:solidFill>
              </a:rPr>
              <a:t> </a:t>
            </a:r>
            <a:r>
              <a:rPr lang="en-GB" dirty="0"/>
              <a:t>human body cell (a human genome) is:</a:t>
            </a:r>
          </a:p>
          <a:p>
            <a:r>
              <a:rPr lang="en-GB" dirty="0"/>
              <a:t>~ 2 metres long</a:t>
            </a:r>
          </a:p>
          <a:p>
            <a:r>
              <a:rPr lang="en-GB" dirty="0"/>
              <a:t>~ 2.5 nm wide (0.0000000025 metres) </a:t>
            </a:r>
          </a:p>
          <a:p>
            <a:r>
              <a:rPr lang="en-GB" dirty="0"/>
              <a:t>~ 6 </a:t>
            </a:r>
            <a:r>
              <a:rPr lang="en-GB" dirty="0" err="1"/>
              <a:t>picograms</a:t>
            </a:r>
            <a:r>
              <a:rPr lang="en-GB" dirty="0"/>
              <a:t> of DNA (0.000000000006 g)</a:t>
            </a:r>
          </a:p>
        </p:txBody>
      </p:sp>
      <p:grpSp>
        <p:nvGrpSpPr>
          <p:cNvPr id="8" name="Group 7">
            <a:extLst>
              <a:ext uri="{FF2B5EF4-FFF2-40B4-BE49-F238E27FC236}">
                <a16:creationId xmlns:a16="http://schemas.microsoft.com/office/drawing/2014/main" id="{E766A6DE-76C4-DB42-8A48-D937C45625C4}"/>
              </a:ext>
            </a:extLst>
          </p:cNvPr>
          <p:cNvGrpSpPr/>
          <p:nvPr/>
        </p:nvGrpSpPr>
        <p:grpSpPr>
          <a:xfrm>
            <a:off x="6124575" y="2134380"/>
            <a:ext cx="5205574" cy="4392281"/>
            <a:chOff x="6112041" y="1298241"/>
            <a:chExt cx="6063916" cy="4787765"/>
          </a:xfrm>
        </p:grpSpPr>
        <p:pic>
          <p:nvPicPr>
            <p:cNvPr id="9" name="Picture 8">
              <a:extLst>
                <a:ext uri="{FF2B5EF4-FFF2-40B4-BE49-F238E27FC236}">
                  <a16:creationId xmlns:a16="http://schemas.microsoft.com/office/drawing/2014/main" id="{AAE318FE-23A9-D14D-8288-6619421088C1}"/>
                </a:ext>
              </a:extLst>
            </p:cNvPr>
            <p:cNvPicPr>
              <a:picLocks noChangeAspect="1"/>
            </p:cNvPicPr>
            <p:nvPr/>
          </p:nvPicPr>
          <p:blipFill rotWithShape="1">
            <a:blip r:embed="rId3"/>
            <a:srcRect r="48187"/>
            <a:stretch/>
          </p:blipFill>
          <p:spPr>
            <a:xfrm>
              <a:off x="6265332" y="1298241"/>
              <a:ext cx="5910625" cy="2681283"/>
            </a:xfrm>
            <a:prstGeom prst="rect">
              <a:avLst/>
            </a:prstGeom>
          </p:spPr>
        </p:pic>
        <p:pic>
          <p:nvPicPr>
            <p:cNvPr id="10" name="Picture 9">
              <a:extLst>
                <a:ext uri="{FF2B5EF4-FFF2-40B4-BE49-F238E27FC236}">
                  <a16:creationId xmlns:a16="http://schemas.microsoft.com/office/drawing/2014/main" id="{1A10A3C0-F5D1-3A46-B5B4-1E3C9C67F918}"/>
                </a:ext>
              </a:extLst>
            </p:cNvPr>
            <p:cNvPicPr>
              <a:picLocks noChangeAspect="1"/>
            </p:cNvPicPr>
            <p:nvPr/>
          </p:nvPicPr>
          <p:blipFill rotWithShape="1">
            <a:blip r:embed="rId3"/>
            <a:srcRect l="51513" t="5318" r="-1250" b="-5318"/>
            <a:stretch/>
          </p:blipFill>
          <p:spPr>
            <a:xfrm>
              <a:off x="6112041" y="3220365"/>
              <a:ext cx="6063915" cy="2865641"/>
            </a:xfrm>
            <a:prstGeom prst="rect">
              <a:avLst/>
            </a:prstGeom>
          </p:spPr>
        </p:pic>
      </p:grpSp>
    </p:spTree>
    <p:extLst>
      <p:ext uri="{BB962C8B-B14F-4D97-AF65-F5344CB8AC3E}">
        <p14:creationId xmlns:p14="http://schemas.microsoft.com/office/powerpoint/2010/main" val="2735761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err="1"/>
              <a:t>Practising</a:t>
            </a:r>
            <a:r>
              <a:rPr lang="en-US" dirty="0"/>
              <a:t> micropipetting</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7" y="2021302"/>
            <a:ext cx="5266199" cy="4381200"/>
          </a:xfrm>
        </p:spPr>
        <p:txBody>
          <a:bodyPr>
            <a:normAutofit/>
          </a:bodyPr>
          <a:lstStyle/>
          <a:p>
            <a:pPr marL="0" indent="0">
              <a:buNone/>
            </a:pPr>
            <a:r>
              <a:rPr lang="en-GB" dirty="0"/>
              <a:t>Working with very small molecules, like DNA, means small samples, and</a:t>
            </a:r>
            <a:r>
              <a:rPr lang="en-US" dirty="0"/>
              <a:t> requires accurate measurement of very small quantities.</a:t>
            </a:r>
          </a:p>
          <a:p>
            <a:pPr marL="0" indent="0">
              <a:buNone/>
            </a:pPr>
            <a:r>
              <a:rPr lang="en-US" dirty="0"/>
              <a:t>DNA samples are commonly used in microlitre volumes. To give an idea of how small this is, the diagram shows:</a:t>
            </a:r>
          </a:p>
          <a:p>
            <a:r>
              <a:rPr lang="en-US" dirty="0"/>
              <a:t>1 </a:t>
            </a:r>
            <a:r>
              <a:rPr lang="en-US" dirty="0" err="1"/>
              <a:t>litre</a:t>
            </a:r>
            <a:r>
              <a:rPr lang="en-US" dirty="0"/>
              <a:t> of orange juice</a:t>
            </a:r>
          </a:p>
          <a:p>
            <a:r>
              <a:rPr lang="en-US" dirty="0"/>
              <a:t>1 </a:t>
            </a:r>
            <a:r>
              <a:rPr lang="en-US" dirty="0" err="1"/>
              <a:t>millilitre</a:t>
            </a:r>
            <a:r>
              <a:rPr lang="en-US" dirty="0"/>
              <a:t> (ml) in a tube = </a:t>
            </a:r>
            <a:r>
              <a:rPr lang="en-GB" dirty="0"/>
              <a:t>1 x 10</a:t>
            </a:r>
            <a:r>
              <a:rPr lang="en-GB" baseline="30000" dirty="0"/>
              <a:t>-3</a:t>
            </a:r>
            <a:r>
              <a:rPr lang="en-GB" dirty="0"/>
              <a:t> litre</a:t>
            </a:r>
            <a:endParaRPr lang="en-US" dirty="0"/>
          </a:p>
          <a:p>
            <a:r>
              <a:rPr lang="en-US" dirty="0"/>
              <a:t>1 microlitre (µl) in a dot = </a:t>
            </a:r>
            <a:r>
              <a:rPr lang="en-GB" dirty="0"/>
              <a:t>1 x 10</a:t>
            </a:r>
            <a:r>
              <a:rPr lang="en-GB" baseline="30000" dirty="0"/>
              <a:t>-6</a:t>
            </a:r>
            <a:r>
              <a:rPr lang="en-GB" dirty="0"/>
              <a:t> litre</a:t>
            </a:r>
          </a:p>
          <a:p>
            <a:pPr marL="0" indent="0">
              <a:buNone/>
            </a:pPr>
            <a:endParaRPr lang="en-GB" dirty="0"/>
          </a:p>
        </p:txBody>
      </p:sp>
      <p:pic>
        <p:nvPicPr>
          <p:cNvPr id="11" name="Picture 10"/>
          <p:cNvPicPr>
            <a:picLocks noChangeAspect="1"/>
          </p:cNvPicPr>
          <p:nvPr/>
        </p:nvPicPr>
        <p:blipFill rotWithShape="1">
          <a:blip r:embed="rId3"/>
          <a:srcRect l="8689" t="1100" r="1591" b="2191"/>
          <a:stretch/>
        </p:blipFill>
        <p:spPr>
          <a:xfrm>
            <a:off x="6183630" y="2045970"/>
            <a:ext cx="5029200" cy="3531870"/>
          </a:xfrm>
          <a:prstGeom prst="rect">
            <a:avLst/>
          </a:prstGeom>
          <a:ln>
            <a:noFill/>
          </a:ln>
        </p:spPr>
      </p:pic>
    </p:spTree>
    <p:extLst>
      <p:ext uri="{BB962C8B-B14F-4D97-AF65-F5344CB8AC3E}">
        <p14:creationId xmlns:p14="http://schemas.microsoft.com/office/powerpoint/2010/main" val="10560572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err="1"/>
              <a:t>Practising</a:t>
            </a:r>
            <a:r>
              <a:rPr lang="en-US" dirty="0"/>
              <a:t> micropipetting</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7" y="2021302"/>
            <a:ext cx="5266199" cy="4381200"/>
          </a:xfrm>
        </p:spPr>
        <p:txBody>
          <a:bodyPr>
            <a:normAutofit/>
          </a:bodyPr>
          <a:lstStyle/>
          <a:p>
            <a:pPr marL="0" indent="0">
              <a:buNone/>
            </a:pPr>
            <a:r>
              <a:rPr lang="en-GB" dirty="0"/>
              <a:t>A micropipette is used to dispense small volumes accurately.</a:t>
            </a:r>
          </a:p>
          <a:p>
            <a:pPr marL="0" indent="0">
              <a:buNone/>
            </a:pPr>
            <a:endParaRPr lang="en-GB" dirty="0"/>
          </a:p>
        </p:txBody>
      </p:sp>
      <p:pic>
        <p:nvPicPr>
          <p:cNvPr id="9" name="Picture 8" descr="A close-up of a device&#10;&#10;Description automatically generated">
            <a:extLst>
              <a:ext uri="{FF2B5EF4-FFF2-40B4-BE49-F238E27FC236}">
                <a16:creationId xmlns:a16="http://schemas.microsoft.com/office/drawing/2014/main" id="{CF68F5D3-D8B9-4E95-3210-F17A5678F915}"/>
              </a:ext>
            </a:extLst>
          </p:cNvPr>
          <p:cNvPicPr>
            <a:picLocks noChangeAspect="1"/>
          </p:cNvPicPr>
          <p:nvPr/>
        </p:nvPicPr>
        <p:blipFill>
          <a:blip r:embed="rId3"/>
          <a:stretch>
            <a:fillRect/>
          </a:stretch>
        </p:blipFill>
        <p:spPr>
          <a:xfrm>
            <a:off x="6001282" y="1186943"/>
            <a:ext cx="5971644" cy="5671057"/>
          </a:xfrm>
          <a:prstGeom prst="rect">
            <a:avLst/>
          </a:prstGeom>
        </p:spPr>
      </p:pic>
    </p:spTree>
    <p:extLst>
      <p:ext uri="{BB962C8B-B14F-4D97-AF65-F5344CB8AC3E}">
        <p14:creationId xmlns:p14="http://schemas.microsoft.com/office/powerpoint/2010/main" val="3207950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25852-B597-5D0A-FA7B-819CF20AA526}"/>
              </a:ext>
            </a:extLst>
          </p:cNvPr>
          <p:cNvSpPr>
            <a:spLocks noGrp="1"/>
          </p:cNvSpPr>
          <p:nvPr>
            <p:ph type="title"/>
          </p:nvPr>
        </p:nvSpPr>
        <p:spPr/>
        <p:txBody>
          <a:bodyPr/>
          <a:lstStyle/>
          <a:p>
            <a:r>
              <a:rPr lang="en-US" dirty="0" err="1"/>
              <a:t>Practising</a:t>
            </a:r>
            <a:r>
              <a:rPr lang="en-US" dirty="0"/>
              <a:t> micropipetting</a:t>
            </a:r>
          </a:p>
        </p:txBody>
      </p:sp>
      <p:sp>
        <p:nvSpPr>
          <p:cNvPr id="3" name="Content Placeholder 2">
            <a:extLst>
              <a:ext uri="{FF2B5EF4-FFF2-40B4-BE49-F238E27FC236}">
                <a16:creationId xmlns:a16="http://schemas.microsoft.com/office/drawing/2014/main" id="{087A3599-34D5-6017-A266-D194FF7D2056}"/>
              </a:ext>
            </a:extLst>
          </p:cNvPr>
          <p:cNvSpPr>
            <a:spLocks noGrp="1"/>
          </p:cNvSpPr>
          <p:nvPr>
            <p:ph idx="1"/>
          </p:nvPr>
        </p:nvSpPr>
        <p:spPr>
          <a:xfrm>
            <a:off x="480177" y="2021302"/>
            <a:ext cx="5406274" cy="4381200"/>
          </a:xfrm>
        </p:spPr>
        <p:txBody>
          <a:bodyPr>
            <a:noAutofit/>
          </a:bodyPr>
          <a:lstStyle/>
          <a:p>
            <a:pPr marL="0" indent="0">
              <a:spcBef>
                <a:spcPts val="1000"/>
              </a:spcBef>
              <a:buNone/>
            </a:pPr>
            <a:r>
              <a:rPr lang="en-US" dirty="0"/>
              <a:t>To use a micropipette:</a:t>
            </a:r>
          </a:p>
          <a:p>
            <a:pPr>
              <a:spcBef>
                <a:spcPts val="1000"/>
              </a:spcBef>
            </a:pPr>
            <a:r>
              <a:rPr lang="en-US" dirty="0"/>
              <a:t> Set the volume</a:t>
            </a:r>
          </a:p>
          <a:p>
            <a:pPr>
              <a:spcBef>
                <a:spcPts val="1000"/>
              </a:spcBef>
            </a:pPr>
            <a:r>
              <a:rPr lang="en-US" dirty="0"/>
              <a:t> Put on the tip</a:t>
            </a:r>
          </a:p>
          <a:p>
            <a:pPr>
              <a:spcBef>
                <a:spcPts val="1000"/>
              </a:spcBef>
            </a:pPr>
            <a:r>
              <a:rPr lang="en-US" dirty="0"/>
              <a:t> Press plunger to first resistance</a:t>
            </a:r>
          </a:p>
          <a:p>
            <a:pPr>
              <a:spcBef>
                <a:spcPts val="1000"/>
              </a:spcBef>
            </a:pPr>
            <a:r>
              <a:rPr lang="en-US" dirty="0"/>
              <a:t> Insert tip into solution</a:t>
            </a:r>
          </a:p>
          <a:p>
            <a:pPr>
              <a:spcBef>
                <a:spcPts val="1000"/>
              </a:spcBef>
            </a:pPr>
            <a:r>
              <a:rPr lang="en-US" dirty="0"/>
              <a:t> Slowly release plunger</a:t>
            </a:r>
          </a:p>
          <a:p>
            <a:pPr>
              <a:spcBef>
                <a:spcPts val="1000"/>
              </a:spcBef>
            </a:pPr>
            <a:r>
              <a:rPr lang="en-US" dirty="0"/>
              <a:t> Place tip ready to dispense</a:t>
            </a:r>
          </a:p>
          <a:p>
            <a:pPr>
              <a:spcBef>
                <a:spcPts val="1000"/>
              </a:spcBef>
            </a:pPr>
            <a:r>
              <a:rPr lang="en-US" dirty="0"/>
              <a:t> Press and hold plunger right down</a:t>
            </a:r>
          </a:p>
          <a:p>
            <a:pPr>
              <a:spcBef>
                <a:spcPts val="1000"/>
              </a:spcBef>
            </a:pPr>
            <a:r>
              <a:rPr lang="en-US" dirty="0"/>
              <a:t> Remove tip from liquid</a:t>
            </a:r>
          </a:p>
          <a:p>
            <a:pPr>
              <a:spcBef>
                <a:spcPts val="1000"/>
              </a:spcBef>
            </a:pPr>
            <a:r>
              <a:rPr lang="en-US" dirty="0"/>
              <a:t> Release plunger</a:t>
            </a:r>
          </a:p>
          <a:p>
            <a:pPr>
              <a:spcBef>
                <a:spcPts val="1000"/>
              </a:spcBef>
            </a:pPr>
            <a:r>
              <a:rPr lang="en-US" dirty="0"/>
              <a:t> Eject tip</a:t>
            </a:r>
          </a:p>
        </p:txBody>
      </p:sp>
      <p:pic>
        <p:nvPicPr>
          <p:cNvPr id="15" name="Picture 14" descr="A close-up of a device&#10;&#10;Description automatically generated">
            <a:extLst>
              <a:ext uri="{FF2B5EF4-FFF2-40B4-BE49-F238E27FC236}">
                <a16:creationId xmlns:a16="http://schemas.microsoft.com/office/drawing/2014/main" id="{229C2A03-F5AF-0D39-5D42-79B4FB41102B}"/>
              </a:ext>
            </a:extLst>
          </p:cNvPr>
          <p:cNvPicPr>
            <a:picLocks noChangeAspect="1"/>
          </p:cNvPicPr>
          <p:nvPr/>
        </p:nvPicPr>
        <p:blipFill>
          <a:blip r:embed="rId2"/>
          <a:stretch>
            <a:fillRect/>
          </a:stretch>
        </p:blipFill>
        <p:spPr>
          <a:xfrm>
            <a:off x="7011418" y="951054"/>
            <a:ext cx="1370023" cy="2865470"/>
          </a:xfrm>
          <a:prstGeom prst="rect">
            <a:avLst/>
          </a:prstGeom>
          <a:ln w="12700">
            <a:solidFill>
              <a:schemeClr val="tx1"/>
            </a:solidFill>
          </a:ln>
        </p:spPr>
      </p:pic>
      <p:pic>
        <p:nvPicPr>
          <p:cNvPr id="21" name="Picture 20">
            <a:extLst>
              <a:ext uri="{FF2B5EF4-FFF2-40B4-BE49-F238E27FC236}">
                <a16:creationId xmlns:a16="http://schemas.microsoft.com/office/drawing/2014/main" id="{2CEFA1BD-9F12-5E96-C73F-3DE77E62A98D}"/>
              </a:ext>
            </a:extLst>
          </p:cNvPr>
          <p:cNvPicPr>
            <a:picLocks noChangeAspect="1"/>
          </p:cNvPicPr>
          <p:nvPr/>
        </p:nvPicPr>
        <p:blipFill>
          <a:blip r:embed="rId3"/>
          <a:srcRect/>
          <a:stretch/>
        </p:blipFill>
        <p:spPr>
          <a:xfrm>
            <a:off x="8395337" y="951054"/>
            <a:ext cx="1360374" cy="2865470"/>
          </a:xfrm>
          <a:prstGeom prst="rect">
            <a:avLst/>
          </a:prstGeom>
          <a:ln w="12700">
            <a:solidFill>
              <a:schemeClr val="tx1"/>
            </a:solidFill>
          </a:ln>
        </p:spPr>
      </p:pic>
      <p:pic>
        <p:nvPicPr>
          <p:cNvPr id="22" name="Picture 21">
            <a:extLst>
              <a:ext uri="{FF2B5EF4-FFF2-40B4-BE49-F238E27FC236}">
                <a16:creationId xmlns:a16="http://schemas.microsoft.com/office/drawing/2014/main" id="{8502D035-9D47-AB26-B003-5CC88B59052E}"/>
              </a:ext>
            </a:extLst>
          </p:cNvPr>
          <p:cNvPicPr>
            <a:picLocks noChangeAspect="1"/>
          </p:cNvPicPr>
          <p:nvPr/>
        </p:nvPicPr>
        <p:blipFill>
          <a:blip r:embed="rId4"/>
          <a:srcRect/>
          <a:stretch/>
        </p:blipFill>
        <p:spPr>
          <a:xfrm>
            <a:off x="9774433" y="951054"/>
            <a:ext cx="1360374" cy="2865470"/>
          </a:xfrm>
          <a:prstGeom prst="rect">
            <a:avLst/>
          </a:prstGeom>
          <a:ln w="12700">
            <a:solidFill>
              <a:schemeClr val="tx1"/>
            </a:solidFill>
          </a:ln>
        </p:spPr>
      </p:pic>
      <p:pic>
        <p:nvPicPr>
          <p:cNvPr id="23" name="Picture 22">
            <a:extLst>
              <a:ext uri="{FF2B5EF4-FFF2-40B4-BE49-F238E27FC236}">
                <a16:creationId xmlns:a16="http://schemas.microsoft.com/office/drawing/2014/main" id="{F9C08B97-89EF-318B-0543-2CB7C571DCC0}"/>
              </a:ext>
            </a:extLst>
          </p:cNvPr>
          <p:cNvPicPr>
            <a:picLocks noChangeAspect="1"/>
          </p:cNvPicPr>
          <p:nvPr/>
        </p:nvPicPr>
        <p:blipFill>
          <a:blip r:embed="rId5"/>
          <a:srcRect/>
          <a:stretch/>
        </p:blipFill>
        <p:spPr>
          <a:xfrm>
            <a:off x="7011418" y="3816524"/>
            <a:ext cx="1370022" cy="2865470"/>
          </a:xfrm>
          <a:prstGeom prst="rect">
            <a:avLst/>
          </a:prstGeom>
          <a:ln w="12700">
            <a:solidFill>
              <a:schemeClr val="tx1"/>
            </a:solidFill>
          </a:ln>
        </p:spPr>
      </p:pic>
      <p:pic>
        <p:nvPicPr>
          <p:cNvPr id="24" name="Picture 23">
            <a:extLst>
              <a:ext uri="{FF2B5EF4-FFF2-40B4-BE49-F238E27FC236}">
                <a16:creationId xmlns:a16="http://schemas.microsoft.com/office/drawing/2014/main" id="{D90B274E-C191-6C3B-8845-B8F830529D01}"/>
              </a:ext>
            </a:extLst>
          </p:cNvPr>
          <p:cNvPicPr>
            <a:picLocks noChangeAspect="1"/>
          </p:cNvPicPr>
          <p:nvPr/>
        </p:nvPicPr>
        <p:blipFill>
          <a:blip r:embed="rId6"/>
          <a:srcRect/>
          <a:stretch/>
        </p:blipFill>
        <p:spPr>
          <a:xfrm>
            <a:off x="8390513" y="3816524"/>
            <a:ext cx="1370022" cy="2865470"/>
          </a:xfrm>
          <a:prstGeom prst="rect">
            <a:avLst/>
          </a:prstGeom>
          <a:ln w="12700">
            <a:solidFill>
              <a:schemeClr val="tx1"/>
            </a:solidFill>
          </a:ln>
        </p:spPr>
      </p:pic>
      <p:pic>
        <p:nvPicPr>
          <p:cNvPr id="25" name="Picture 24">
            <a:extLst>
              <a:ext uri="{FF2B5EF4-FFF2-40B4-BE49-F238E27FC236}">
                <a16:creationId xmlns:a16="http://schemas.microsoft.com/office/drawing/2014/main" id="{D6753BF1-0012-C80A-1D69-0C050B5E3EA2}"/>
              </a:ext>
            </a:extLst>
          </p:cNvPr>
          <p:cNvPicPr>
            <a:picLocks noChangeAspect="1"/>
          </p:cNvPicPr>
          <p:nvPr/>
        </p:nvPicPr>
        <p:blipFill>
          <a:blip r:embed="rId7"/>
          <a:srcRect/>
          <a:stretch/>
        </p:blipFill>
        <p:spPr>
          <a:xfrm>
            <a:off x="9774433" y="3816524"/>
            <a:ext cx="1360374" cy="2865470"/>
          </a:xfrm>
          <a:prstGeom prst="rect">
            <a:avLst/>
          </a:prstGeom>
          <a:ln w="12700">
            <a:solidFill>
              <a:schemeClr val="tx1"/>
            </a:solidFill>
          </a:ln>
        </p:spPr>
      </p:pic>
    </p:spTree>
    <p:extLst>
      <p:ext uri="{BB962C8B-B14F-4D97-AF65-F5344CB8AC3E}">
        <p14:creationId xmlns:p14="http://schemas.microsoft.com/office/powerpoint/2010/main" val="990601991"/>
      </p:ext>
    </p:extLst>
  </p:cSld>
  <p:clrMapOvr>
    <a:masterClrMapping/>
  </p:clrMapOvr>
</p:sld>
</file>

<file path=ppt/theme/theme1.xml><?xml version="1.0" encoding="utf-8"?>
<a:theme xmlns:a="http://schemas.openxmlformats.org/drawingml/2006/main" name="Content">
  <a:themeElements>
    <a:clrScheme name="WCS">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ssion">
  <a:themeElements>
    <a:clrScheme name="Connecting Science">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ver">
  <a:themeElements>
    <a:clrScheme name="Connecting Science">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TotalTime>
  <Words>1833</Words>
  <Application>Microsoft Office PowerPoint</Application>
  <PresentationFormat>Widescreen</PresentationFormat>
  <Paragraphs>238</Paragraphs>
  <Slides>30</Slides>
  <Notes>13</Notes>
  <HiddenSlides>1</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30</vt:i4>
      </vt:variant>
    </vt:vector>
  </HeadingPairs>
  <TitlesOfParts>
    <vt:vector size="38" baseType="lpstr">
      <vt:lpstr>Arial</vt:lpstr>
      <vt:lpstr>Calibri</vt:lpstr>
      <vt:lpstr>Helvetica Neue LT Std</vt:lpstr>
      <vt:lpstr>HelveticaNeueLT Std</vt:lpstr>
      <vt:lpstr>Wingdings</vt:lpstr>
      <vt:lpstr>Content</vt:lpstr>
      <vt:lpstr>Session</vt:lpstr>
      <vt:lpstr>Cover</vt:lpstr>
      <vt:lpstr>PowerPoint Presentation</vt:lpstr>
      <vt:lpstr>Pipetting for electrophoresis</vt:lpstr>
      <vt:lpstr>Teacher notes: Session contents</vt:lpstr>
      <vt:lpstr>Pipetting for electrophoresis</vt:lpstr>
      <vt:lpstr>Practising micropipetting</vt:lpstr>
      <vt:lpstr>Practising micropipetting</vt:lpstr>
      <vt:lpstr>Practising micropipetting</vt:lpstr>
      <vt:lpstr>Practising micropipetting</vt:lpstr>
      <vt:lpstr>Practising micropipetting</vt:lpstr>
      <vt:lpstr>Practising micropipetting</vt:lpstr>
      <vt:lpstr>Practising micropipetting</vt:lpstr>
      <vt:lpstr>Pipetting for electrophoresis</vt:lpstr>
      <vt:lpstr>Exploring gel electrophoresis</vt:lpstr>
      <vt:lpstr>Exploring gel electrophoresis</vt:lpstr>
      <vt:lpstr>Exploring gel electrophoresis</vt:lpstr>
      <vt:lpstr>Exploring gel electrophoresis</vt:lpstr>
      <vt:lpstr>Exploring gel electrophoresis</vt:lpstr>
      <vt:lpstr>Exploring gel electrophoresis</vt:lpstr>
      <vt:lpstr>Pipetting for electrophoresis</vt:lpstr>
      <vt:lpstr>Collecting samples</vt:lpstr>
      <vt:lpstr>Collecting samples</vt:lpstr>
      <vt:lpstr>Pipetting for electrophoresis</vt:lpstr>
      <vt:lpstr>Interpreting gel electrophoresis</vt:lpstr>
      <vt:lpstr>Interpreting gel electrophoresis</vt:lpstr>
      <vt:lpstr>Interpreting gel electrophoresis</vt:lpstr>
      <vt:lpstr>Interpreting gel electrophoresis</vt:lpstr>
      <vt:lpstr>Interpreting gel electrophoresis</vt:lpstr>
      <vt:lpstr>Interpreting gel electrophoresis</vt:lpstr>
      <vt:lpstr>Pipetting for electrophoresis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 Austin</dc:creator>
  <cp:lastModifiedBy>Karen Stephens</cp:lastModifiedBy>
  <cp:revision>185</cp:revision>
  <dcterms:created xsi:type="dcterms:W3CDTF">2020-10-06T11:47:42Z</dcterms:created>
  <dcterms:modified xsi:type="dcterms:W3CDTF">2024-09-03T15:51:03Z</dcterms:modified>
</cp:coreProperties>
</file>