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  <p:sldMasterId id="2147483678" r:id="rId2"/>
    <p:sldMasterId id="2147483682" r:id="rId3"/>
  </p:sldMasterIdLst>
  <p:notesMasterIdLst>
    <p:notesMasterId r:id="rId36"/>
  </p:notesMasterIdLst>
  <p:handoutMasterIdLst>
    <p:handoutMasterId r:id="rId37"/>
  </p:handoutMasterIdLst>
  <p:sldIdLst>
    <p:sldId id="351" r:id="rId4"/>
    <p:sldId id="342" r:id="rId5"/>
    <p:sldId id="381" r:id="rId6"/>
    <p:sldId id="353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62" r:id="rId23"/>
    <p:sldId id="378" r:id="rId24"/>
    <p:sldId id="379" r:id="rId25"/>
    <p:sldId id="354" r:id="rId26"/>
    <p:sldId id="357" r:id="rId27"/>
    <p:sldId id="358" r:id="rId28"/>
    <p:sldId id="359" r:id="rId29"/>
    <p:sldId id="360" r:id="rId30"/>
    <p:sldId id="355" r:id="rId31"/>
    <p:sldId id="361" r:id="rId32"/>
    <p:sldId id="380" r:id="rId33"/>
    <p:sldId id="356" r:id="rId34"/>
    <p:sldId id="350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70"/>
    <p:restoredTop sz="68778" autoAdjust="0"/>
  </p:normalViewPr>
  <p:slideViewPr>
    <p:cSldViewPr snapToGrid="0" snapToObjects="1">
      <p:cViewPr varScale="1">
        <p:scale>
          <a:sx n="51" d="100"/>
          <a:sy n="51" d="100"/>
        </p:scale>
        <p:origin x="1440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3" d="100"/>
          <a:sy n="113" d="100"/>
        </p:scale>
        <p:origin x="524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982FA74-1866-8548-BF17-D65CEF70A0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8993BB-6969-7A40-A0F7-290471123F1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19CFF-BE8F-EA49-915C-0CC56A1B0F2F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D5158B-8460-1E4E-A5F2-44ED31A778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B85D6A-44FC-1747-8D5A-9690DD03E5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F142D-CD5E-3347-8BDE-044378E5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31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0D539-60D7-B641-A5CC-CDC46758A6CF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C2A22-CC90-0C46-AF30-D1E9E4E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794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3758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54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611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186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87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12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590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606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595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9149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45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6580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832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968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961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3497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620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04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774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233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088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39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55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379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4BB0A620-6018-9B4B-98C6-C51CC6A1C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2" y="2530157"/>
            <a:ext cx="608076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80000"/>
              </a:lnSpc>
              <a:defRPr sz="4500" b="1" i="0" spc="-1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divider title</a:t>
            </a:r>
            <a:endParaRPr lang="en-GB" dirty="0">
              <a:effectLst/>
              <a:latin typeface="Helvetica Neue LT Std" panose="020B0604020202020204" pitchFamily="34" charset="0"/>
            </a:endParaRP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DC39AE6-3699-4D47-8CAA-F61756357C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312" y="4926511"/>
            <a:ext cx="6080760" cy="542953"/>
          </a:xfrm>
          <a:prstGeom prst="rect">
            <a:avLst/>
          </a:prstGeom>
        </p:spPr>
        <p:txBody>
          <a:bodyPr tIns="0" bIns="90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854304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ED6E-6AF2-D840-9CF1-CFC5D2839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8ECA-D454-474F-8AC2-D5674DBB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236511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buClr>
                <a:schemeClr val="tx2"/>
              </a:buClr>
              <a:defRPr sz="2000"/>
            </a:lvl1pPr>
            <a:lvl2pPr>
              <a:spcBef>
                <a:spcPts val="2000"/>
              </a:spcBef>
              <a:buClr>
                <a:schemeClr val="tx2"/>
              </a:buClr>
              <a:defRPr sz="1800"/>
            </a:lvl2pPr>
            <a:lvl3pPr>
              <a:spcBef>
                <a:spcPts val="2000"/>
              </a:spcBef>
              <a:buClr>
                <a:schemeClr val="tx2"/>
              </a:buClr>
              <a:defRPr sz="1600"/>
            </a:lvl3pPr>
            <a:lvl4pPr>
              <a:spcBef>
                <a:spcPts val="2000"/>
              </a:spcBef>
              <a:buClr>
                <a:schemeClr val="tx2"/>
              </a:buClr>
              <a:defRPr sz="1400"/>
            </a:lvl4pPr>
            <a:lvl5pPr>
              <a:spcBef>
                <a:spcPts val="2000"/>
              </a:spcBef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8129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ED6E-6AF2-D840-9CF1-CFC5D2839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8ECA-D454-474F-8AC2-D5674DBB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236511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buClr>
                <a:schemeClr val="accent5"/>
              </a:buClr>
              <a:defRPr sz="2000"/>
            </a:lvl1pPr>
            <a:lvl2pPr>
              <a:spcBef>
                <a:spcPts val="2000"/>
              </a:spcBef>
              <a:buClr>
                <a:schemeClr val="accent5"/>
              </a:buClr>
              <a:defRPr sz="1800"/>
            </a:lvl2pPr>
            <a:lvl3pPr>
              <a:spcBef>
                <a:spcPts val="2000"/>
              </a:spcBef>
              <a:buClr>
                <a:schemeClr val="accent5"/>
              </a:buClr>
              <a:defRPr sz="1600"/>
            </a:lvl3pPr>
            <a:lvl4pPr>
              <a:spcBef>
                <a:spcPts val="2000"/>
              </a:spcBef>
              <a:buClr>
                <a:schemeClr val="accent5"/>
              </a:buClr>
              <a:defRPr/>
            </a:lvl4pPr>
            <a:lvl5pPr>
              <a:spcBef>
                <a:spcPts val="2000"/>
              </a:spcBef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2959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6BF0B3-F8DE-7F4B-AC41-5BC6B6E7BF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0176" y="2021304"/>
            <a:ext cx="5400000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2000"/>
              </a:spcBef>
              <a:defRPr sz="1800"/>
            </a:lvl2pPr>
            <a:lvl3pPr>
              <a:spcBef>
                <a:spcPts val="2000"/>
              </a:spcBef>
              <a:defRPr sz="1600"/>
            </a:lvl3pPr>
            <a:lvl4pPr>
              <a:spcBef>
                <a:spcPts val="2000"/>
              </a:spcBef>
              <a:defRPr/>
            </a:lvl4pPr>
            <a:lvl5pPr>
              <a:spcBef>
                <a:spcPts val="20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F9C71AB-91D9-A741-AAF8-3120F7679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1" y="951055"/>
            <a:ext cx="11241377" cy="954722"/>
          </a:xfrm>
        </p:spPr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A75C259-4C64-C747-A1CA-ABE536AC6C8E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16687" y="2021304"/>
            <a:ext cx="5400000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2000"/>
              </a:spcBef>
              <a:defRPr sz="1800"/>
            </a:lvl2pPr>
            <a:lvl3pPr>
              <a:spcBef>
                <a:spcPts val="2000"/>
              </a:spcBef>
              <a:defRPr sz="1600"/>
            </a:lvl3pPr>
            <a:lvl4pPr>
              <a:spcBef>
                <a:spcPts val="2000"/>
              </a:spcBef>
              <a:defRPr/>
            </a:lvl4pPr>
            <a:lvl5pPr>
              <a:spcBef>
                <a:spcPts val="20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383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39F549FB-18B1-744E-8702-3E4C3A0314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1" y="951055"/>
            <a:ext cx="11241377" cy="954722"/>
          </a:xfrm>
        </p:spPr>
        <p:txBody>
          <a:bodyPr/>
          <a:lstStyle/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705148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258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ED6E-6AF2-D840-9CF1-CFC5D2839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8ECA-D454-474F-8AC2-D5674DBB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236511" cy="2930922"/>
          </a:xfrm>
          <a:prstGeom prst="rect">
            <a:avLst/>
          </a:prstGeom>
        </p:spPr>
        <p:txBody>
          <a:bodyPr tIns="90000"/>
          <a:lstStyle>
            <a:lvl1pPr marL="0" indent="0">
              <a:spcBef>
                <a:spcPts val="2000"/>
              </a:spcBef>
              <a:buClr>
                <a:schemeClr val="accent5"/>
              </a:buClr>
              <a:buNone/>
              <a:defRPr sz="2000"/>
            </a:lvl1pPr>
            <a:lvl2pPr marL="7938" indent="0">
              <a:spcBef>
                <a:spcPts val="2000"/>
              </a:spcBef>
              <a:buClr>
                <a:schemeClr val="accent5"/>
              </a:buClr>
              <a:buNone/>
              <a:defRPr sz="1800"/>
            </a:lvl2pPr>
            <a:lvl3pPr marL="0" indent="0">
              <a:spcBef>
                <a:spcPts val="2000"/>
              </a:spcBef>
              <a:buClr>
                <a:schemeClr val="accent5"/>
              </a:buClr>
              <a:buNone/>
              <a:defRPr sz="1600"/>
            </a:lvl3pPr>
            <a:lvl4pPr marL="0" indent="0">
              <a:spcBef>
                <a:spcPts val="2000"/>
              </a:spcBef>
              <a:buClr>
                <a:schemeClr val="accent5"/>
              </a:buClr>
              <a:buNone/>
              <a:defRPr/>
            </a:lvl4pPr>
            <a:lvl5pPr marL="0" indent="0">
              <a:spcBef>
                <a:spcPts val="2000"/>
              </a:spcBef>
              <a:buClr>
                <a:schemeClr val="accent5"/>
              </a:buClr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DDF6309-DF83-1160-F90C-2339F6CD9456}"/>
              </a:ext>
            </a:extLst>
          </p:cNvPr>
          <p:cNvGrpSpPr/>
          <p:nvPr userDrawn="1"/>
        </p:nvGrpSpPr>
        <p:grpSpPr>
          <a:xfrm>
            <a:off x="435582" y="5351227"/>
            <a:ext cx="11614978" cy="1111436"/>
            <a:chOff x="435582" y="4362596"/>
            <a:chExt cx="11614978" cy="1111436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495BC8B5-972C-54B6-DD7E-E11DF38379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35582" y="4544079"/>
              <a:ext cx="2691526" cy="804425"/>
            </a:xfrm>
            <a:prstGeom prst="rect">
              <a:avLst/>
            </a:prstGeom>
          </p:spPr>
        </p:pic>
        <p:pic>
          <p:nvPicPr>
            <p:cNvPr id="8" name="Picture 7" descr="A close-up of a logo&#10;&#10;Description automatically generated">
              <a:extLst>
                <a:ext uri="{FF2B5EF4-FFF2-40B4-BE49-F238E27FC236}">
                  <a16:creationId xmlns:a16="http://schemas.microsoft.com/office/drawing/2014/main" id="{4C902651-E04F-DA0C-498B-ADE3D671E7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740364" y="4362596"/>
              <a:ext cx="5310196" cy="1111436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7B979D88-2E3A-B002-0B5B-D47740C6AD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860024" y="4527569"/>
              <a:ext cx="2394193" cy="822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9502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FEF70482-B8CE-4942-8769-197FC3B645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2" y="1873326"/>
            <a:ext cx="7092437" cy="204553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6200" b="1" i="0" spc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Title for</a:t>
            </a:r>
            <a:b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session</a:t>
            </a:r>
            <a:endParaRPr lang="en-GB" dirty="0">
              <a:effectLst/>
              <a:latin typeface="Helvetica Neue LT Std" panose="020B0604020202020204" pitchFamily="34" charset="0"/>
            </a:endParaRP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B24937F4-834D-AEB5-0276-3EF005EFDB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312" y="361855"/>
            <a:ext cx="2008006" cy="1633397"/>
          </a:xfrm>
          <a:prstGeom prst="rect">
            <a:avLst/>
          </a:prstGeom>
        </p:spPr>
        <p:txBody>
          <a:bodyPr wrap="square" tIns="46800" bIns="46800" anchor="t" anchorCtr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10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562635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7319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7C4F3-F8CD-1E4F-9F4F-AFF0FBABD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176" y="2021304"/>
            <a:ext cx="11236511" cy="3471815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/>
              <a:t>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EE1339-DC47-AF47-A64F-7D5F2C987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311" y="951055"/>
            <a:ext cx="11241377" cy="954722"/>
          </a:xfrm>
          <a:prstGeom prst="rect">
            <a:avLst/>
          </a:prstGeom>
        </p:spPr>
        <p:txBody>
          <a:bodyPr vert="horz" lIns="91440" tIns="0" rIns="91440" bIns="45720" rtlCol="0" anchor="t">
            <a:normAutofit/>
          </a:bodyPr>
          <a:lstStyle/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060658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92" r:id="rId3"/>
    <p:sldLayoutId id="2147483688" r:id="rId4"/>
    <p:sldLayoutId id="2147483690" r:id="rId5"/>
    <p:sldLayoutId id="2147483691" r:id="rId6"/>
    <p:sldLayoutId id="2147483693" r:id="rId7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500" b="1" i="0" kern="1200" cap="none" spc="-1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85738" indent="-177800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D50090A-3BF6-2A47-5049-276561A5CF96}"/>
              </a:ext>
            </a:extLst>
          </p:cNvPr>
          <p:cNvSpPr/>
          <p:nvPr userDrawn="1"/>
        </p:nvSpPr>
        <p:spPr>
          <a:xfrm flipV="1">
            <a:off x="-4437" y="4237200"/>
            <a:ext cx="12192000" cy="26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141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400" b="1" i="0" kern="1200" smtClean="0">
          <a:solidFill>
            <a:schemeClr val="bg1"/>
          </a:solidFill>
          <a:effectLst/>
          <a:latin typeface="HelveticaNeueLT Std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na strand i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96245F76-0D5B-25BA-27F7-0C91A3EAA6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64019" y="386298"/>
            <a:ext cx="7063961" cy="608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02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400" b="1" i="0" kern="1200" smtClean="0">
          <a:solidFill>
            <a:schemeClr val="bg1"/>
          </a:solidFill>
          <a:effectLst/>
          <a:latin typeface="HelveticaNeueLT Std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blast.ncbi.nlm.nih.gov/Blast.cgi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rgenome.org/theme/barcoding-for-beginners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156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Freeform 149"/>
          <p:cNvSpPr/>
          <p:nvPr/>
        </p:nvSpPr>
        <p:spPr>
          <a:xfrm>
            <a:off x="6764812" y="4859734"/>
            <a:ext cx="2092941" cy="1445993"/>
          </a:xfrm>
          <a:custGeom>
            <a:avLst/>
            <a:gdLst>
              <a:gd name="connsiteX0" fmla="*/ 390818 w 1241321"/>
              <a:gd name="connsiteY0" fmla="*/ 25792 h 1026437"/>
              <a:gd name="connsiteX1" fmla="*/ 633599 w 1241321"/>
              <a:gd name="connsiteY1" fmla="*/ 184621 h 1026437"/>
              <a:gd name="connsiteX2" fmla="*/ 903608 w 1241321"/>
              <a:gd name="connsiteY2" fmla="*/ 34868 h 1026437"/>
              <a:gd name="connsiteX3" fmla="*/ 1103278 w 1241321"/>
              <a:gd name="connsiteY3" fmla="*/ 50751 h 1026437"/>
              <a:gd name="connsiteX4" fmla="*/ 1209920 w 1241321"/>
              <a:gd name="connsiteY4" fmla="*/ 211849 h 1026437"/>
              <a:gd name="connsiteX5" fmla="*/ 1237148 w 1241321"/>
              <a:gd name="connsiteY5" fmla="*/ 495471 h 1026437"/>
              <a:gd name="connsiteX6" fmla="*/ 1135044 w 1241321"/>
              <a:gd name="connsiteY6" fmla="*/ 763211 h 1026437"/>
              <a:gd name="connsiteX7" fmla="*/ 903608 w 1241321"/>
              <a:gd name="connsiteY7" fmla="*/ 944730 h 1026437"/>
              <a:gd name="connsiteX8" fmla="*/ 617716 w 1241321"/>
              <a:gd name="connsiteY8" fmla="*/ 1026413 h 1026437"/>
              <a:gd name="connsiteX9" fmla="*/ 243334 w 1241321"/>
              <a:gd name="connsiteY9" fmla="*/ 937923 h 1026437"/>
              <a:gd name="connsiteX10" fmla="*/ 20973 w 1241321"/>
              <a:gd name="connsiteY10" fmla="*/ 617996 h 1026437"/>
              <a:gd name="connsiteX11" fmla="*/ 25511 w 1241321"/>
              <a:gd name="connsiteY11" fmla="*/ 273111 h 1026437"/>
              <a:gd name="connsiteX12" fmla="*/ 163919 w 1241321"/>
              <a:gd name="connsiteY12" fmla="*/ 28061 h 1026437"/>
              <a:gd name="connsiteX13" fmla="*/ 390818 w 1241321"/>
              <a:gd name="connsiteY13" fmla="*/ 25792 h 102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1321" h="1026437">
                <a:moveTo>
                  <a:pt x="390818" y="25792"/>
                </a:moveTo>
                <a:cubicBezTo>
                  <a:pt x="469098" y="51885"/>
                  <a:pt x="548134" y="183108"/>
                  <a:pt x="633599" y="184621"/>
                </a:cubicBezTo>
                <a:cubicBezTo>
                  <a:pt x="719064" y="186134"/>
                  <a:pt x="825328" y="57180"/>
                  <a:pt x="903608" y="34868"/>
                </a:cubicBezTo>
                <a:cubicBezTo>
                  <a:pt x="981888" y="12556"/>
                  <a:pt x="1052226" y="21254"/>
                  <a:pt x="1103278" y="50751"/>
                </a:cubicBezTo>
                <a:cubicBezTo>
                  <a:pt x="1154330" y="80248"/>
                  <a:pt x="1187608" y="137729"/>
                  <a:pt x="1209920" y="211849"/>
                </a:cubicBezTo>
                <a:cubicBezTo>
                  <a:pt x="1232232" y="285969"/>
                  <a:pt x="1249627" y="403577"/>
                  <a:pt x="1237148" y="495471"/>
                </a:cubicBezTo>
                <a:cubicBezTo>
                  <a:pt x="1224669" y="587365"/>
                  <a:pt x="1190634" y="688335"/>
                  <a:pt x="1135044" y="763211"/>
                </a:cubicBezTo>
                <a:cubicBezTo>
                  <a:pt x="1079454" y="838088"/>
                  <a:pt x="989829" y="900863"/>
                  <a:pt x="903608" y="944730"/>
                </a:cubicBezTo>
                <a:cubicBezTo>
                  <a:pt x="817387" y="988597"/>
                  <a:pt x="727762" y="1027547"/>
                  <a:pt x="617716" y="1026413"/>
                </a:cubicBezTo>
                <a:cubicBezTo>
                  <a:pt x="507670" y="1025279"/>
                  <a:pt x="342791" y="1005992"/>
                  <a:pt x="243334" y="937923"/>
                </a:cubicBezTo>
                <a:cubicBezTo>
                  <a:pt x="143877" y="869854"/>
                  <a:pt x="57277" y="728798"/>
                  <a:pt x="20973" y="617996"/>
                </a:cubicBezTo>
                <a:cubicBezTo>
                  <a:pt x="-15331" y="507194"/>
                  <a:pt x="1687" y="371434"/>
                  <a:pt x="25511" y="273111"/>
                </a:cubicBezTo>
                <a:cubicBezTo>
                  <a:pt x="49335" y="174789"/>
                  <a:pt x="106816" y="73063"/>
                  <a:pt x="163919" y="28061"/>
                </a:cubicBezTo>
                <a:cubicBezTo>
                  <a:pt x="221022" y="-16941"/>
                  <a:pt x="312538" y="-301"/>
                  <a:pt x="390818" y="25792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/>
              <a:t>DNA polymerase extends the region of double-stranded DNA (just like in PCR) until a fluorescent terminator nucleotide is added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675" y="3335633"/>
            <a:ext cx="685134" cy="639459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3491" y="3211644"/>
            <a:ext cx="680059" cy="639459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2061" y="3783880"/>
            <a:ext cx="685134" cy="63945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234310" y="1981200"/>
            <a:ext cx="671475" cy="3155363"/>
            <a:chOff x="7234311" y="1981200"/>
            <a:chExt cx="560844" cy="3155363"/>
          </a:xfrm>
        </p:grpSpPr>
        <p:sp>
          <p:nvSpPr>
            <p:cNvPr id="149" name="Rectangle 148"/>
            <p:cNvSpPr/>
            <p:nvPr/>
          </p:nvSpPr>
          <p:spPr>
            <a:xfrm rot="16200000">
              <a:off x="5725649" y="3489862"/>
              <a:ext cx="3155363" cy="13804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Can 113"/>
            <p:cNvSpPr/>
            <p:nvPr/>
          </p:nvSpPr>
          <p:spPr>
            <a:xfrm rot="5400000">
              <a:off x="7332315" y="2061396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Can 116"/>
            <p:cNvSpPr/>
            <p:nvPr/>
          </p:nvSpPr>
          <p:spPr>
            <a:xfrm rot="5400000">
              <a:off x="7330947" y="2686154"/>
              <a:ext cx="413216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Can 119"/>
            <p:cNvSpPr/>
            <p:nvPr/>
          </p:nvSpPr>
          <p:spPr>
            <a:xfrm rot="5400000">
              <a:off x="7332315" y="3313648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Can 122"/>
            <p:cNvSpPr/>
            <p:nvPr/>
          </p:nvSpPr>
          <p:spPr>
            <a:xfrm rot="5400000">
              <a:off x="7332315" y="4565900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Can 125"/>
            <p:cNvSpPr/>
            <p:nvPr/>
          </p:nvSpPr>
          <p:spPr>
            <a:xfrm rot="5400000">
              <a:off x="7332315" y="3939774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234311" y="5136564"/>
            <a:ext cx="675826" cy="1252251"/>
            <a:chOff x="7234311" y="5136564"/>
            <a:chExt cx="560844" cy="1252251"/>
          </a:xfrm>
        </p:grpSpPr>
        <p:sp>
          <p:nvSpPr>
            <p:cNvPr id="131" name="Rectangle 130"/>
            <p:cNvSpPr/>
            <p:nvPr/>
          </p:nvSpPr>
          <p:spPr>
            <a:xfrm rot="16200000">
              <a:off x="6677206" y="5693669"/>
              <a:ext cx="1252251" cy="13804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Can 131"/>
            <p:cNvSpPr/>
            <p:nvPr/>
          </p:nvSpPr>
          <p:spPr>
            <a:xfrm rot="5400000">
              <a:off x="7332315" y="5818152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64000">
                  <a:schemeClr val="accent3"/>
                </a:gs>
                <a:gs pos="0">
                  <a:schemeClr val="accent3"/>
                </a:gs>
                <a:gs pos="100000">
                  <a:prstClr val="white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Can 128"/>
            <p:cNvSpPr/>
            <p:nvPr/>
          </p:nvSpPr>
          <p:spPr>
            <a:xfrm rot="5400000">
              <a:off x="7332315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824684" y="4998403"/>
            <a:ext cx="751277" cy="1390412"/>
            <a:chOff x="7697283" y="4998403"/>
            <a:chExt cx="648090" cy="1390412"/>
          </a:xfrm>
        </p:grpSpPr>
        <p:grpSp>
          <p:nvGrpSpPr>
            <p:cNvPr id="133" name="Group 132"/>
            <p:cNvGrpSpPr/>
            <p:nvPr/>
          </p:nvGrpSpPr>
          <p:grpSpPr>
            <a:xfrm flipH="1">
              <a:off x="7697284" y="5295314"/>
              <a:ext cx="560844" cy="1093501"/>
              <a:chOff x="7234311" y="5295314"/>
              <a:chExt cx="560844" cy="1093501"/>
            </a:xfrm>
          </p:grpSpPr>
          <p:sp>
            <p:nvSpPr>
              <p:cNvPr id="142" name="Rectangle 141"/>
              <p:cNvSpPr/>
              <p:nvPr/>
            </p:nvSpPr>
            <p:spPr>
              <a:xfrm rot="16200000">
                <a:off x="6755311" y="5774314"/>
                <a:ext cx="1093501" cy="13550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3" name="Can 142"/>
              <p:cNvSpPr/>
              <p:nvPr/>
            </p:nvSpPr>
            <p:spPr>
              <a:xfrm rot="5400000">
                <a:off x="7332315" y="5818152"/>
                <a:ext cx="410480" cy="515201"/>
              </a:xfrm>
              <a:prstGeom prst="can">
                <a:avLst>
                  <a:gd name="adj" fmla="val 20858"/>
                </a:avLst>
              </a:prstGeom>
              <a:gradFill flip="none" rotWithShape="1">
                <a:gsLst>
                  <a:gs pos="64000">
                    <a:schemeClr val="accent3"/>
                  </a:gs>
                  <a:gs pos="0">
                    <a:schemeClr val="accent3"/>
                  </a:gs>
                  <a:gs pos="100000">
                    <a:prstClr val="white"/>
                  </a:gs>
                </a:gsLst>
                <a:lin ang="108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46" name="Isosceles Triangle 145"/>
            <p:cNvSpPr/>
            <p:nvPr/>
          </p:nvSpPr>
          <p:spPr>
            <a:xfrm flipH="1">
              <a:off x="8035383" y="4998403"/>
              <a:ext cx="309990" cy="296911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Can 146"/>
            <p:cNvSpPr/>
            <p:nvPr/>
          </p:nvSpPr>
          <p:spPr>
            <a:xfrm rot="16200000" flipH="1">
              <a:off x="7749644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8" name="Group 37"/>
          <p:cNvGrpSpPr/>
          <p:nvPr/>
        </p:nvGrpSpPr>
        <p:grpSpPr>
          <a:xfrm rot="16200000">
            <a:off x="8994877" y="4768581"/>
            <a:ext cx="626124" cy="674545"/>
            <a:chOff x="6845718" y="5969235"/>
            <a:chExt cx="756376" cy="806936"/>
          </a:xfrm>
        </p:grpSpPr>
        <p:sp>
          <p:nvSpPr>
            <p:cNvPr id="39" name="Rectangle 38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Can 39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1" name="Group 40"/>
          <p:cNvGrpSpPr/>
          <p:nvPr/>
        </p:nvGrpSpPr>
        <p:grpSpPr>
          <a:xfrm rot="16200000">
            <a:off x="10286966" y="4609261"/>
            <a:ext cx="626124" cy="674545"/>
            <a:chOff x="6845718" y="5969235"/>
            <a:chExt cx="756376" cy="806936"/>
          </a:xfrm>
        </p:grpSpPr>
        <p:sp>
          <p:nvSpPr>
            <p:cNvPr id="42" name="Rectangle 41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Can 42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4" name="Group 43"/>
          <p:cNvGrpSpPr/>
          <p:nvPr/>
        </p:nvGrpSpPr>
        <p:grpSpPr>
          <a:xfrm rot="16200000">
            <a:off x="9606642" y="4117637"/>
            <a:ext cx="626124" cy="674545"/>
            <a:chOff x="6845718" y="5969235"/>
            <a:chExt cx="756376" cy="806936"/>
          </a:xfrm>
        </p:grpSpPr>
        <p:sp>
          <p:nvSpPr>
            <p:cNvPr id="45" name="Rectangle 44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Can 45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4" name="Picture 10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3339" y="2739882"/>
            <a:ext cx="680059" cy="639459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 rot="16200000">
            <a:off x="8881966" y="3735606"/>
            <a:ext cx="626124" cy="674545"/>
            <a:chOff x="6845718" y="5969235"/>
            <a:chExt cx="756376" cy="806936"/>
          </a:xfrm>
        </p:grpSpPr>
        <p:sp>
          <p:nvSpPr>
            <p:cNvPr id="50" name="Rectangle 49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Can 50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9693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-0.08646 0.10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5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2.96296E-6 L -0.14544 -0.0377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79" y="-18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45833E-6 -4.44444E-6 L -0.09531 -0.223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-1118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2.91667E-6 -3.7037E-7 L -0.17122 -0.103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68" y="-518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1.11111E-6 L 0.00326 -0.35116 " pathEditMode="relative" rAng="0" ptsTypes="AA">
                                      <p:cBhvr>
                                        <p:cTn id="14" dur="8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Freeform 149"/>
          <p:cNvSpPr/>
          <p:nvPr/>
        </p:nvSpPr>
        <p:spPr>
          <a:xfrm>
            <a:off x="6764812" y="4859734"/>
            <a:ext cx="2092941" cy="1445993"/>
          </a:xfrm>
          <a:custGeom>
            <a:avLst/>
            <a:gdLst>
              <a:gd name="connsiteX0" fmla="*/ 390818 w 1241321"/>
              <a:gd name="connsiteY0" fmla="*/ 25792 h 1026437"/>
              <a:gd name="connsiteX1" fmla="*/ 633599 w 1241321"/>
              <a:gd name="connsiteY1" fmla="*/ 184621 h 1026437"/>
              <a:gd name="connsiteX2" fmla="*/ 903608 w 1241321"/>
              <a:gd name="connsiteY2" fmla="*/ 34868 h 1026437"/>
              <a:gd name="connsiteX3" fmla="*/ 1103278 w 1241321"/>
              <a:gd name="connsiteY3" fmla="*/ 50751 h 1026437"/>
              <a:gd name="connsiteX4" fmla="*/ 1209920 w 1241321"/>
              <a:gd name="connsiteY4" fmla="*/ 211849 h 1026437"/>
              <a:gd name="connsiteX5" fmla="*/ 1237148 w 1241321"/>
              <a:gd name="connsiteY5" fmla="*/ 495471 h 1026437"/>
              <a:gd name="connsiteX6" fmla="*/ 1135044 w 1241321"/>
              <a:gd name="connsiteY6" fmla="*/ 763211 h 1026437"/>
              <a:gd name="connsiteX7" fmla="*/ 903608 w 1241321"/>
              <a:gd name="connsiteY7" fmla="*/ 944730 h 1026437"/>
              <a:gd name="connsiteX8" fmla="*/ 617716 w 1241321"/>
              <a:gd name="connsiteY8" fmla="*/ 1026413 h 1026437"/>
              <a:gd name="connsiteX9" fmla="*/ 243334 w 1241321"/>
              <a:gd name="connsiteY9" fmla="*/ 937923 h 1026437"/>
              <a:gd name="connsiteX10" fmla="*/ 20973 w 1241321"/>
              <a:gd name="connsiteY10" fmla="*/ 617996 h 1026437"/>
              <a:gd name="connsiteX11" fmla="*/ 25511 w 1241321"/>
              <a:gd name="connsiteY11" fmla="*/ 273111 h 1026437"/>
              <a:gd name="connsiteX12" fmla="*/ 163919 w 1241321"/>
              <a:gd name="connsiteY12" fmla="*/ 28061 h 1026437"/>
              <a:gd name="connsiteX13" fmla="*/ 390818 w 1241321"/>
              <a:gd name="connsiteY13" fmla="*/ 25792 h 102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1321" h="1026437">
                <a:moveTo>
                  <a:pt x="390818" y="25792"/>
                </a:moveTo>
                <a:cubicBezTo>
                  <a:pt x="469098" y="51885"/>
                  <a:pt x="548134" y="183108"/>
                  <a:pt x="633599" y="184621"/>
                </a:cubicBezTo>
                <a:cubicBezTo>
                  <a:pt x="719064" y="186134"/>
                  <a:pt x="825328" y="57180"/>
                  <a:pt x="903608" y="34868"/>
                </a:cubicBezTo>
                <a:cubicBezTo>
                  <a:pt x="981888" y="12556"/>
                  <a:pt x="1052226" y="21254"/>
                  <a:pt x="1103278" y="50751"/>
                </a:cubicBezTo>
                <a:cubicBezTo>
                  <a:pt x="1154330" y="80248"/>
                  <a:pt x="1187608" y="137729"/>
                  <a:pt x="1209920" y="211849"/>
                </a:cubicBezTo>
                <a:cubicBezTo>
                  <a:pt x="1232232" y="285969"/>
                  <a:pt x="1249627" y="403577"/>
                  <a:pt x="1237148" y="495471"/>
                </a:cubicBezTo>
                <a:cubicBezTo>
                  <a:pt x="1224669" y="587365"/>
                  <a:pt x="1190634" y="688335"/>
                  <a:pt x="1135044" y="763211"/>
                </a:cubicBezTo>
                <a:cubicBezTo>
                  <a:pt x="1079454" y="838088"/>
                  <a:pt x="989829" y="900863"/>
                  <a:pt x="903608" y="944730"/>
                </a:cubicBezTo>
                <a:cubicBezTo>
                  <a:pt x="817387" y="988597"/>
                  <a:pt x="727762" y="1027547"/>
                  <a:pt x="617716" y="1026413"/>
                </a:cubicBezTo>
                <a:cubicBezTo>
                  <a:pt x="507670" y="1025279"/>
                  <a:pt x="342791" y="1005992"/>
                  <a:pt x="243334" y="937923"/>
                </a:cubicBezTo>
                <a:cubicBezTo>
                  <a:pt x="143877" y="869854"/>
                  <a:pt x="57277" y="728798"/>
                  <a:pt x="20973" y="617996"/>
                </a:cubicBezTo>
                <a:cubicBezTo>
                  <a:pt x="-15331" y="507194"/>
                  <a:pt x="1687" y="371434"/>
                  <a:pt x="25511" y="273111"/>
                </a:cubicBezTo>
                <a:cubicBezTo>
                  <a:pt x="49335" y="174789"/>
                  <a:pt x="106816" y="73063"/>
                  <a:pt x="163919" y="28061"/>
                </a:cubicBezTo>
                <a:cubicBezTo>
                  <a:pt x="221022" y="-16941"/>
                  <a:pt x="312538" y="-301"/>
                  <a:pt x="390818" y="25792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/>
              <a:t>DNA polymerase extends the region of double-stranded DNA (just like in PCR) until a fluorescent terminator nucleotide is added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675" y="3335633"/>
            <a:ext cx="685134" cy="639459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2061" y="3783880"/>
            <a:ext cx="685134" cy="63945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234310" y="1981200"/>
            <a:ext cx="671475" cy="3155363"/>
            <a:chOff x="7234311" y="1981200"/>
            <a:chExt cx="560844" cy="3155363"/>
          </a:xfrm>
        </p:grpSpPr>
        <p:sp>
          <p:nvSpPr>
            <p:cNvPr id="149" name="Rectangle 148"/>
            <p:cNvSpPr/>
            <p:nvPr/>
          </p:nvSpPr>
          <p:spPr>
            <a:xfrm rot="16200000">
              <a:off x="5725649" y="3489862"/>
              <a:ext cx="3155363" cy="13804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Can 113"/>
            <p:cNvSpPr/>
            <p:nvPr/>
          </p:nvSpPr>
          <p:spPr>
            <a:xfrm rot="5400000">
              <a:off x="7332315" y="2061396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Can 116"/>
            <p:cNvSpPr/>
            <p:nvPr/>
          </p:nvSpPr>
          <p:spPr>
            <a:xfrm rot="5400000">
              <a:off x="7330947" y="2686154"/>
              <a:ext cx="413216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Can 119"/>
            <p:cNvSpPr/>
            <p:nvPr/>
          </p:nvSpPr>
          <p:spPr>
            <a:xfrm rot="5400000">
              <a:off x="7332315" y="3313648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Can 122"/>
            <p:cNvSpPr/>
            <p:nvPr/>
          </p:nvSpPr>
          <p:spPr>
            <a:xfrm rot="5400000">
              <a:off x="7332315" y="4565900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Can 125"/>
            <p:cNvSpPr/>
            <p:nvPr/>
          </p:nvSpPr>
          <p:spPr>
            <a:xfrm rot="5400000">
              <a:off x="7332315" y="3939774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234311" y="5136564"/>
            <a:ext cx="675826" cy="1252251"/>
            <a:chOff x="7234311" y="5136564"/>
            <a:chExt cx="560844" cy="1252251"/>
          </a:xfrm>
        </p:grpSpPr>
        <p:sp>
          <p:nvSpPr>
            <p:cNvPr id="131" name="Rectangle 130"/>
            <p:cNvSpPr/>
            <p:nvPr/>
          </p:nvSpPr>
          <p:spPr>
            <a:xfrm rot="16200000">
              <a:off x="6677206" y="5693669"/>
              <a:ext cx="1252251" cy="13804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Can 131"/>
            <p:cNvSpPr/>
            <p:nvPr/>
          </p:nvSpPr>
          <p:spPr>
            <a:xfrm rot="5400000">
              <a:off x="7332315" y="5818152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64000">
                  <a:schemeClr val="accent3"/>
                </a:gs>
                <a:gs pos="0">
                  <a:schemeClr val="accent3"/>
                </a:gs>
                <a:gs pos="100000">
                  <a:prstClr val="white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Can 128"/>
            <p:cNvSpPr/>
            <p:nvPr/>
          </p:nvSpPr>
          <p:spPr>
            <a:xfrm rot="5400000">
              <a:off x="7332315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824684" y="4998403"/>
            <a:ext cx="751277" cy="1390412"/>
            <a:chOff x="7697283" y="4998403"/>
            <a:chExt cx="648090" cy="1390412"/>
          </a:xfrm>
        </p:grpSpPr>
        <p:grpSp>
          <p:nvGrpSpPr>
            <p:cNvPr id="133" name="Group 132"/>
            <p:cNvGrpSpPr/>
            <p:nvPr/>
          </p:nvGrpSpPr>
          <p:grpSpPr>
            <a:xfrm flipH="1">
              <a:off x="7697284" y="5295314"/>
              <a:ext cx="560844" cy="1093501"/>
              <a:chOff x="7234311" y="5295314"/>
              <a:chExt cx="560844" cy="1093501"/>
            </a:xfrm>
          </p:grpSpPr>
          <p:sp>
            <p:nvSpPr>
              <p:cNvPr id="142" name="Rectangle 141"/>
              <p:cNvSpPr/>
              <p:nvPr/>
            </p:nvSpPr>
            <p:spPr>
              <a:xfrm rot="16200000">
                <a:off x="6755311" y="5774314"/>
                <a:ext cx="1093501" cy="13550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3" name="Can 142"/>
              <p:cNvSpPr/>
              <p:nvPr/>
            </p:nvSpPr>
            <p:spPr>
              <a:xfrm rot="5400000">
                <a:off x="7332315" y="5818152"/>
                <a:ext cx="410480" cy="515201"/>
              </a:xfrm>
              <a:prstGeom prst="can">
                <a:avLst>
                  <a:gd name="adj" fmla="val 20858"/>
                </a:avLst>
              </a:prstGeom>
              <a:gradFill flip="none" rotWithShape="1">
                <a:gsLst>
                  <a:gs pos="64000">
                    <a:schemeClr val="accent3"/>
                  </a:gs>
                  <a:gs pos="0">
                    <a:schemeClr val="accent3"/>
                  </a:gs>
                  <a:gs pos="100000">
                    <a:prstClr val="white"/>
                  </a:gs>
                </a:gsLst>
                <a:lin ang="108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46" name="Isosceles Triangle 145"/>
            <p:cNvSpPr/>
            <p:nvPr/>
          </p:nvSpPr>
          <p:spPr>
            <a:xfrm flipH="1">
              <a:off x="8035383" y="4998403"/>
              <a:ext cx="309990" cy="296911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Can 146"/>
            <p:cNvSpPr/>
            <p:nvPr/>
          </p:nvSpPr>
          <p:spPr>
            <a:xfrm rot="16200000" flipH="1">
              <a:off x="7749644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8" name="Group 37"/>
          <p:cNvGrpSpPr/>
          <p:nvPr/>
        </p:nvGrpSpPr>
        <p:grpSpPr>
          <a:xfrm rot="16200000">
            <a:off x="8994877" y="4768581"/>
            <a:ext cx="626124" cy="674545"/>
            <a:chOff x="6845718" y="5969235"/>
            <a:chExt cx="756376" cy="806936"/>
          </a:xfrm>
        </p:grpSpPr>
        <p:sp>
          <p:nvSpPr>
            <p:cNvPr id="39" name="Rectangle 38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Can 39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1" name="Group 40"/>
          <p:cNvGrpSpPr/>
          <p:nvPr/>
        </p:nvGrpSpPr>
        <p:grpSpPr>
          <a:xfrm rot="16200000">
            <a:off x="10286966" y="4609261"/>
            <a:ext cx="626124" cy="674545"/>
            <a:chOff x="6845718" y="5969235"/>
            <a:chExt cx="756376" cy="806936"/>
          </a:xfrm>
        </p:grpSpPr>
        <p:sp>
          <p:nvSpPr>
            <p:cNvPr id="42" name="Rectangle 41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Can 42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4" name="Group 43"/>
          <p:cNvGrpSpPr/>
          <p:nvPr/>
        </p:nvGrpSpPr>
        <p:grpSpPr>
          <a:xfrm rot="16200000">
            <a:off x="9606642" y="4117637"/>
            <a:ext cx="626124" cy="674545"/>
            <a:chOff x="6845718" y="5969235"/>
            <a:chExt cx="756376" cy="806936"/>
          </a:xfrm>
        </p:grpSpPr>
        <p:sp>
          <p:nvSpPr>
            <p:cNvPr id="45" name="Rectangle 44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Can 45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4" name="Picture 1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3339" y="2739882"/>
            <a:ext cx="680059" cy="639459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 rot="16200000">
            <a:off x="8881966" y="3735606"/>
            <a:ext cx="626124" cy="674545"/>
            <a:chOff x="6845718" y="5969235"/>
            <a:chExt cx="756376" cy="806936"/>
          </a:xfrm>
        </p:grpSpPr>
        <p:sp>
          <p:nvSpPr>
            <p:cNvPr id="50" name="Rectangle 49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Can 50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49" name="Picture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3491" y="3211644"/>
            <a:ext cx="680059" cy="63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74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-0.08646 0.10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5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2.96296E-6 L -0.14544 -0.0377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79" y="-18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45833E-6 -4.44444E-6 L -0.09531 -0.223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-1118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04167E-6 -4.81481E-6 L -0.20156 -0.291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-1460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4.79167E-6 -4.81481E-6 L -0.27864 -0.175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2" y="-87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1.11111E-6 L 0.00678 -0.44583 " pathEditMode="relative" rAng="0" ptsTypes="AA">
                                      <p:cBhvr>
                                        <p:cTn id="16" dur="1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-2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polymerase extends the region of double-stranded DNA (just like in PCR) until a fluorescent terminator nucleotide is added</a:t>
            </a:r>
          </a:p>
          <a:p>
            <a:pPr>
              <a:spcBef>
                <a:spcPts val="1000"/>
              </a:spcBef>
            </a:pPr>
            <a:r>
              <a:rPr lang="en-GB" dirty="0"/>
              <a:t>This produces fragments of a range of sizes, which can be separated through gel in a narrow capillary by electrophoresis</a:t>
            </a:r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</p:txBody>
      </p:sp>
      <p:pic>
        <p:nvPicPr>
          <p:cNvPr id="104" name="Picture 1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381" y="4512315"/>
            <a:ext cx="680059" cy="639459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144000" y="3246214"/>
            <a:ext cx="691742" cy="1890348"/>
            <a:chOff x="9144000" y="3246214"/>
            <a:chExt cx="691742" cy="1890348"/>
          </a:xfrm>
        </p:grpSpPr>
        <p:grpSp>
          <p:nvGrpSpPr>
            <p:cNvPr id="198" name="Group 197"/>
            <p:cNvGrpSpPr/>
            <p:nvPr/>
          </p:nvGrpSpPr>
          <p:grpSpPr>
            <a:xfrm rot="16200000">
              <a:off x="9178350" y="3861980"/>
              <a:ext cx="626124" cy="674545"/>
              <a:chOff x="6845718" y="5969235"/>
              <a:chExt cx="756376" cy="806936"/>
            </a:xfrm>
          </p:grpSpPr>
          <p:sp>
            <p:nvSpPr>
              <p:cNvPr id="199" name="Rectangle 198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0" name="Can 199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01" name="Group 200"/>
            <p:cNvGrpSpPr/>
            <p:nvPr/>
          </p:nvGrpSpPr>
          <p:grpSpPr>
            <a:xfrm rot="16200000">
              <a:off x="9178349" y="4486227"/>
              <a:ext cx="626124" cy="674545"/>
              <a:chOff x="6845718" y="5969235"/>
              <a:chExt cx="756376" cy="806936"/>
            </a:xfrm>
          </p:grpSpPr>
          <p:sp>
            <p:nvSpPr>
              <p:cNvPr id="202" name="Rectangle 201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3" name="Can 202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00" y="3246214"/>
              <a:ext cx="691742" cy="639459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8201357" y="3881175"/>
            <a:ext cx="694076" cy="1263931"/>
            <a:chOff x="8201357" y="3881175"/>
            <a:chExt cx="694076" cy="1263931"/>
          </a:xfrm>
        </p:grpSpPr>
        <p:grpSp>
          <p:nvGrpSpPr>
            <p:cNvPr id="195" name="Group 194"/>
            <p:cNvGrpSpPr/>
            <p:nvPr/>
          </p:nvGrpSpPr>
          <p:grpSpPr>
            <a:xfrm rot="16200000">
              <a:off x="8240357" y="4494771"/>
              <a:ext cx="626124" cy="674545"/>
              <a:chOff x="6845718" y="5969235"/>
              <a:chExt cx="756376" cy="806936"/>
            </a:xfrm>
          </p:grpSpPr>
          <p:sp>
            <p:nvSpPr>
              <p:cNvPr id="196" name="Rectangle 195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7" name="Can 196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01357" y="3881175"/>
              <a:ext cx="694076" cy="639459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10133936" y="2628011"/>
            <a:ext cx="695063" cy="2515217"/>
            <a:chOff x="10133936" y="2628011"/>
            <a:chExt cx="695063" cy="2515217"/>
          </a:xfrm>
        </p:grpSpPr>
        <p:grpSp>
          <p:nvGrpSpPr>
            <p:cNvPr id="204" name="Group 203"/>
            <p:cNvGrpSpPr/>
            <p:nvPr/>
          </p:nvGrpSpPr>
          <p:grpSpPr>
            <a:xfrm rot="16200000">
              <a:off x="10173593" y="3239234"/>
              <a:ext cx="626124" cy="674545"/>
              <a:chOff x="6845718" y="5969235"/>
              <a:chExt cx="756376" cy="806936"/>
            </a:xfrm>
          </p:grpSpPr>
          <p:sp>
            <p:nvSpPr>
              <p:cNvPr id="205" name="Rectangle 204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6" name="Can 205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33936" y="2628011"/>
              <a:ext cx="695063" cy="639459"/>
            </a:xfrm>
            <a:prstGeom prst="rect">
              <a:avLst/>
            </a:prstGeom>
          </p:spPr>
        </p:pic>
        <p:grpSp>
          <p:nvGrpSpPr>
            <p:cNvPr id="57" name="Group 56"/>
            <p:cNvGrpSpPr/>
            <p:nvPr/>
          </p:nvGrpSpPr>
          <p:grpSpPr>
            <a:xfrm rot="16200000">
              <a:off x="10173592" y="3868646"/>
              <a:ext cx="626124" cy="674545"/>
              <a:chOff x="6845718" y="5969235"/>
              <a:chExt cx="756376" cy="806936"/>
            </a:xfrm>
          </p:grpSpPr>
          <p:sp>
            <p:nvSpPr>
              <p:cNvPr id="58" name="Rectangle 57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Can 58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 rot="16200000">
              <a:off x="10173591" y="4492893"/>
              <a:ext cx="626124" cy="674545"/>
              <a:chOff x="6845718" y="5969235"/>
              <a:chExt cx="756376" cy="806936"/>
            </a:xfrm>
          </p:grpSpPr>
          <p:sp>
            <p:nvSpPr>
              <p:cNvPr id="61" name="Rectangle 60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" name="Can 61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1066228" y="2000499"/>
            <a:ext cx="687788" cy="3139350"/>
            <a:chOff x="11066228" y="2000499"/>
            <a:chExt cx="687788" cy="3139350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066228" y="2000499"/>
              <a:ext cx="687788" cy="639459"/>
            </a:xfrm>
            <a:prstGeom prst="rect">
              <a:avLst/>
            </a:prstGeom>
          </p:spPr>
        </p:pic>
        <p:grpSp>
          <p:nvGrpSpPr>
            <p:cNvPr id="63" name="Group 62"/>
            <p:cNvGrpSpPr/>
            <p:nvPr/>
          </p:nvGrpSpPr>
          <p:grpSpPr>
            <a:xfrm rot="16200000">
              <a:off x="11098167" y="3235855"/>
              <a:ext cx="626124" cy="674545"/>
              <a:chOff x="6845718" y="5969235"/>
              <a:chExt cx="756376" cy="806936"/>
            </a:xfrm>
          </p:grpSpPr>
          <p:sp>
            <p:nvSpPr>
              <p:cNvPr id="64" name="Rectangle 63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6" name="Can 65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 rot="16200000">
              <a:off x="11098166" y="3865267"/>
              <a:ext cx="626124" cy="674545"/>
              <a:chOff x="6845718" y="5969235"/>
              <a:chExt cx="756376" cy="806936"/>
            </a:xfrm>
          </p:grpSpPr>
          <p:sp>
            <p:nvSpPr>
              <p:cNvPr id="68" name="Rectangle 67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9" name="Can 68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 rot="16200000">
              <a:off x="11098165" y="4489514"/>
              <a:ext cx="626124" cy="674545"/>
              <a:chOff x="6845718" y="5969235"/>
              <a:chExt cx="756376" cy="806936"/>
            </a:xfrm>
          </p:grpSpPr>
          <p:sp>
            <p:nvSpPr>
              <p:cNvPr id="71" name="Rectangle 70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Can 71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 rot="16200000">
              <a:off x="11097346" y="2610669"/>
              <a:ext cx="626124" cy="674545"/>
              <a:chOff x="6845718" y="5969235"/>
              <a:chExt cx="756376" cy="806936"/>
            </a:xfrm>
          </p:grpSpPr>
          <p:sp>
            <p:nvSpPr>
              <p:cNvPr id="74" name="Rectangle 73"/>
              <p:cNvSpPr/>
              <p:nvPr/>
            </p:nvSpPr>
            <p:spPr>
              <a:xfrm rot="10800000">
                <a:off x="6845718" y="6581214"/>
                <a:ext cx="756376" cy="194957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Can 74"/>
              <p:cNvSpPr/>
              <p:nvPr/>
            </p:nvSpPr>
            <p:spPr>
              <a:xfrm>
                <a:off x="6975970" y="5969235"/>
                <a:ext cx="495872" cy="741264"/>
              </a:xfrm>
              <a:prstGeom prst="can">
                <a:avLst>
                  <a:gd name="adj" fmla="val 20858"/>
                </a:avLst>
              </a:pr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57300">
                    <a:schemeClr val="bg2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10800000" scaled="1"/>
              </a:gra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79" name="Picture 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2644" y="4299951"/>
            <a:ext cx="2237426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8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77"/>
          <p:cNvSpPr txBox="1"/>
          <p:nvPr/>
        </p:nvSpPr>
        <p:spPr>
          <a:xfrm>
            <a:off x="10031037" y="6514785"/>
            <a:ext cx="575542" cy="307777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GB" sz="1400" dirty="0"/>
              <a:t>Time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polymerase extends the region of double-stranded DNA (just like in PCR) until a fluorescent terminator nucleotide is added</a:t>
            </a:r>
          </a:p>
          <a:p>
            <a:pPr>
              <a:spcBef>
                <a:spcPts val="1000"/>
              </a:spcBef>
            </a:pPr>
            <a:r>
              <a:rPr lang="en-GB" dirty="0"/>
              <a:t>This produces fragments of a range of sizes, which can be separated through gel in a narrow capillary by electrophoresis</a:t>
            </a:r>
          </a:p>
          <a:p>
            <a:pPr>
              <a:spcBef>
                <a:spcPts val="1000"/>
              </a:spcBef>
            </a:pPr>
            <a:r>
              <a:rPr lang="en-GB" dirty="0"/>
              <a:t>As fragments migrate a laser excites the fluorescent terminator base and a detector records the colour on a chromatogram.</a:t>
            </a:r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</p:txBody>
      </p:sp>
      <p:pic>
        <p:nvPicPr>
          <p:cNvPr id="104" name="Picture 1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381" y="5000217"/>
            <a:ext cx="265589" cy="2497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2395" y="4754718"/>
            <a:ext cx="271425" cy="4952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3245" y="4509483"/>
            <a:ext cx="269044" cy="7404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1714" y="4264247"/>
            <a:ext cx="273806" cy="9857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34943" y="4021393"/>
            <a:ext cx="269045" cy="1228557"/>
          </a:xfrm>
          <a:prstGeom prst="rect">
            <a:avLst/>
          </a:prstGeom>
        </p:spPr>
      </p:pic>
      <p:sp>
        <p:nvSpPr>
          <p:cNvPr id="50" name="Can 49"/>
          <p:cNvSpPr/>
          <p:nvPr/>
        </p:nvSpPr>
        <p:spPr>
          <a:xfrm rot="16200000">
            <a:off x="8897062" y="1078177"/>
            <a:ext cx="1515810" cy="4185428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>
            <a:off x="7698224" y="2081987"/>
            <a:ext cx="3913486" cy="256201"/>
            <a:chOff x="2411760" y="1402773"/>
            <a:chExt cx="6264696" cy="457200"/>
          </a:xfrm>
        </p:grpSpPr>
        <p:sp>
          <p:nvSpPr>
            <p:cNvPr id="52" name="Cross 51"/>
            <p:cNvSpPr/>
            <p:nvPr/>
          </p:nvSpPr>
          <p:spPr>
            <a:xfrm>
              <a:off x="8239380" y="1402773"/>
              <a:ext cx="437076" cy="457200"/>
            </a:xfrm>
            <a:prstGeom prst="plus">
              <a:avLst>
                <a:gd name="adj" fmla="val 4291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411760" y="1582132"/>
              <a:ext cx="457200" cy="9848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3059832" y="1631372"/>
              <a:ext cx="4968552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1756825" y="2412985"/>
            <a:ext cx="444319" cy="1515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6" name="Straight Connector 75"/>
          <p:cNvCxnSpPr/>
          <p:nvPr/>
        </p:nvCxnSpPr>
        <p:spPr>
          <a:xfrm>
            <a:off x="9189075" y="6440252"/>
            <a:ext cx="2641879" cy="568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9341475" y="5312981"/>
            <a:ext cx="2984" cy="12948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 rot="16200000">
            <a:off x="8375629" y="5619312"/>
            <a:ext cx="1294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Fluorescence detected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56530" y="2392084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Capillary containing gel</a:t>
            </a:r>
          </a:p>
        </p:txBody>
      </p:sp>
      <p:sp>
        <p:nvSpPr>
          <p:cNvPr id="91" name="Can 90"/>
          <p:cNvSpPr/>
          <p:nvPr/>
        </p:nvSpPr>
        <p:spPr>
          <a:xfrm rot="10800000">
            <a:off x="10709411" y="1335819"/>
            <a:ext cx="306483" cy="1016054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10479343" y="159267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Laser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829677" y="2247282"/>
            <a:ext cx="55659" cy="168151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10206450" y="4011959"/>
            <a:ext cx="1345019" cy="5209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Detector</a:t>
            </a:r>
          </a:p>
        </p:txBody>
      </p:sp>
      <p:sp>
        <p:nvSpPr>
          <p:cNvPr id="92" name="Rectangle 91"/>
          <p:cNvSpPr/>
          <p:nvPr/>
        </p:nvSpPr>
        <p:spPr>
          <a:xfrm>
            <a:off x="9822852" y="4835677"/>
            <a:ext cx="1728617" cy="520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Chromatogram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0696293" y="4532954"/>
            <a:ext cx="0" cy="45567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355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50" grpId="0" animBg="1"/>
      <p:bldP spid="80" grpId="0"/>
      <p:bldP spid="15" grpId="0"/>
      <p:bldP spid="91" grpId="0" animBg="1"/>
      <p:bldP spid="20" grpId="0"/>
      <p:bldP spid="23" grpId="0" animBg="1"/>
      <p:bldP spid="24" grpId="0" animBg="1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77"/>
          <p:cNvSpPr txBox="1"/>
          <p:nvPr/>
        </p:nvSpPr>
        <p:spPr>
          <a:xfrm>
            <a:off x="10031037" y="6514785"/>
            <a:ext cx="575542" cy="307777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GB" sz="1400" dirty="0"/>
              <a:t>Time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9344459" y="6445030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polymerase extends the region of double-stranded DNA (just like in PCR) until a fluorescent terminator nucleotide is added</a:t>
            </a:r>
          </a:p>
          <a:p>
            <a:pPr>
              <a:spcBef>
                <a:spcPts val="1000"/>
              </a:spcBef>
            </a:pPr>
            <a:r>
              <a:rPr lang="en-GB" dirty="0"/>
              <a:t>This produces fragments of a range of sizes, which can be separated through gel in a narrow capillary by electrophoresis</a:t>
            </a:r>
          </a:p>
          <a:p>
            <a:pPr>
              <a:spcBef>
                <a:spcPts val="1000"/>
              </a:spcBef>
            </a:pPr>
            <a:r>
              <a:rPr lang="en-GB" dirty="0"/>
              <a:t>As fragments migrate a laser excites the fluorescent terminator base and a detector records the colour on a chromatogram.</a:t>
            </a:r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</p:txBody>
      </p:sp>
      <p:pic>
        <p:nvPicPr>
          <p:cNvPr id="104" name="Picture 1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381" y="5000217"/>
            <a:ext cx="265589" cy="2497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2395" y="4754718"/>
            <a:ext cx="271425" cy="4952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3245" y="4509483"/>
            <a:ext cx="269044" cy="7404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1714" y="4264247"/>
            <a:ext cx="273806" cy="9857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34943" y="4021393"/>
            <a:ext cx="269045" cy="1228557"/>
          </a:xfrm>
          <a:prstGeom prst="rect">
            <a:avLst/>
          </a:prstGeom>
        </p:spPr>
      </p:pic>
      <p:sp>
        <p:nvSpPr>
          <p:cNvPr id="50" name="Can 49"/>
          <p:cNvSpPr/>
          <p:nvPr/>
        </p:nvSpPr>
        <p:spPr>
          <a:xfrm rot="16200000">
            <a:off x="8897062" y="1078177"/>
            <a:ext cx="1515810" cy="4185428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>
            <a:off x="7698224" y="2081987"/>
            <a:ext cx="3913486" cy="256201"/>
            <a:chOff x="2411760" y="1402773"/>
            <a:chExt cx="6264696" cy="457200"/>
          </a:xfrm>
        </p:grpSpPr>
        <p:sp>
          <p:nvSpPr>
            <p:cNvPr id="52" name="Cross 51"/>
            <p:cNvSpPr/>
            <p:nvPr/>
          </p:nvSpPr>
          <p:spPr>
            <a:xfrm>
              <a:off x="8239380" y="1402773"/>
              <a:ext cx="437076" cy="457200"/>
            </a:xfrm>
            <a:prstGeom prst="plus">
              <a:avLst>
                <a:gd name="adj" fmla="val 4291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411760" y="1582132"/>
              <a:ext cx="457200" cy="9848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3059832" y="1631372"/>
              <a:ext cx="4968552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1756825" y="2412985"/>
            <a:ext cx="444319" cy="1515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6" name="Straight Connector 75"/>
          <p:cNvCxnSpPr/>
          <p:nvPr/>
        </p:nvCxnSpPr>
        <p:spPr>
          <a:xfrm>
            <a:off x="9189075" y="6440252"/>
            <a:ext cx="2641879" cy="568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9341475" y="5312981"/>
            <a:ext cx="2984" cy="12948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 rot="16200000">
            <a:off x="8375629" y="5619312"/>
            <a:ext cx="1294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Fluorescence detected</a:t>
            </a:r>
          </a:p>
        </p:txBody>
      </p:sp>
      <p:sp>
        <p:nvSpPr>
          <p:cNvPr id="81" name="Freeform 80"/>
          <p:cNvSpPr/>
          <p:nvPr/>
        </p:nvSpPr>
        <p:spPr>
          <a:xfrm>
            <a:off x="9344459" y="5550298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7956530" y="2392084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Capillary containing gel</a:t>
            </a:r>
          </a:p>
        </p:txBody>
      </p:sp>
      <p:sp>
        <p:nvSpPr>
          <p:cNvPr id="91" name="Can 90"/>
          <p:cNvSpPr/>
          <p:nvPr/>
        </p:nvSpPr>
        <p:spPr>
          <a:xfrm rot="10800000">
            <a:off x="10709411" y="1335819"/>
            <a:ext cx="306483" cy="1016054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10479343" y="159267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Laser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829677" y="2247282"/>
            <a:ext cx="55659" cy="168151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10206450" y="4011959"/>
            <a:ext cx="1345019" cy="5209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Detector</a:t>
            </a:r>
          </a:p>
        </p:txBody>
      </p:sp>
      <p:sp>
        <p:nvSpPr>
          <p:cNvPr id="92" name="Rectangle 91"/>
          <p:cNvSpPr/>
          <p:nvPr/>
        </p:nvSpPr>
        <p:spPr>
          <a:xfrm>
            <a:off x="9822852" y="4835677"/>
            <a:ext cx="1728617" cy="520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Chromatogram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0696293" y="4532954"/>
            <a:ext cx="0" cy="45567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047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0023 L -0.05403 -0.28287 L 0.38203 -0.28333 L 0.38203 -0.2831 L 0.38203 -0.28333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8" y="-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77"/>
          <p:cNvSpPr txBox="1"/>
          <p:nvPr/>
        </p:nvSpPr>
        <p:spPr>
          <a:xfrm>
            <a:off x="10031037" y="6514785"/>
            <a:ext cx="575542" cy="307777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GB" sz="1400" dirty="0"/>
              <a:t>Time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9344459" y="6445030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803518" y="6445030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polymerase extends the region of double-stranded DNA (just like in PCR) until a fluorescent terminator nucleotide is added</a:t>
            </a:r>
          </a:p>
          <a:p>
            <a:pPr>
              <a:spcBef>
                <a:spcPts val="1000"/>
              </a:spcBef>
            </a:pPr>
            <a:r>
              <a:rPr lang="en-GB" dirty="0"/>
              <a:t>This produces fragments of a range of sizes, which can be separated through gel in a narrow capillary by electrophoresis</a:t>
            </a:r>
          </a:p>
          <a:p>
            <a:pPr>
              <a:spcBef>
                <a:spcPts val="1000"/>
              </a:spcBef>
            </a:pPr>
            <a:r>
              <a:rPr lang="en-GB" dirty="0"/>
              <a:t>As fragments migrate a laser excites the fluorescent terminator base and a detector records the colour on a chromatogram.</a:t>
            </a:r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395" y="4754718"/>
            <a:ext cx="271425" cy="4952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3245" y="4509483"/>
            <a:ext cx="269044" cy="7404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1714" y="4264247"/>
            <a:ext cx="273806" cy="9857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4943" y="4021393"/>
            <a:ext cx="269045" cy="1228557"/>
          </a:xfrm>
          <a:prstGeom prst="rect">
            <a:avLst/>
          </a:prstGeom>
        </p:spPr>
      </p:pic>
      <p:sp>
        <p:nvSpPr>
          <p:cNvPr id="50" name="Can 49"/>
          <p:cNvSpPr/>
          <p:nvPr/>
        </p:nvSpPr>
        <p:spPr>
          <a:xfrm rot="16200000">
            <a:off x="8897062" y="1078177"/>
            <a:ext cx="1515810" cy="4185428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>
            <a:off x="7698224" y="2081987"/>
            <a:ext cx="3913486" cy="256201"/>
            <a:chOff x="2411760" y="1402773"/>
            <a:chExt cx="6264696" cy="457200"/>
          </a:xfrm>
        </p:grpSpPr>
        <p:sp>
          <p:nvSpPr>
            <p:cNvPr id="52" name="Cross 51"/>
            <p:cNvSpPr/>
            <p:nvPr/>
          </p:nvSpPr>
          <p:spPr>
            <a:xfrm>
              <a:off x="8239380" y="1402773"/>
              <a:ext cx="437076" cy="457200"/>
            </a:xfrm>
            <a:prstGeom prst="plus">
              <a:avLst>
                <a:gd name="adj" fmla="val 4291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411760" y="1582132"/>
              <a:ext cx="457200" cy="9848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3059832" y="1631372"/>
              <a:ext cx="4968552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1756825" y="2412985"/>
            <a:ext cx="444319" cy="1515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6" name="Straight Connector 75"/>
          <p:cNvCxnSpPr/>
          <p:nvPr/>
        </p:nvCxnSpPr>
        <p:spPr>
          <a:xfrm>
            <a:off x="9189075" y="6440252"/>
            <a:ext cx="2641879" cy="568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9341475" y="5312981"/>
            <a:ext cx="2984" cy="12948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 rot="16200000">
            <a:off x="8375629" y="5619312"/>
            <a:ext cx="1294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Fluorescence detected</a:t>
            </a:r>
          </a:p>
        </p:txBody>
      </p:sp>
      <p:sp>
        <p:nvSpPr>
          <p:cNvPr id="81" name="Freeform 80"/>
          <p:cNvSpPr/>
          <p:nvPr/>
        </p:nvSpPr>
        <p:spPr>
          <a:xfrm>
            <a:off x="9344459" y="5550298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Freeform 81"/>
          <p:cNvSpPr/>
          <p:nvPr/>
        </p:nvSpPr>
        <p:spPr>
          <a:xfrm>
            <a:off x="9808693" y="5700334"/>
            <a:ext cx="450166" cy="745607"/>
          </a:xfrm>
          <a:custGeom>
            <a:avLst/>
            <a:gdLst>
              <a:gd name="connsiteX0" fmla="*/ 0 w 450166"/>
              <a:gd name="connsiteY0" fmla="*/ 745607 h 745607"/>
              <a:gd name="connsiteX1" fmla="*/ 220393 w 450166"/>
              <a:gd name="connsiteY1" fmla="*/ 19 h 745607"/>
              <a:gd name="connsiteX2" fmla="*/ 450166 w 450166"/>
              <a:gd name="connsiteY2" fmla="*/ 726850 h 74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0166" h="745607">
                <a:moveTo>
                  <a:pt x="0" y="745607"/>
                </a:moveTo>
                <a:cubicBezTo>
                  <a:pt x="72683" y="374376"/>
                  <a:pt x="145366" y="3145"/>
                  <a:pt x="220393" y="19"/>
                </a:cubicBezTo>
                <a:cubicBezTo>
                  <a:pt x="295420" y="-3107"/>
                  <a:pt x="372793" y="361871"/>
                  <a:pt x="450166" y="7268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7956530" y="2392084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Capillary containing gel</a:t>
            </a:r>
          </a:p>
        </p:txBody>
      </p:sp>
      <p:sp>
        <p:nvSpPr>
          <p:cNvPr id="91" name="Can 90"/>
          <p:cNvSpPr/>
          <p:nvPr/>
        </p:nvSpPr>
        <p:spPr>
          <a:xfrm rot="10800000">
            <a:off x="10709411" y="1335819"/>
            <a:ext cx="306483" cy="1016054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10479343" y="159267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Laser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829677" y="2247282"/>
            <a:ext cx="55659" cy="168151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10206450" y="4011959"/>
            <a:ext cx="1345019" cy="5209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Detector</a:t>
            </a:r>
          </a:p>
        </p:txBody>
      </p:sp>
      <p:sp>
        <p:nvSpPr>
          <p:cNvPr id="92" name="Rectangle 91"/>
          <p:cNvSpPr/>
          <p:nvPr/>
        </p:nvSpPr>
        <p:spPr>
          <a:xfrm>
            <a:off x="9822852" y="4835677"/>
            <a:ext cx="1728617" cy="520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Chromatogram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0696293" y="4532954"/>
            <a:ext cx="0" cy="45567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14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59259E-6 L -0.0707 -0.27338 L 0.35365 -0.26759 " pathEditMode="relative" ptsTypes="AAA">
                                      <p:cBhvr>
                                        <p:cTn id="6" dur="4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25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2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8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77"/>
          <p:cNvSpPr txBox="1"/>
          <p:nvPr/>
        </p:nvSpPr>
        <p:spPr>
          <a:xfrm>
            <a:off x="10031037" y="6514785"/>
            <a:ext cx="575542" cy="307777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GB" sz="1400" dirty="0"/>
              <a:t>Time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9344459" y="6445030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0258337" y="6445030"/>
            <a:ext cx="464234" cy="36933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803518" y="6445030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polymerase extends the region of double-stranded DNA (just like in PCR) until a fluorescent terminator nucleotide is added</a:t>
            </a:r>
          </a:p>
          <a:p>
            <a:pPr>
              <a:spcBef>
                <a:spcPts val="1000"/>
              </a:spcBef>
            </a:pPr>
            <a:r>
              <a:rPr lang="en-GB" dirty="0"/>
              <a:t>This produces fragments of a range of sizes, which can be separated through gel in a narrow capillary by electrophoresis</a:t>
            </a:r>
          </a:p>
          <a:p>
            <a:pPr>
              <a:spcBef>
                <a:spcPts val="1000"/>
              </a:spcBef>
            </a:pPr>
            <a:r>
              <a:rPr lang="en-GB" dirty="0"/>
              <a:t>As fragments migrate a laser excites the fluorescent terminator base and a detector records the colour on a chromatogram.</a:t>
            </a:r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3245" y="4509483"/>
            <a:ext cx="269044" cy="7404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1714" y="4264247"/>
            <a:ext cx="273806" cy="9857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4943" y="4021393"/>
            <a:ext cx="269045" cy="1228557"/>
          </a:xfrm>
          <a:prstGeom prst="rect">
            <a:avLst/>
          </a:prstGeom>
        </p:spPr>
      </p:pic>
      <p:sp>
        <p:nvSpPr>
          <p:cNvPr id="50" name="Can 49"/>
          <p:cNvSpPr/>
          <p:nvPr/>
        </p:nvSpPr>
        <p:spPr>
          <a:xfrm rot="16200000">
            <a:off x="8897062" y="1078177"/>
            <a:ext cx="1515810" cy="4185428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>
            <a:off x="7698224" y="2081987"/>
            <a:ext cx="3913486" cy="256201"/>
            <a:chOff x="2411760" y="1402773"/>
            <a:chExt cx="6264696" cy="457200"/>
          </a:xfrm>
        </p:grpSpPr>
        <p:sp>
          <p:nvSpPr>
            <p:cNvPr id="52" name="Cross 51"/>
            <p:cNvSpPr/>
            <p:nvPr/>
          </p:nvSpPr>
          <p:spPr>
            <a:xfrm>
              <a:off x="8239380" y="1402773"/>
              <a:ext cx="437076" cy="457200"/>
            </a:xfrm>
            <a:prstGeom prst="plus">
              <a:avLst>
                <a:gd name="adj" fmla="val 4291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411760" y="1582132"/>
              <a:ext cx="457200" cy="9848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3059832" y="1631372"/>
              <a:ext cx="4968552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1756825" y="2412985"/>
            <a:ext cx="444319" cy="1515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6" name="Straight Connector 75"/>
          <p:cNvCxnSpPr/>
          <p:nvPr/>
        </p:nvCxnSpPr>
        <p:spPr>
          <a:xfrm>
            <a:off x="9189075" y="6440252"/>
            <a:ext cx="2641879" cy="568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9341475" y="5312981"/>
            <a:ext cx="2984" cy="12948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 rot="16200000">
            <a:off x="8375629" y="5619312"/>
            <a:ext cx="1294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Fluorescence detected</a:t>
            </a:r>
          </a:p>
        </p:txBody>
      </p:sp>
      <p:sp>
        <p:nvSpPr>
          <p:cNvPr id="81" name="Freeform 80"/>
          <p:cNvSpPr/>
          <p:nvPr/>
        </p:nvSpPr>
        <p:spPr>
          <a:xfrm>
            <a:off x="9344459" y="5550298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Freeform 81"/>
          <p:cNvSpPr/>
          <p:nvPr/>
        </p:nvSpPr>
        <p:spPr>
          <a:xfrm>
            <a:off x="9808693" y="5700334"/>
            <a:ext cx="450166" cy="745607"/>
          </a:xfrm>
          <a:custGeom>
            <a:avLst/>
            <a:gdLst>
              <a:gd name="connsiteX0" fmla="*/ 0 w 450166"/>
              <a:gd name="connsiteY0" fmla="*/ 745607 h 745607"/>
              <a:gd name="connsiteX1" fmla="*/ 220393 w 450166"/>
              <a:gd name="connsiteY1" fmla="*/ 19 h 745607"/>
              <a:gd name="connsiteX2" fmla="*/ 450166 w 450166"/>
              <a:gd name="connsiteY2" fmla="*/ 726850 h 74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0166" h="745607">
                <a:moveTo>
                  <a:pt x="0" y="745607"/>
                </a:moveTo>
                <a:cubicBezTo>
                  <a:pt x="72683" y="374376"/>
                  <a:pt x="145366" y="3145"/>
                  <a:pt x="220393" y="19"/>
                </a:cubicBezTo>
                <a:cubicBezTo>
                  <a:pt x="295420" y="-3107"/>
                  <a:pt x="372793" y="361871"/>
                  <a:pt x="450166" y="7268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Freeform 82"/>
          <p:cNvSpPr/>
          <p:nvPr/>
        </p:nvSpPr>
        <p:spPr>
          <a:xfrm>
            <a:off x="10259247" y="5334668"/>
            <a:ext cx="450573" cy="1094630"/>
          </a:xfrm>
          <a:custGeom>
            <a:avLst/>
            <a:gdLst>
              <a:gd name="connsiteX0" fmla="*/ 0 w 450573"/>
              <a:gd name="connsiteY0" fmla="*/ 1094630 h 1094630"/>
              <a:gd name="connsiteX1" fmla="*/ 230587 w 450573"/>
              <a:gd name="connsiteY1" fmla="*/ 0 h 1094630"/>
              <a:gd name="connsiteX2" fmla="*/ 450573 w 450573"/>
              <a:gd name="connsiteY2" fmla="*/ 1094630 h 1094630"/>
              <a:gd name="connsiteX3" fmla="*/ 450573 w 450573"/>
              <a:gd name="connsiteY3" fmla="*/ 1094630 h 109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573" h="1094630">
                <a:moveTo>
                  <a:pt x="0" y="1094630"/>
                </a:moveTo>
                <a:cubicBezTo>
                  <a:pt x="77746" y="547315"/>
                  <a:pt x="155492" y="0"/>
                  <a:pt x="230587" y="0"/>
                </a:cubicBezTo>
                <a:cubicBezTo>
                  <a:pt x="305682" y="0"/>
                  <a:pt x="450573" y="1094630"/>
                  <a:pt x="450573" y="1094630"/>
                </a:cubicBezTo>
                <a:lnTo>
                  <a:pt x="450573" y="109463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7956530" y="2392084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Capillary containing gel</a:t>
            </a:r>
          </a:p>
        </p:txBody>
      </p:sp>
      <p:sp>
        <p:nvSpPr>
          <p:cNvPr id="91" name="Can 90"/>
          <p:cNvSpPr/>
          <p:nvPr/>
        </p:nvSpPr>
        <p:spPr>
          <a:xfrm rot="10800000">
            <a:off x="10709411" y="1335819"/>
            <a:ext cx="306483" cy="1016054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10479343" y="159267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Laser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829677" y="2247282"/>
            <a:ext cx="55659" cy="168151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10206450" y="4011959"/>
            <a:ext cx="1345019" cy="5209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Detector</a:t>
            </a:r>
          </a:p>
        </p:txBody>
      </p:sp>
      <p:sp>
        <p:nvSpPr>
          <p:cNvPr id="92" name="Rectangle 91"/>
          <p:cNvSpPr/>
          <p:nvPr/>
        </p:nvSpPr>
        <p:spPr>
          <a:xfrm>
            <a:off x="9822852" y="4835677"/>
            <a:ext cx="1728617" cy="520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Chromatogram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0696293" y="4532954"/>
            <a:ext cx="0" cy="45567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03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7 L -0.1181 -0.25486 L 0.32149 -0.24814 " pathEditMode="relative" ptsTypes="A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77"/>
          <p:cNvSpPr txBox="1"/>
          <p:nvPr/>
        </p:nvSpPr>
        <p:spPr>
          <a:xfrm>
            <a:off x="10031037" y="6514785"/>
            <a:ext cx="575542" cy="307777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GB" sz="1400" dirty="0"/>
              <a:t>Time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9344459" y="6445030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0258337" y="6445030"/>
            <a:ext cx="464234" cy="36933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0722571" y="6451140"/>
            <a:ext cx="464234" cy="36933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803518" y="6445030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polymerase extends the region of double-stranded DNA (just like in PCR) until a fluorescent terminator nucleotide is added</a:t>
            </a:r>
          </a:p>
          <a:p>
            <a:pPr>
              <a:spcBef>
                <a:spcPts val="1000"/>
              </a:spcBef>
            </a:pPr>
            <a:r>
              <a:rPr lang="en-GB" dirty="0"/>
              <a:t>This produces fragments of a range of sizes, which can be separated through gel in a narrow capillary by electrophoresis</a:t>
            </a:r>
          </a:p>
          <a:p>
            <a:pPr>
              <a:spcBef>
                <a:spcPts val="1000"/>
              </a:spcBef>
            </a:pPr>
            <a:r>
              <a:rPr lang="en-GB" dirty="0"/>
              <a:t>As fragments migrate a laser excites the fluorescent terminator base and a detector records the colour on a chromatogram.</a:t>
            </a:r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1714" y="4264247"/>
            <a:ext cx="273806" cy="9857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4943" y="4021393"/>
            <a:ext cx="269045" cy="1228557"/>
          </a:xfrm>
          <a:prstGeom prst="rect">
            <a:avLst/>
          </a:prstGeom>
        </p:spPr>
      </p:pic>
      <p:sp>
        <p:nvSpPr>
          <p:cNvPr id="50" name="Can 49"/>
          <p:cNvSpPr/>
          <p:nvPr/>
        </p:nvSpPr>
        <p:spPr>
          <a:xfrm rot="16200000">
            <a:off x="8897062" y="1078177"/>
            <a:ext cx="1515810" cy="4185428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>
            <a:off x="7698224" y="2081987"/>
            <a:ext cx="3913486" cy="256201"/>
            <a:chOff x="2411760" y="1402773"/>
            <a:chExt cx="6264696" cy="457200"/>
          </a:xfrm>
        </p:grpSpPr>
        <p:sp>
          <p:nvSpPr>
            <p:cNvPr id="52" name="Cross 51"/>
            <p:cNvSpPr/>
            <p:nvPr/>
          </p:nvSpPr>
          <p:spPr>
            <a:xfrm>
              <a:off x="8239380" y="1402773"/>
              <a:ext cx="437076" cy="457200"/>
            </a:xfrm>
            <a:prstGeom prst="plus">
              <a:avLst>
                <a:gd name="adj" fmla="val 4291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411760" y="1582132"/>
              <a:ext cx="457200" cy="9848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3059832" y="1631372"/>
              <a:ext cx="4968552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1756825" y="2412985"/>
            <a:ext cx="444319" cy="1515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6" name="Straight Connector 75"/>
          <p:cNvCxnSpPr/>
          <p:nvPr/>
        </p:nvCxnSpPr>
        <p:spPr>
          <a:xfrm>
            <a:off x="9189075" y="6440252"/>
            <a:ext cx="2641879" cy="568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9341475" y="5312981"/>
            <a:ext cx="2984" cy="12948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 rot="16200000">
            <a:off x="8375629" y="5619312"/>
            <a:ext cx="1294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Fluorescence detected</a:t>
            </a:r>
          </a:p>
        </p:txBody>
      </p:sp>
      <p:sp>
        <p:nvSpPr>
          <p:cNvPr id="81" name="Freeform 80"/>
          <p:cNvSpPr/>
          <p:nvPr/>
        </p:nvSpPr>
        <p:spPr>
          <a:xfrm>
            <a:off x="9344459" y="5550298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Freeform 81"/>
          <p:cNvSpPr/>
          <p:nvPr/>
        </p:nvSpPr>
        <p:spPr>
          <a:xfrm>
            <a:off x="9808693" y="5700334"/>
            <a:ext cx="450166" cy="745607"/>
          </a:xfrm>
          <a:custGeom>
            <a:avLst/>
            <a:gdLst>
              <a:gd name="connsiteX0" fmla="*/ 0 w 450166"/>
              <a:gd name="connsiteY0" fmla="*/ 745607 h 745607"/>
              <a:gd name="connsiteX1" fmla="*/ 220393 w 450166"/>
              <a:gd name="connsiteY1" fmla="*/ 19 h 745607"/>
              <a:gd name="connsiteX2" fmla="*/ 450166 w 450166"/>
              <a:gd name="connsiteY2" fmla="*/ 726850 h 74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0166" h="745607">
                <a:moveTo>
                  <a:pt x="0" y="745607"/>
                </a:moveTo>
                <a:cubicBezTo>
                  <a:pt x="72683" y="374376"/>
                  <a:pt x="145366" y="3145"/>
                  <a:pt x="220393" y="19"/>
                </a:cubicBezTo>
                <a:cubicBezTo>
                  <a:pt x="295420" y="-3107"/>
                  <a:pt x="372793" y="361871"/>
                  <a:pt x="450166" y="7268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Freeform 82"/>
          <p:cNvSpPr/>
          <p:nvPr/>
        </p:nvSpPr>
        <p:spPr>
          <a:xfrm>
            <a:off x="10259247" y="5334668"/>
            <a:ext cx="450573" cy="1094630"/>
          </a:xfrm>
          <a:custGeom>
            <a:avLst/>
            <a:gdLst>
              <a:gd name="connsiteX0" fmla="*/ 0 w 450573"/>
              <a:gd name="connsiteY0" fmla="*/ 1094630 h 1094630"/>
              <a:gd name="connsiteX1" fmla="*/ 230587 w 450573"/>
              <a:gd name="connsiteY1" fmla="*/ 0 h 1094630"/>
              <a:gd name="connsiteX2" fmla="*/ 450573 w 450573"/>
              <a:gd name="connsiteY2" fmla="*/ 1094630 h 1094630"/>
              <a:gd name="connsiteX3" fmla="*/ 450573 w 450573"/>
              <a:gd name="connsiteY3" fmla="*/ 1094630 h 109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573" h="1094630">
                <a:moveTo>
                  <a:pt x="0" y="1094630"/>
                </a:moveTo>
                <a:cubicBezTo>
                  <a:pt x="77746" y="547315"/>
                  <a:pt x="155492" y="0"/>
                  <a:pt x="230587" y="0"/>
                </a:cubicBezTo>
                <a:cubicBezTo>
                  <a:pt x="305682" y="0"/>
                  <a:pt x="450573" y="1094630"/>
                  <a:pt x="450573" y="1094630"/>
                </a:cubicBezTo>
                <a:lnTo>
                  <a:pt x="450573" y="109463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Freeform 83"/>
          <p:cNvSpPr/>
          <p:nvPr/>
        </p:nvSpPr>
        <p:spPr>
          <a:xfrm>
            <a:off x="10709413" y="5563366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7956530" y="2392084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Capillary containing gel</a:t>
            </a:r>
          </a:p>
        </p:txBody>
      </p:sp>
      <p:sp>
        <p:nvSpPr>
          <p:cNvPr id="91" name="Can 90"/>
          <p:cNvSpPr/>
          <p:nvPr/>
        </p:nvSpPr>
        <p:spPr>
          <a:xfrm rot="10800000">
            <a:off x="10709411" y="1335819"/>
            <a:ext cx="306483" cy="1016054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10479343" y="159267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Laser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829677" y="2247282"/>
            <a:ext cx="55659" cy="168151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10206450" y="4011959"/>
            <a:ext cx="1345019" cy="5209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Detector</a:t>
            </a:r>
          </a:p>
        </p:txBody>
      </p:sp>
      <p:sp>
        <p:nvSpPr>
          <p:cNvPr id="92" name="Rectangle 91"/>
          <p:cNvSpPr/>
          <p:nvPr/>
        </p:nvSpPr>
        <p:spPr>
          <a:xfrm>
            <a:off x="9822852" y="4835677"/>
            <a:ext cx="1728617" cy="520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Chromatogram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0696293" y="4532954"/>
            <a:ext cx="0" cy="45567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795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023 L -0.14024 -0.07662 L -0.14493 -0.23982 L 0.28945 -0.24213 " pathEditMode="relative" ptsTypes="AAAA">
                                      <p:cBhvr>
                                        <p:cTn id="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77"/>
          <p:cNvSpPr txBox="1"/>
          <p:nvPr/>
        </p:nvSpPr>
        <p:spPr>
          <a:xfrm>
            <a:off x="10031037" y="6514785"/>
            <a:ext cx="575542" cy="307777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GB" sz="1400" dirty="0"/>
              <a:t>Time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9344459" y="6445030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0258337" y="6445030"/>
            <a:ext cx="464234" cy="36933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0722571" y="6451140"/>
            <a:ext cx="464234" cy="36933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1172214" y="6447475"/>
            <a:ext cx="464234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G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803518" y="6445030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polymerase extends the region of double-stranded DNA (just like in PCR) until a fluorescent terminator nucleotide is added</a:t>
            </a:r>
          </a:p>
          <a:p>
            <a:pPr>
              <a:spcBef>
                <a:spcPts val="1000"/>
              </a:spcBef>
            </a:pPr>
            <a:r>
              <a:rPr lang="en-GB" dirty="0"/>
              <a:t>This produces fragments of a range of sizes, which can be separated through gel in a narrow capillary by electrophoresis</a:t>
            </a:r>
          </a:p>
          <a:p>
            <a:pPr>
              <a:spcBef>
                <a:spcPts val="1000"/>
              </a:spcBef>
            </a:pPr>
            <a:r>
              <a:rPr lang="en-GB" dirty="0"/>
              <a:t>As fragments migrate a laser excites the fluorescent terminator base and a detector records the colour on a chromatogram.</a:t>
            </a:r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4943" y="4021393"/>
            <a:ext cx="269045" cy="1228557"/>
          </a:xfrm>
          <a:prstGeom prst="rect">
            <a:avLst/>
          </a:prstGeom>
        </p:spPr>
      </p:pic>
      <p:sp>
        <p:nvSpPr>
          <p:cNvPr id="50" name="Can 49"/>
          <p:cNvSpPr/>
          <p:nvPr/>
        </p:nvSpPr>
        <p:spPr>
          <a:xfrm rot="16200000">
            <a:off x="8897062" y="1078177"/>
            <a:ext cx="1515810" cy="4185428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1" name="Group 50"/>
          <p:cNvGrpSpPr/>
          <p:nvPr/>
        </p:nvGrpSpPr>
        <p:grpSpPr>
          <a:xfrm>
            <a:off x="7698224" y="2081987"/>
            <a:ext cx="3913486" cy="256201"/>
            <a:chOff x="2411760" y="1402773"/>
            <a:chExt cx="6264696" cy="457200"/>
          </a:xfrm>
        </p:grpSpPr>
        <p:sp>
          <p:nvSpPr>
            <p:cNvPr id="52" name="Cross 51"/>
            <p:cNvSpPr/>
            <p:nvPr/>
          </p:nvSpPr>
          <p:spPr>
            <a:xfrm>
              <a:off x="8239380" y="1402773"/>
              <a:ext cx="437076" cy="457200"/>
            </a:xfrm>
            <a:prstGeom prst="plus">
              <a:avLst>
                <a:gd name="adj" fmla="val 4291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411760" y="1582132"/>
              <a:ext cx="457200" cy="9848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3059832" y="1631372"/>
              <a:ext cx="4968552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1756825" y="2412985"/>
            <a:ext cx="444319" cy="1515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6" name="Straight Connector 75"/>
          <p:cNvCxnSpPr/>
          <p:nvPr/>
        </p:nvCxnSpPr>
        <p:spPr>
          <a:xfrm>
            <a:off x="9189075" y="6440252"/>
            <a:ext cx="2641879" cy="568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9341475" y="5312981"/>
            <a:ext cx="2984" cy="12948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 rot="16200000">
            <a:off x="8375629" y="5619312"/>
            <a:ext cx="1294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Fluorescence detected</a:t>
            </a:r>
          </a:p>
        </p:txBody>
      </p:sp>
      <p:sp>
        <p:nvSpPr>
          <p:cNvPr id="81" name="Freeform 80"/>
          <p:cNvSpPr/>
          <p:nvPr/>
        </p:nvSpPr>
        <p:spPr>
          <a:xfrm>
            <a:off x="9344459" y="5550298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Freeform 81"/>
          <p:cNvSpPr/>
          <p:nvPr/>
        </p:nvSpPr>
        <p:spPr>
          <a:xfrm>
            <a:off x="9808693" y="5700334"/>
            <a:ext cx="450166" cy="745607"/>
          </a:xfrm>
          <a:custGeom>
            <a:avLst/>
            <a:gdLst>
              <a:gd name="connsiteX0" fmla="*/ 0 w 450166"/>
              <a:gd name="connsiteY0" fmla="*/ 745607 h 745607"/>
              <a:gd name="connsiteX1" fmla="*/ 220393 w 450166"/>
              <a:gd name="connsiteY1" fmla="*/ 19 h 745607"/>
              <a:gd name="connsiteX2" fmla="*/ 450166 w 450166"/>
              <a:gd name="connsiteY2" fmla="*/ 726850 h 74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0166" h="745607">
                <a:moveTo>
                  <a:pt x="0" y="745607"/>
                </a:moveTo>
                <a:cubicBezTo>
                  <a:pt x="72683" y="374376"/>
                  <a:pt x="145366" y="3145"/>
                  <a:pt x="220393" y="19"/>
                </a:cubicBezTo>
                <a:cubicBezTo>
                  <a:pt x="295420" y="-3107"/>
                  <a:pt x="372793" y="361871"/>
                  <a:pt x="450166" y="7268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Freeform 82"/>
          <p:cNvSpPr/>
          <p:nvPr/>
        </p:nvSpPr>
        <p:spPr>
          <a:xfrm>
            <a:off x="10259247" y="5334668"/>
            <a:ext cx="450573" cy="1094630"/>
          </a:xfrm>
          <a:custGeom>
            <a:avLst/>
            <a:gdLst>
              <a:gd name="connsiteX0" fmla="*/ 0 w 450573"/>
              <a:gd name="connsiteY0" fmla="*/ 1094630 h 1094630"/>
              <a:gd name="connsiteX1" fmla="*/ 230587 w 450573"/>
              <a:gd name="connsiteY1" fmla="*/ 0 h 1094630"/>
              <a:gd name="connsiteX2" fmla="*/ 450573 w 450573"/>
              <a:gd name="connsiteY2" fmla="*/ 1094630 h 1094630"/>
              <a:gd name="connsiteX3" fmla="*/ 450573 w 450573"/>
              <a:gd name="connsiteY3" fmla="*/ 1094630 h 109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573" h="1094630">
                <a:moveTo>
                  <a:pt x="0" y="1094630"/>
                </a:moveTo>
                <a:cubicBezTo>
                  <a:pt x="77746" y="547315"/>
                  <a:pt x="155492" y="0"/>
                  <a:pt x="230587" y="0"/>
                </a:cubicBezTo>
                <a:cubicBezTo>
                  <a:pt x="305682" y="0"/>
                  <a:pt x="450573" y="1094630"/>
                  <a:pt x="450573" y="1094630"/>
                </a:cubicBezTo>
                <a:lnTo>
                  <a:pt x="450573" y="109463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Freeform 83"/>
          <p:cNvSpPr/>
          <p:nvPr/>
        </p:nvSpPr>
        <p:spPr>
          <a:xfrm>
            <a:off x="10709413" y="5563366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Freeform 84"/>
          <p:cNvSpPr/>
          <p:nvPr/>
        </p:nvSpPr>
        <p:spPr>
          <a:xfrm>
            <a:off x="11173647" y="5555062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7956530" y="2392084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Capillary containing gel</a:t>
            </a:r>
          </a:p>
        </p:txBody>
      </p:sp>
      <p:sp>
        <p:nvSpPr>
          <p:cNvPr id="91" name="Can 90"/>
          <p:cNvSpPr/>
          <p:nvPr/>
        </p:nvSpPr>
        <p:spPr>
          <a:xfrm rot="10800000">
            <a:off x="10709411" y="1335819"/>
            <a:ext cx="306483" cy="1016054"/>
          </a:xfrm>
          <a:prstGeom prst="can">
            <a:avLst>
              <a:gd name="adj" fmla="val 347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10479343" y="159267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Laser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829677" y="2247282"/>
            <a:ext cx="55659" cy="168151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10206450" y="4011959"/>
            <a:ext cx="1345019" cy="5209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Detector</a:t>
            </a:r>
          </a:p>
        </p:txBody>
      </p:sp>
      <p:sp>
        <p:nvSpPr>
          <p:cNvPr id="92" name="Rectangle 91"/>
          <p:cNvSpPr/>
          <p:nvPr/>
        </p:nvSpPr>
        <p:spPr>
          <a:xfrm>
            <a:off x="9822852" y="4835677"/>
            <a:ext cx="1728617" cy="520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Chromatogram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0696293" y="4532954"/>
            <a:ext cx="0" cy="45567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23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16524 -0.01528 L -0.17604 -0.22269 L 0.25781 -0.22037 " pathEditMode="relative" ptsTypes="AA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chromatogram. The results of the chromatogram are used to produce a FASTA (Fast-All) file too.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628564" y="3700410"/>
            <a:ext cx="575542" cy="307777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GB" sz="1400" dirty="0"/>
              <a:t>Time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941986" y="3630655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855864" y="3630655"/>
            <a:ext cx="464234" cy="36933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320098" y="3636765"/>
            <a:ext cx="464234" cy="36933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769741" y="3633100"/>
            <a:ext cx="464234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G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401045" y="3630655"/>
            <a:ext cx="464234" cy="36933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7786602" y="3625877"/>
            <a:ext cx="2641879" cy="5689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 flipV="1">
            <a:off x="7939002" y="2498606"/>
            <a:ext cx="2984" cy="129489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6200000">
            <a:off x="6973156" y="2804937"/>
            <a:ext cx="1294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Fluorescence detected</a:t>
            </a:r>
          </a:p>
        </p:txBody>
      </p:sp>
      <p:sp>
        <p:nvSpPr>
          <p:cNvPr id="57" name="Freeform 56"/>
          <p:cNvSpPr/>
          <p:nvPr/>
        </p:nvSpPr>
        <p:spPr>
          <a:xfrm>
            <a:off x="7941986" y="2735923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Freeform 57"/>
          <p:cNvSpPr/>
          <p:nvPr/>
        </p:nvSpPr>
        <p:spPr>
          <a:xfrm>
            <a:off x="8406220" y="2885959"/>
            <a:ext cx="450166" cy="745607"/>
          </a:xfrm>
          <a:custGeom>
            <a:avLst/>
            <a:gdLst>
              <a:gd name="connsiteX0" fmla="*/ 0 w 450166"/>
              <a:gd name="connsiteY0" fmla="*/ 745607 h 745607"/>
              <a:gd name="connsiteX1" fmla="*/ 220393 w 450166"/>
              <a:gd name="connsiteY1" fmla="*/ 19 h 745607"/>
              <a:gd name="connsiteX2" fmla="*/ 450166 w 450166"/>
              <a:gd name="connsiteY2" fmla="*/ 726850 h 74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0166" h="745607">
                <a:moveTo>
                  <a:pt x="0" y="745607"/>
                </a:moveTo>
                <a:cubicBezTo>
                  <a:pt x="72683" y="374376"/>
                  <a:pt x="145366" y="3145"/>
                  <a:pt x="220393" y="19"/>
                </a:cubicBezTo>
                <a:cubicBezTo>
                  <a:pt x="295420" y="-3107"/>
                  <a:pt x="372793" y="361871"/>
                  <a:pt x="450166" y="726850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Freeform 58"/>
          <p:cNvSpPr/>
          <p:nvPr/>
        </p:nvSpPr>
        <p:spPr>
          <a:xfrm>
            <a:off x="8856774" y="2520293"/>
            <a:ext cx="450573" cy="1094630"/>
          </a:xfrm>
          <a:custGeom>
            <a:avLst/>
            <a:gdLst>
              <a:gd name="connsiteX0" fmla="*/ 0 w 450573"/>
              <a:gd name="connsiteY0" fmla="*/ 1094630 h 1094630"/>
              <a:gd name="connsiteX1" fmla="*/ 230587 w 450573"/>
              <a:gd name="connsiteY1" fmla="*/ 0 h 1094630"/>
              <a:gd name="connsiteX2" fmla="*/ 450573 w 450573"/>
              <a:gd name="connsiteY2" fmla="*/ 1094630 h 1094630"/>
              <a:gd name="connsiteX3" fmla="*/ 450573 w 450573"/>
              <a:gd name="connsiteY3" fmla="*/ 1094630 h 109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573" h="1094630">
                <a:moveTo>
                  <a:pt x="0" y="1094630"/>
                </a:moveTo>
                <a:cubicBezTo>
                  <a:pt x="77746" y="547315"/>
                  <a:pt x="155492" y="0"/>
                  <a:pt x="230587" y="0"/>
                </a:cubicBezTo>
                <a:cubicBezTo>
                  <a:pt x="305682" y="0"/>
                  <a:pt x="450573" y="1094630"/>
                  <a:pt x="450573" y="1094630"/>
                </a:cubicBezTo>
                <a:lnTo>
                  <a:pt x="450573" y="1094630"/>
                </a:lnTo>
              </a:path>
            </a:pathLst>
          </a:cu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Freeform 59"/>
          <p:cNvSpPr/>
          <p:nvPr/>
        </p:nvSpPr>
        <p:spPr>
          <a:xfrm>
            <a:off x="9306940" y="2748991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Freeform 60"/>
          <p:cNvSpPr/>
          <p:nvPr/>
        </p:nvSpPr>
        <p:spPr>
          <a:xfrm>
            <a:off x="9771174" y="2740687"/>
            <a:ext cx="464234" cy="876886"/>
          </a:xfrm>
          <a:custGeom>
            <a:avLst/>
            <a:gdLst>
              <a:gd name="connsiteX0" fmla="*/ 0 w 464234"/>
              <a:gd name="connsiteY0" fmla="*/ 876886 h 876886"/>
              <a:gd name="connsiteX1" fmla="*/ 239150 w 464234"/>
              <a:gd name="connsiteY1" fmla="*/ 0 h 876886"/>
              <a:gd name="connsiteX2" fmla="*/ 464234 w 464234"/>
              <a:gd name="connsiteY2" fmla="*/ 876886 h 87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234" h="876886">
                <a:moveTo>
                  <a:pt x="0" y="876886"/>
                </a:moveTo>
                <a:cubicBezTo>
                  <a:pt x="80889" y="438443"/>
                  <a:pt x="161778" y="0"/>
                  <a:pt x="239150" y="0"/>
                </a:cubicBezTo>
                <a:cubicBezTo>
                  <a:pt x="316522" y="0"/>
                  <a:pt x="390378" y="438443"/>
                  <a:pt x="464234" y="876886"/>
                </a:cubicBezTo>
              </a:path>
            </a:pathLst>
          </a:cu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ectangle 61"/>
          <p:cNvSpPr/>
          <p:nvPr/>
        </p:nvSpPr>
        <p:spPr>
          <a:xfrm>
            <a:off x="8420379" y="2021302"/>
            <a:ext cx="1728617" cy="520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Chromatogram</a:t>
            </a:r>
          </a:p>
        </p:txBody>
      </p:sp>
      <p:sp>
        <p:nvSpPr>
          <p:cNvPr id="4" name="Rectangle 3"/>
          <p:cNvSpPr/>
          <p:nvPr/>
        </p:nvSpPr>
        <p:spPr>
          <a:xfrm>
            <a:off x="7358995" y="4423143"/>
            <a:ext cx="3069486" cy="15098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7364688" y="4432322"/>
            <a:ext cx="30637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&gt;Sequence name</a:t>
            </a:r>
          </a:p>
          <a:p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TTCAGGTACAGGATACAATAGACTTAGACATAGGCATAGCACCCAGATAGGCGGCTGCAATGCATACAGCCCCGAGGGGTTACA</a:t>
            </a:r>
          </a:p>
        </p:txBody>
      </p:sp>
    </p:spTree>
    <p:extLst>
      <p:ext uri="{BB962C8B-B14F-4D97-AF65-F5344CB8AC3E}">
        <p14:creationId xmlns:p14="http://schemas.microsoft.com/office/powerpoint/2010/main" val="94516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B7BA0-0F6E-85D4-B22F-207361619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DNA identity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CB076C-882F-BF49-0FC2-8322D7073A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BF1E7E-D696-E394-5F2D-A324D42BD9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3026" y="5152255"/>
            <a:ext cx="11159979" cy="76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40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1"/>
            <a:ext cx="5180393" cy="15617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>
                <a:solidFill>
                  <a:schemeClr val="accent5"/>
                </a:solidFill>
              </a:rPr>
              <a:t>Chromatograms</a:t>
            </a:r>
            <a:r>
              <a:rPr lang="en-GB" dirty="0">
                <a:solidFill>
                  <a:schemeClr val="accent5"/>
                </a:solidFill>
              </a:rPr>
              <a:t> </a:t>
            </a:r>
            <a:r>
              <a:rPr lang="en-GB" dirty="0"/>
              <a:t>show the strength of the fluorescent signal from a nucleotide, plotted against time (as an indication of where that nucleotide is in the DNA sequence).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A9A540-4477-4C3E-B12E-5389D6529C46}"/>
              </a:ext>
            </a:extLst>
          </p:cNvPr>
          <p:cNvSpPr txBox="1"/>
          <p:nvPr/>
        </p:nvSpPr>
        <p:spPr>
          <a:xfrm>
            <a:off x="475311" y="4031931"/>
            <a:ext cx="339634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dirty="0"/>
              <a:t>Each base has a differently coloured fluorescent tag:</a:t>
            </a:r>
            <a:br>
              <a:rPr lang="en-GB" dirty="0"/>
            </a:br>
            <a:endParaRPr lang="en-GB" dirty="0"/>
          </a:p>
          <a:p>
            <a:r>
              <a:rPr lang="en-GB" dirty="0">
                <a:solidFill>
                  <a:schemeClr val="accent5"/>
                </a:solidFill>
              </a:rPr>
              <a:t>A = green</a:t>
            </a:r>
          </a:p>
          <a:p>
            <a:r>
              <a:rPr lang="en-GB" dirty="0">
                <a:solidFill>
                  <a:srgbClr val="0070C0"/>
                </a:solidFill>
              </a:rPr>
              <a:t>C = blue</a:t>
            </a:r>
          </a:p>
          <a:p>
            <a:r>
              <a:rPr lang="en-GB" dirty="0"/>
              <a:t>G = yellow</a:t>
            </a:r>
          </a:p>
          <a:p>
            <a:r>
              <a:rPr lang="en-GB" dirty="0">
                <a:solidFill>
                  <a:srgbClr val="FF0000"/>
                </a:solidFill>
              </a:rPr>
              <a:t>T = red</a:t>
            </a:r>
            <a:endParaRPr lang="en-US"/>
          </a:p>
        </p:txBody>
      </p:sp>
      <p:pic>
        <p:nvPicPr>
          <p:cNvPr id="8" name="Picture 7" descr="A diagram of a dna sequence&#10;&#10;Description automatically generated with medium confidence">
            <a:extLst>
              <a:ext uri="{FF2B5EF4-FFF2-40B4-BE49-F238E27FC236}">
                <a16:creationId xmlns:a16="http://schemas.microsoft.com/office/drawing/2014/main" id="{7C0E0451-18C1-3EFC-A3EB-13B9D0710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427" y="3706568"/>
            <a:ext cx="8367969" cy="280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058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112547" cy="4490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On a chromatogram:</a:t>
            </a:r>
          </a:p>
          <a:p>
            <a:r>
              <a:rPr lang="en-GB" b="1" dirty="0">
                <a:solidFill>
                  <a:schemeClr val="accent5"/>
                </a:solidFill>
              </a:rPr>
              <a:t>Good quality, accurate DNA sequence is seen as sharp, evenly-spaced peaks</a:t>
            </a:r>
          </a:p>
          <a:p>
            <a:r>
              <a:rPr lang="en-GB" dirty="0"/>
              <a:t>The 1</a:t>
            </a:r>
            <a:r>
              <a:rPr lang="en-GB" baseline="30000" dirty="0"/>
              <a:t>st</a:t>
            </a:r>
            <a:r>
              <a:rPr lang="en-GB" dirty="0"/>
              <a:t> 40 base sequence is often poor</a:t>
            </a:r>
          </a:p>
          <a:p>
            <a:r>
              <a:rPr lang="en-GB" dirty="0"/>
              <a:t>The best DNA sequence data is usually found between 100 and 500 bases</a:t>
            </a:r>
          </a:p>
          <a:p>
            <a:r>
              <a:rPr lang="en-GB" dirty="0"/>
              <a:t>The quality of DNA sequence data often deteriorates towards the end of the trace</a:t>
            </a:r>
          </a:p>
        </p:txBody>
      </p:sp>
      <p:pic>
        <p:nvPicPr>
          <p:cNvPr id="8" name="Picture 7" descr="A close-up of a chart&#10;&#10;Description automatically generated">
            <a:extLst>
              <a:ext uri="{FF2B5EF4-FFF2-40B4-BE49-F238E27FC236}">
                <a16:creationId xmlns:a16="http://schemas.microsoft.com/office/drawing/2014/main" id="{99D7A321-5707-4B16-1051-1C4D15588D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91" b="42252"/>
          <a:stretch/>
        </p:blipFill>
        <p:spPr>
          <a:xfrm>
            <a:off x="5762956" y="1961540"/>
            <a:ext cx="5948866" cy="441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15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Interpreting chromatograms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9" y="2021302"/>
            <a:ext cx="4990180" cy="4251907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Find the chromatogram file for your DNA barcode. </a:t>
            </a:r>
          </a:p>
          <a:p>
            <a:pPr lvl="0"/>
            <a:r>
              <a:rPr lang="en-GB" dirty="0"/>
              <a:t>Follow the printed or digital instructions to view your chromatogram</a:t>
            </a:r>
          </a:p>
          <a:p>
            <a:r>
              <a:rPr lang="en-GB" dirty="0"/>
              <a:t>Save the chromatogram in a file format, location and using a file name that you will be able to find and use again</a:t>
            </a:r>
          </a:p>
          <a:p>
            <a:r>
              <a:rPr lang="en-GB" dirty="0"/>
              <a:t>Discuss the accuracy of your DNA barcode sequence (using information from the chromatogram) </a:t>
            </a:r>
          </a:p>
          <a:p>
            <a:pPr lvl="0"/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283" y="2023224"/>
            <a:ext cx="5554224" cy="35865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-90189" y="1940663"/>
            <a:ext cx="763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</a:t>
            </a:r>
            <a:endParaRPr lang="en-GB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-90189" y="2755467"/>
            <a:ext cx="763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</a:t>
            </a:r>
            <a:endParaRPr lang="en-GB" sz="4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92" y="5095109"/>
            <a:ext cx="538387" cy="45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836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DNA identity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0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Interpreting chromatograms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09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Bioinformatics: BLAST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162119"/>
            <a:ext cx="221132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Communication: invertebrate identities</a:t>
            </a:r>
          </a:p>
        </p:txBody>
      </p:sp>
    </p:spTree>
    <p:extLst>
      <p:ext uri="{BB962C8B-B14F-4D97-AF65-F5344CB8AC3E}">
        <p14:creationId xmlns:p14="http://schemas.microsoft.com/office/powerpoint/2010/main" val="35830291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BLAST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112547" cy="42519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>
                <a:solidFill>
                  <a:schemeClr val="accent5"/>
                </a:solidFill>
              </a:rPr>
              <a:t>Bioinformatics</a:t>
            </a:r>
            <a:r>
              <a:rPr lang="en-GB" dirty="0"/>
              <a:t> is the development of software and computing tools to organise and analyse raw biological data.</a:t>
            </a:r>
          </a:p>
          <a:p>
            <a:pPr marL="0" indent="0">
              <a:buNone/>
            </a:pPr>
            <a:r>
              <a:rPr lang="en-GB" dirty="0"/>
              <a:t>One way in which bioinformatics is used is for the comparison of DNA sequence.</a:t>
            </a:r>
          </a:p>
          <a:p>
            <a:pPr lvl="0"/>
            <a:r>
              <a:rPr lang="en-GB" dirty="0"/>
              <a:t>Comparison of DNA sequence from  known organisms determines how similar DNA sequence is and relatedness.</a:t>
            </a:r>
          </a:p>
          <a:p>
            <a:pPr lvl="0"/>
            <a:r>
              <a:rPr lang="en-GB" b="1" dirty="0">
                <a:solidFill>
                  <a:schemeClr val="accent5"/>
                </a:solidFill>
              </a:rPr>
              <a:t>Comparison of DNA sequence from an unknown organism to a database of DNA sequences assists identification.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283" y="2023225"/>
            <a:ext cx="5554224" cy="37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232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BLAST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308512" cy="42519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To compare DNA sequences, a </a:t>
            </a:r>
            <a:r>
              <a:rPr lang="en-GB" b="1" dirty="0">
                <a:solidFill>
                  <a:schemeClr val="accent5"/>
                </a:solidFill>
              </a:rPr>
              <a:t>BLAST</a:t>
            </a:r>
            <a:r>
              <a:rPr lang="en-GB" dirty="0"/>
              <a:t> is used. </a:t>
            </a:r>
          </a:p>
          <a:p>
            <a:pPr marL="0" indent="0">
              <a:buNone/>
            </a:pPr>
            <a:r>
              <a:rPr lang="en-GB" dirty="0"/>
              <a:t>BLAST stands for </a:t>
            </a:r>
            <a:r>
              <a:rPr lang="en-GB" b="1" dirty="0">
                <a:solidFill>
                  <a:schemeClr val="accent5"/>
                </a:solidFill>
              </a:rPr>
              <a:t>B</a:t>
            </a:r>
            <a:r>
              <a:rPr lang="en-GB" dirty="0"/>
              <a:t>asic </a:t>
            </a:r>
            <a:r>
              <a:rPr lang="en-GB" b="1" dirty="0">
                <a:solidFill>
                  <a:schemeClr val="accent5"/>
                </a:solidFill>
              </a:rPr>
              <a:t>L</a:t>
            </a:r>
            <a:r>
              <a:rPr lang="en-GB" dirty="0"/>
              <a:t>ocal </a:t>
            </a:r>
            <a:r>
              <a:rPr lang="en-GB" b="1" dirty="0">
                <a:solidFill>
                  <a:schemeClr val="accent5"/>
                </a:solidFill>
              </a:rPr>
              <a:t>A</a:t>
            </a:r>
            <a:r>
              <a:rPr lang="en-GB" dirty="0"/>
              <a:t>lignment </a:t>
            </a:r>
            <a:r>
              <a:rPr lang="en-GB" b="1" dirty="0">
                <a:solidFill>
                  <a:schemeClr val="accent5"/>
                </a:solidFill>
              </a:rPr>
              <a:t>S</a:t>
            </a:r>
            <a:r>
              <a:rPr lang="en-GB" dirty="0"/>
              <a:t>earch </a:t>
            </a:r>
            <a:r>
              <a:rPr lang="en-GB" b="1" dirty="0">
                <a:solidFill>
                  <a:schemeClr val="accent5"/>
                </a:solidFill>
              </a:rPr>
              <a:t>T</a:t>
            </a:r>
            <a:r>
              <a:rPr lang="en-GB" dirty="0"/>
              <a:t>ool. </a:t>
            </a:r>
          </a:p>
          <a:p>
            <a:pPr marL="0" indent="0">
              <a:buNone/>
            </a:pPr>
            <a:r>
              <a:rPr lang="en-GB" dirty="0"/>
              <a:t>Compare the DNA barcode sequence from your invertebrate sample to a database of DNA sequences to try and identify what it is.  </a:t>
            </a:r>
          </a:p>
          <a:p>
            <a:pPr marL="0" indent="0">
              <a:buNone/>
            </a:pPr>
            <a:endParaRPr lang="en-GB" dirty="0">
              <a:solidFill>
                <a:schemeClr val="accent5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018294" y="3749062"/>
            <a:ext cx="1676400" cy="1761360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0" dirty="0"/>
              <a:t>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1283" y="2023225"/>
            <a:ext cx="1663340" cy="15172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765718" y="1905777"/>
            <a:ext cx="1842833" cy="15192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5986" y="1905777"/>
            <a:ext cx="2294755" cy="151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316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BLAST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985935" cy="4251907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Find your DNA barcode sequence file</a:t>
            </a:r>
            <a:endParaRPr lang="en-GB" b="1" dirty="0">
              <a:solidFill>
                <a:schemeClr val="bg2"/>
              </a:solidFill>
            </a:endParaRPr>
          </a:p>
          <a:p>
            <a:pPr lvl="0"/>
            <a:r>
              <a:rPr lang="en-GB" dirty="0"/>
              <a:t>Follow the printed or digital instructions to compare these DNA barcodes to the </a:t>
            </a:r>
            <a:r>
              <a:rPr lang="en-GB" dirty="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NCBI</a:t>
            </a:r>
            <a:r>
              <a:rPr lang="en-GB" dirty="0">
                <a:solidFill>
                  <a:schemeClr val="bg2"/>
                </a:solidFill>
              </a:rPr>
              <a:t> </a:t>
            </a:r>
            <a:r>
              <a:rPr lang="en-GB" dirty="0"/>
              <a:t>(</a:t>
            </a:r>
            <a:r>
              <a:rPr lang="en-GB" b="1" dirty="0"/>
              <a:t>N</a:t>
            </a:r>
            <a:r>
              <a:rPr lang="en-GB" dirty="0"/>
              <a:t>ational </a:t>
            </a:r>
            <a:r>
              <a:rPr lang="en-GB" b="1" dirty="0"/>
              <a:t>C</a:t>
            </a:r>
            <a:r>
              <a:rPr lang="en-GB" dirty="0"/>
              <a:t>entre for </a:t>
            </a:r>
            <a:r>
              <a:rPr lang="en-GB" b="1" dirty="0"/>
              <a:t>B</a:t>
            </a:r>
            <a:r>
              <a:rPr lang="en-GB" dirty="0"/>
              <a:t>iotechnology </a:t>
            </a:r>
            <a:r>
              <a:rPr lang="en-GB" b="1" dirty="0"/>
              <a:t>I</a:t>
            </a:r>
            <a:r>
              <a:rPr lang="en-GB" dirty="0"/>
              <a:t>nformation) database using a BLAST</a:t>
            </a:r>
          </a:p>
          <a:p>
            <a:r>
              <a:rPr lang="en-GB" dirty="0"/>
              <a:t>Save the DNA barcode sequence in a file format, location and using a file name that you will be able to find and use again</a:t>
            </a:r>
          </a:p>
          <a:p>
            <a:pPr lvl="0"/>
            <a:r>
              <a:rPr lang="en-GB" dirty="0"/>
              <a:t>Record the binomial classification, common name, E value and % identical – you can use the form from session 2 named </a:t>
            </a:r>
            <a:r>
              <a:rPr lang="en-GB" dirty="0">
                <a:solidFill>
                  <a:schemeClr val="accent5"/>
                </a:solidFill>
              </a:rPr>
              <a:t>’</a:t>
            </a:r>
            <a:r>
              <a:rPr lang="en-GB" b="1" dirty="0">
                <a:solidFill>
                  <a:schemeClr val="accent5"/>
                </a:solidFill>
              </a:rPr>
              <a:t>02_R_BLAST-results</a:t>
            </a:r>
            <a:r>
              <a:rPr lang="en-GB" dirty="0">
                <a:solidFill>
                  <a:schemeClr val="accent5"/>
                </a:solidFill>
              </a:rPr>
              <a:t>’</a:t>
            </a:r>
            <a:r>
              <a:rPr lang="en-GB" dirty="0">
                <a:solidFill>
                  <a:schemeClr val="bg2"/>
                </a:solidFill>
              </a:rPr>
              <a:t> </a:t>
            </a:r>
            <a:r>
              <a:rPr lang="en-GB" dirty="0"/>
              <a:t>as a template if it is helpful</a:t>
            </a:r>
          </a:p>
          <a:p>
            <a:pPr lvl="0"/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-90189" y="1940663"/>
            <a:ext cx="763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</a:t>
            </a:r>
            <a:endParaRPr lang="en-GB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-90189" y="2453622"/>
            <a:ext cx="763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</a:t>
            </a:r>
            <a:endParaRPr lang="en-GB" sz="4800" dirty="0"/>
          </a:p>
        </p:txBody>
      </p:sp>
      <p:sp>
        <p:nvSpPr>
          <p:cNvPr id="15" name="TextBox 14"/>
          <p:cNvSpPr txBox="1"/>
          <p:nvPr/>
        </p:nvSpPr>
        <p:spPr>
          <a:xfrm>
            <a:off x="-80571" y="5059767"/>
            <a:ext cx="7441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</a:t>
            </a:r>
            <a:endParaRPr lang="en-GB" sz="4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3001" y="2023224"/>
            <a:ext cx="4702506" cy="303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250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BLAST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112547" cy="46682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</a:rPr>
              <a:t>Prepare to present your results to the class: </a:t>
            </a:r>
          </a:p>
          <a:p>
            <a:r>
              <a:rPr lang="en-GB" dirty="0"/>
              <a:t>Is it possible to identify your invertebrate sample from the DNA sequence? </a:t>
            </a:r>
          </a:p>
          <a:p>
            <a:r>
              <a:rPr lang="en-GB" dirty="0"/>
              <a:t>How accurate is your DNA sequence? (Judged from the chromatogram.)</a:t>
            </a:r>
          </a:p>
          <a:p>
            <a:r>
              <a:rPr lang="en-GB" dirty="0"/>
              <a:t>What do the E value and % identical tell you about how good the DNA barcode sequence match to the database is?</a:t>
            </a:r>
          </a:p>
          <a:p>
            <a:r>
              <a:rPr lang="en-GB" dirty="0"/>
              <a:t>Has anyone got accurate DNA sequence that is not similar to known invertebrates in the database?</a:t>
            </a:r>
            <a:endParaRPr lang="en-GB" dirty="0">
              <a:latin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283" y="2021302"/>
            <a:ext cx="5558529" cy="28590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50" y="2792780"/>
            <a:ext cx="538387" cy="45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687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DNA identity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0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Interpreting chromatograms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09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Bioinformatics: BLAST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162119"/>
            <a:ext cx="221132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Communication: invertebrate identities</a:t>
            </a:r>
          </a:p>
        </p:txBody>
      </p:sp>
    </p:spTree>
    <p:extLst>
      <p:ext uri="{BB962C8B-B14F-4D97-AF65-F5344CB8AC3E}">
        <p14:creationId xmlns:p14="http://schemas.microsoft.com/office/powerpoint/2010/main" val="24542971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Barcoding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112547" cy="42519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</a:rPr>
              <a:t>What can you do with your DNA-based identification of an invertebrate species?</a:t>
            </a:r>
          </a:p>
          <a:p>
            <a:r>
              <a:rPr lang="en-GB" dirty="0">
                <a:latin typeface="Arial" panose="020B0604020202020204" pitchFamily="34" charset="0"/>
              </a:rPr>
              <a:t>If the DNA barcode from your invertebrate matches one in the database, you will contribute to knowledge about the range and habitats of invertebrates found around your school: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</a:rPr>
              <a:t>Biomonitoring</a:t>
            </a:r>
            <a:endParaRPr lang="en-GB" b="1" dirty="0">
              <a:latin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</a:rPr>
              <a:t>If the DNA barcode from your invertebrate does not match one in the database, your sample could be used in further analysis to try and characterise an unknown invertebrate: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</a:rPr>
              <a:t>Bioexploration</a:t>
            </a:r>
            <a:endParaRPr lang="en-GB" b="1" dirty="0">
              <a:latin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283" y="2021302"/>
            <a:ext cx="5558529" cy="285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026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74685-2D7B-F27E-8616-78F009533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Teacher notes: </a:t>
            </a:r>
            <a:r>
              <a:rPr lang="en-US" dirty="0">
                <a:solidFill>
                  <a:schemeClr val="tx2"/>
                </a:solidFill>
              </a:rPr>
              <a:t>Session contents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89E6F1-C942-8985-501B-A921EBC251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320829"/>
              </p:ext>
            </p:extLst>
          </p:nvPr>
        </p:nvGraphicFramePr>
        <p:xfrm>
          <a:off x="480176" y="2021302"/>
          <a:ext cx="11412000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1481">
                  <a:extLst>
                    <a:ext uri="{9D8B030D-6E8A-4147-A177-3AD203B41FA5}">
                      <a16:colId xmlns:a16="http://schemas.microsoft.com/office/drawing/2014/main" val="2175856432"/>
                    </a:ext>
                  </a:extLst>
                </a:gridCol>
                <a:gridCol w="1230086">
                  <a:extLst>
                    <a:ext uri="{9D8B030D-6E8A-4147-A177-3AD203B41FA5}">
                      <a16:colId xmlns:a16="http://schemas.microsoft.com/office/drawing/2014/main" val="4161623922"/>
                    </a:ext>
                  </a:extLst>
                </a:gridCol>
                <a:gridCol w="7200433">
                  <a:extLst>
                    <a:ext uri="{9D8B030D-6E8A-4147-A177-3AD203B41FA5}">
                      <a16:colId xmlns:a16="http://schemas.microsoft.com/office/drawing/2014/main" val="621128730"/>
                    </a:ext>
                  </a:extLst>
                </a:gridCol>
              </a:tblGrid>
              <a:tr h="113686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</a:rPr>
                        <a:t>Interpreting chromatograms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20 min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/>
                        <a:t>Explanation</a:t>
                      </a:r>
                      <a:r>
                        <a:rPr lang="en-GB" sz="2000" baseline="0" dirty="0"/>
                        <a:t> of </a:t>
                      </a:r>
                      <a:r>
                        <a:rPr lang="en-GB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data displayed in a chromatogram and how it provides information on the accuracy of the DNA sequence generated. Supporting Interpretation of how accurate the DNA barcode sequences are from the chromatograms, using </a:t>
                      </a:r>
                      <a:r>
                        <a:rPr lang="en-GB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Chromas</a:t>
                      </a:r>
                      <a:r>
                        <a:rPr lang="en-GB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(free to download software).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0890260"/>
                  </a:ext>
                </a:extLst>
              </a:tr>
              <a:tr h="113686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</a:rPr>
                        <a:t>Bioinformatics:</a:t>
                      </a:r>
                      <a:r>
                        <a:rPr lang="en-GB" sz="2000" b="1" baseline="0" dirty="0">
                          <a:solidFill>
                            <a:schemeClr val="tx2"/>
                          </a:solidFill>
                        </a:rPr>
                        <a:t> </a:t>
                      </a:r>
                      <a:br>
                        <a:rPr lang="en-GB" sz="2000" b="1" baseline="0" dirty="0">
                          <a:solidFill>
                            <a:schemeClr val="tx2"/>
                          </a:solidFill>
                        </a:rPr>
                      </a:br>
                      <a:r>
                        <a:rPr lang="en-GB" sz="2000" b="1" baseline="0" dirty="0">
                          <a:solidFill>
                            <a:schemeClr val="tx2"/>
                          </a:solidFill>
                        </a:rPr>
                        <a:t>BLAST</a:t>
                      </a:r>
                      <a:endParaRPr lang="en-GB" sz="2000" b="1" dirty="0">
                        <a:solidFill>
                          <a:schemeClr val="tx2"/>
                        </a:solidFill>
                      </a:endParaRP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20 min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/>
                        <a:t>Following the exercise using BLAST (Basic Local Alignment Search Tool), in session 2, applying the same techniques to identify the invertebrates sampled.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884372"/>
                  </a:ext>
                </a:extLst>
              </a:tr>
              <a:tr h="1136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</a:rPr>
                        <a:t>Communication: invertebrate identities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20 min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Sharing information about the invertebrates identified within</a:t>
                      </a:r>
                      <a:r>
                        <a:rPr lang="en-GB" sz="20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class. Is it possible to</a:t>
                      </a:r>
                      <a:r>
                        <a:rPr lang="en-GB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identify invertebrate samples from the DNA sequence? Has anyone got quality DNA sequence that is not similar to known invertebrates in the database? </a:t>
                      </a:r>
                      <a:endParaRPr lang="en-GB" sz="2000" dirty="0"/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413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8923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BLAST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112547" cy="4668256"/>
          </a:xfrm>
        </p:spPr>
        <p:txBody>
          <a:bodyPr>
            <a:noAutofit/>
          </a:bodyPr>
          <a:lstStyle/>
          <a:p>
            <a:pPr marL="0" indent="0">
              <a:spcBef>
                <a:spcPts val="1000"/>
              </a:spcBef>
              <a:buNone/>
            </a:pPr>
            <a:r>
              <a:rPr lang="en-GB" dirty="0"/>
              <a:t>As a class: </a:t>
            </a:r>
          </a:p>
          <a:p>
            <a:pPr>
              <a:spcBef>
                <a:spcPts val="1000"/>
              </a:spcBef>
            </a:pPr>
            <a:r>
              <a:rPr lang="en-GB" dirty="0"/>
              <a:t>Is it possible to identify invertebrate samples from the DNA sequence for use in </a:t>
            </a:r>
            <a:r>
              <a:rPr lang="en-GB" b="1" dirty="0">
                <a:solidFill>
                  <a:schemeClr val="accent5"/>
                </a:solidFill>
              </a:rPr>
              <a:t>biomonitoring</a:t>
            </a:r>
            <a:r>
              <a:rPr lang="en-GB" dirty="0"/>
              <a:t>? </a:t>
            </a:r>
          </a:p>
          <a:p>
            <a:pPr>
              <a:spcBef>
                <a:spcPts val="1000"/>
              </a:spcBef>
            </a:pPr>
            <a:r>
              <a:rPr lang="en-GB" dirty="0"/>
              <a:t>How accurate is the DNA sequence? (Judged from the chromatogram.)</a:t>
            </a:r>
          </a:p>
          <a:p>
            <a:pPr>
              <a:spcBef>
                <a:spcPts val="1000"/>
              </a:spcBef>
            </a:pPr>
            <a:r>
              <a:rPr lang="en-GB" dirty="0"/>
              <a:t>What do the E value and % identical tell you about how good the DNA barcode sequence match to the database is?</a:t>
            </a:r>
          </a:p>
          <a:p>
            <a:pPr>
              <a:spcBef>
                <a:spcPts val="1000"/>
              </a:spcBef>
            </a:pPr>
            <a:r>
              <a:rPr lang="en-GB" dirty="0"/>
              <a:t>Has anyone got accurate DNA sequence that is not similar to known invertebrates in the database and could be used in </a:t>
            </a:r>
            <a:r>
              <a:rPr lang="en-GB" b="1" dirty="0">
                <a:solidFill>
                  <a:schemeClr val="accent5"/>
                </a:solidFill>
              </a:rPr>
              <a:t>bioexploration</a:t>
            </a:r>
            <a:r>
              <a:rPr lang="en-GB" dirty="0"/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283" y="2021302"/>
            <a:ext cx="5558529" cy="28590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50" y="2792780"/>
            <a:ext cx="538387" cy="45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5706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DNA identity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0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Interpreting chromatograms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09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Bioinformatics: BLAST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162119"/>
            <a:ext cx="221132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Communication: invertebrate identities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3703320"/>
            <a:ext cx="11443598" cy="25698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</a:rPr>
              <a:t>Next session we be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</a:rPr>
              <a:t>starting to design posters to communicate our results / producing a phylogenetic tree of the invertebrates identified </a:t>
            </a:r>
            <a:r>
              <a:rPr lang="en-GB" dirty="0">
                <a:latin typeface="Arial" panose="020B0604020202020204" pitchFamily="34" charset="0"/>
              </a:rPr>
              <a:t>[</a:t>
            </a:r>
            <a:r>
              <a:rPr lang="en-GB" b="1" dirty="0">
                <a:solidFill>
                  <a:schemeClr val="bg2"/>
                </a:solidFill>
                <a:latin typeface="Arial" panose="020B0604020202020204" pitchFamily="34" charset="0"/>
              </a:rPr>
              <a:t>delete as appropriate</a:t>
            </a:r>
            <a:r>
              <a:rPr lang="en-GB" dirty="0">
                <a:latin typeface="Arial" panose="020B0604020202020204" pitchFamily="34" charset="0"/>
              </a:rPr>
              <a:t>].</a:t>
            </a:r>
          </a:p>
        </p:txBody>
      </p:sp>
    </p:spTree>
    <p:extLst>
      <p:ext uri="{BB962C8B-B14F-4D97-AF65-F5344CB8AC3E}">
        <p14:creationId xmlns:p14="http://schemas.microsoft.com/office/powerpoint/2010/main" val="23963289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23557-ED75-EB03-119C-B3CC66CC9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46782-CFCE-13CC-0A8B-872F49595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Barcoding for beginners is a project by Wellcome Connecting Science, funded by a Royal Society Partnership grant.</a:t>
            </a:r>
          </a:p>
          <a:p>
            <a:r>
              <a:rPr lang="en-GB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resources can be found on YourGenome: </a:t>
            </a:r>
            <a:r>
              <a:rPr lang="en-GB">
                <a:solidFill>
                  <a:schemeClr val="accent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yourgenome.org/theme/barcoding-for-beginners</a:t>
            </a:r>
            <a:endParaRPr lang="en-GB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Image credits</a:t>
            </a:r>
            <a: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Wellcome Connecting Science</a:t>
            </a:r>
            <a:r>
              <a:rPr lang="en-GB" sz="16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Insect illustrations: Petra Korlević</a:t>
            </a:r>
          </a:p>
        </p:txBody>
      </p:sp>
    </p:spTree>
    <p:extLst>
      <p:ext uri="{BB962C8B-B14F-4D97-AF65-F5344CB8AC3E}">
        <p14:creationId xmlns:p14="http://schemas.microsoft.com/office/powerpoint/2010/main" val="1857558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Bioinformatics: DNA identity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0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Interpreting chromatograms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09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Bioinformatics: BLAST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162119"/>
            <a:ext cx="221132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Communication: invertebrate identities</a:t>
            </a:r>
          </a:p>
        </p:txBody>
      </p:sp>
    </p:spTree>
    <p:extLst>
      <p:ext uri="{BB962C8B-B14F-4D97-AF65-F5344CB8AC3E}">
        <p14:creationId xmlns:p14="http://schemas.microsoft.com/office/powerpoint/2010/main" val="4130021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/>
              <a:t>DNA is denatured and a primer anneals to the DNA (just like in PCR) </a:t>
            </a:r>
          </a:p>
        </p:txBody>
      </p:sp>
      <p:grpSp>
        <p:nvGrpSpPr>
          <p:cNvPr id="66" name="Group 65"/>
          <p:cNvGrpSpPr/>
          <p:nvPr/>
        </p:nvGrpSpPr>
        <p:grpSpPr>
          <a:xfrm rot="5400000" flipH="1" flipV="1">
            <a:off x="6917456" y="5465581"/>
            <a:ext cx="849432" cy="236092"/>
            <a:chOff x="8085352" y="4228634"/>
            <a:chExt cx="958071" cy="233927"/>
          </a:xfrm>
        </p:grpSpPr>
        <p:sp>
          <p:nvSpPr>
            <p:cNvPr id="92" name="Can 91"/>
            <p:cNvSpPr/>
            <p:nvPr/>
          </p:nvSpPr>
          <p:spPr>
            <a:xfrm rot="10800000">
              <a:off x="8131060" y="4254216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Can 92"/>
            <p:cNvSpPr/>
            <p:nvPr/>
          </p:nvSpPr>
          <p:spPr>
            <a:xfrm rot="10800000">
              <a:off x="8293188" y="4254216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Can 93"/>
            <p:cNvSpPr/>
            <p:nvPr/>
          </p:nvSpPr>
          <p:spPr>
            <a:xfrm rot="10800000">
              <a:off x="8455316" y="4254216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Can 94"/>
            <p:cNvSpPr/>
            <p:nvPr/>
          </p:nvSpPr>
          <p:spPr>
            <a:xfrm rot="10800000">
              <a:off x="8615742" y="4254214"/>
              <a:ext cx="58187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Can 95"/>
            <p:cNvSpPr/>
            <p:nvPr/>
          </p:nvSpPr>
          <p:spPr>
            <a:xfrm rot="10800000">
              <a:off x="8777080" y="4254213"/>
              <a:ext cx="58186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Can 96"/>
            <p:cNvSpPr/>
            <p:nvPr/>
          </p:nvSpPr>
          <p:spPr>
            <a:xfrm rot="10800000">
              <a:off x="8941681" y="4254215"/>
              <a:ext cx="54921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8085352" y="4228634"/>
              <a:ext cx="958071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7" name="Group 66"/>
          <p:cNvGrpSpPr/>
          <p:nvPr/>
        </p:nvGrpSpPr>
        <p:grpSpPr>
          <a:xfrm rot="16200000" flipH="1">
            <a:off x="5774775" y="3469821"/>
            <a:ext cx="3133486" cy="236448"/>
            <a:chOff x="4292467" y="916719"/>
            <a:chExt cx="3562193" cy="234279"/>
          </a:xfrm>
        </p:grpSpPr>
        <p:sp>
          <p:nvSpPr>
            <p:cNvPr id="68" name="Rectangle 67"/>
            <p:cNvSpPr/>
            <p:nvPr/>
          </p:nvSpPr>
          <p:spPr>
            <a:xfrm>
              <a:off x="4292467" y="916719"/>
              <a:ext cx="962556" cy="56557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Can 68"/>
            <p:cNvSpPr/>
            <p:nvPr/>
          </p:nvSpPr>
          <p:spPr>
            <a:xfrm rot="10800000">
              <a:off x="4338971" y="942648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Can 69"/>
            <p:cNvSpPr/>
            <p:nvPr/>
          </p:nvSpPr>
          <p:spPr>
            <a:xfrm rot="10800000">
              <a:off x="4501100" y="942649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Can 70"/>
            <p:cNvSpPr/>
            <p:nvPr/>
          </p:nvSpPr>
          <p:spPr>
            <a:xfrm rot="10800000">
              <a:off x="4663229" y="942649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Can 71"/>
            <p:cNvSpPr/>
            <p:nvPr/>
          </p:nvSpPr>
          <p:spPr>
            <a:xfrm rot="10800000">
              <a:off x="4825358" y="942650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Can 72"/>
            <p:cNvSpPr/>
            <p:nvPr/>
          </p:nvSpPr>
          <p:spPr>
            <a:xfrm rot="10800000">
              <a:off x="4987487" y="942650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Can 73"/>
            <p:cNvSpPr/>
            <p:nvPr/>
          </p:nvSpPr>
          <p:spPr>
            <a:xfrm rot="10800000">
              <a:off x="5149615" y="942650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5265239" y="916722"/>
              <a:ext cx="2589421" cy="54864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Can 75"/>
            <p:cNvSpPr/>
            <p:nvPr/>
          </p:nvSpPr>
          <p:spPr>
            <a:xfrm rot="10800000">
              <a:off x="5311743" y="942650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Can 76"/>
            <p:cNvSpPr/>
            <p:nvPr/>
          </p:nvSpPr>
          <p:spPr>
            <a:xfrm rot="10800000">
              <a:off x="5473872" y="942651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Can 77"/>
            <p:cNvSpPr/>
            <p:nvPr/>
          </p:nvSpPr>
          <p:spPr>
            <a:xfrm rot="10800000">
              <a:off x="5636001" y="942651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Can 78"/>
            <p:cNvSpPr/>
            <p:nvPr/>
          </p:nvSpPr>
          <p:spPr>
            <a:xfrm rot="10800000">
              <a:off x="5798130" y="942651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Can 79"/>
            <p:cNvSpPr/>
            <p:nvPr/>
          </p:nvSpPr>
          <p:spPr>
            <a:xfrm rot="10800000">
              <a:off x="5960260" y="942651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Can 80"/>
            <p:cNvSpPr/>
            <p:nvPr/>
          </p:nvSpPr>
          <p:spPr>
            <a:xfrm rot="10800000">
              <a:off x="6122390" y="942651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Can 81"/>
            <p:cNvSpPr/>
            <p:nvPr/>
          </p:nvSpPr>
          <p:spPr>
            <a:xfrm rot="10800000">
              <a:off x="6284521" y="942651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Can 82"/>
            <p:cNvSpPr/>
            <p:nvPr/>
          </p:nvSpPr>
          <p:spPr>
            <a:xfrm rot="10800000">
              <a:off x="6446651" y="942651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Can 83"/>
            <p:cNvSpPr/>
            <p:nvPr/>
          </p:nvSpPr>
          <p:spPr>
            <a:xfrm rot="10800000">
              <a:off x="6608781" y="942651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Can 84"/>
            <p:cNvSpPr/>
            <p:nvPr/>
          </p:nvSpPr>
          <p:spPr>
            <a:xfrm rot="10800000">
              <a:off x="6770909" y="942652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Can 85"/>
            <p:cNvSpPr/>
            <p:nvPr/>
          </p:nvSpPr>
          <p:spPr>
            <a:xfrm rot="10800000">
              <a:off x="6933034" y="942652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Can 86"/>
            <p:cNvSpPr/>
            <p:nvPr/>
          </p:nvSpPr>
          <p:spPr>
            <a:xfrm rot="10800000">
              <a:off x="7095159" y="942652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Can 87"/>
            <p:cNvSpPr/>
            <p:nvPr/>
          </p:nvSpPr>
          <p:spPr>
            <a:xfrm rot="10800000">
              <a:off x="7257284" y="942652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Can 88"/>
            <p:cNvSpPr/>
            <p:nvPr/>
          </p:nvSpPr>
          <p:spPr>
            <a:xfrm rot="10800000">
              <a:off x="7419410" y="942653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0" name="Can 89"/>
            <p:cNvSpPr/>
            <p:nvPr/>
          </p:nvSpPr>
          <p:spPr>
            <a:xfrm rot="10800000">
              <a:off x="7581546" y="942653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Can 90"/>
            <p:cNvSpPr/>
            <p:nvPr/>
          </p:nvSpPr>
          <p:spPr>
            <a:xfrm rot="10800000">
              <a:off x="7743650" y="942653"/>
              <a:ext cx="57873" cy="208345"/>
            </a:xfrm>
            <a:prstGeom prst="can">
              <a:avLst>
                <a:gd name="adj" fmla="val 30529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1" name="Group 100"/>
          <p:cNvGrpSpPr/>
          <p:nvPr/>
        </p:nvGrpSpPr>
        <p:grpSpPr>
          <a:xfrm rot="16200000" flipV="1">
            <a:off x="7083439" y="5314874"/>
            <a:ext cx="1066395" cy="329280"/>
            <a:chOff x="8085352" y="4136301"/>
            <a:chExt cx="1195815" cy="326260"/>
          </a:xfrm>
        </p:grpSpPr>
        <p:sp>
          <p:nvSpPr>
            <p:cNvPr id="134" name="Can 133"/>
            <p:cNvSpPr/>
            <p:nvPr/>
          </p:nvSpPr>
          <p:spPr>
            <a:xfrm rot="10800000">
              <a:off x="8131060" y="4254216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5" name="Can 134"/>
            <p:cNvSpPr/>
            <p:nvPr/>
          </p:nvSpPr>
          <p:spPr>
            <a:xfrm rot="10800000">
              <a:off x="8293188" y="4254216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6" name="Can 135"/>
            <p:cNvSpPr/>
            <p:nvPr/>
          </p:nvSpPr>
          <p:spPr>
            <a:xfrm rot="10800000">
              <a:off x="8455316" y="4254216"/>
              <a:ext cx="57873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7" name="Can 136"/>
            <p:cNvSpPr/>
            <p:nvPr/>
          </p:nvSpPr>
          <p:spPr>
            <a:xfrm rot="10800000">
              <a:off x="8615742" y="4254214"/>
              <a:ext cx="58187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Can 137"/>
            <p:cNvSpPr/>
            <p:nvPr/>
          </p:nvSpPr>
          <p:spPr>
            <a:xfrm rot="10800000">
              <a:off x="8777080" y="4254213"/>
              <a:ext cx="58186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9" name="Can 138"/>
            <p:cNvSpPr/>
            <p:nvPr/>
          </p:nvSpPr>
          <p:spPr>
            <a:xfrm rot="10800000">
              <a:off x="8941681" y="4254215"/>
              <a:ext cx="54921" cy="208345"/>
            </a:xfrm>
            <a:prstGeom prst="can">
              <a:avLst>
                <a:gd name="adj" fmla="val 3052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57300">
                  <a:schemeClr val="tx2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8085352" y="4228634"/>
              <a:ext cx="958071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1" name="Isosceles Triangle 140"/>
            <p:cNvSpPr/>
            <p:nvPr/>
          </p:nvSpPr>
          <p:spPr>
            <a:xfrm rot="5400000">
              <a:off x="9044380" y="4135344"/>
              <a:ext cx="235829" cy="237744"/>
            </a:xfrm>
            <a:prstGeom prst="triangle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3237" y="4309711"/>
            <a:ext cx="2237426" cy="14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9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" name="Group 194"/>
          <p:cNvGrpSpPr/>
          <p:nvPr/>
        </p:nvGrpSpPr>
        <p:grpSpPr>
          <a:xfrm rot="16200000">
            <a:off x="8137066" y="4209399"/>
            <a:ext cx="626124" cy="674545"/>
            <a:chOff x="6845718" y="5969235"/>
            <a:chExt cx="756376" cy="806936"/>
          </a:xfrm>
        </p:grpSpPr>
        <p:sp>
          <p:nvSpPr>
            <p:cNvPr id="196" name="Rectangle 195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7" name="Can 196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8" name="Group 197"/>
          <p:cNvGrpSpPr/>
          <p:nvPr/>
        </p:nvGrpSpPr>
        <p:grpSpPr>
          <a:xfrm rot="16200000">
            <a:off x="10286966" y="4609261"/>
            <a:ext cx="626124" cy="674545"/>
            <a:chOff x="6845718" y="5969235"/>
            <a:chExt cx="756376" cy="806936"/>
          </a:xfrm>
        </p:grpSpPr>
        <p:sp>
          <p:nvSpPr>
            <p:cNvPr id="199" name="Rectangle 198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0" name="Can 199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1" name="Group 200"/>
          <p:cNvGrpSpPr/>
          <p:nvPr/>
        </p:nvGrpSpPr>
        <p:grpSpPr>
          <a:xfrm rot="16200000">
            <a:off x="9606642" y="4117637"/>
            <a:ext cx="626124" cy="674545"/>
            <a:chOff x="6845718" y="5969235"/>
            <a:chExt cx="756376" cy="806936"/>
          </a:xfrm>
        </p:grpSpPr>
        <p:sp>
          <p:nvSpPr>
            <p:cNvPr id="202" name="Rectangle 201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3" name="Can 202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4" name="Group 203"/>
          <p:cNvGrpSpPr/>
          <p:nvPr/>
        </p:nvGrpSpPr>
        <p:grpSpPr>
          <a:xfrm rot="16200000">
            <a:off x="8881966" y="3735606"/>
            <a:ext cx="626124" cy="674545"/>
            <a:chOff x="6845718" y="5969235"/>
            <a:chExt cx="756376" cy="806936"/>
          </a:xfrm>
        </p:grpSpPr>
        <p:sp>
          <p:nvSpPr>
            <p:cNvPr id="205" name="Rectangle 204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6" name="Can 205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/>
              <a:t>DNA polymerase extends the region of double-stranded DNA (just like in PCR) until a fluorescent terminator nucleotide is added</a:t>
            </a:r>
          </a:p>
          <a:p>
            <a:pPr marL="0" indent="0">
              <a:spcBef>
                <a:spcPts val="1000"/>
              </a:spcBef>
              <a:buNone/>
            </a:pPr>
            <a:endParaRPr lang="en-GB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675" y="3335633"/>
            <a:ext cx="685134" cy="639459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3491" y="3211644"/>
            <a:ext cx="680059" cy="639459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8124213" y="2004751"/>
            <a:ext cx="225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Single-stranded DNA for sequencing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0592779" y="2293551"/>
            <a:ext cx="15992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Fluorescent terminator nucleotides</a:t>
            </a:r>
          </a:p>
        </p:txBody>
      </p:sp>
      <p:pic>
        <p:nvPicPr>
          <p:cNvPr id="104" name="Picture 1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3339" y="2739882"/>
            <a:ext cx="680059" cy="639459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42061" y="3783880"/>
            <a:ext cx="685134" cy="639459"/>
          </a:xfrm>
          <a:prstGeom prst="rect">
            <a:avLst/>
          </a:prstGeom>
        </p:spPr>
      </p:pic>
      <p:sp>
        <p:nvSpPr>
          <p:cNvPr id="148" name="TextBox 147"/>
          <p:cNvSpPr txBox="1"/>
          <p:nvPr/>
        </p:nvSpPr>
        <p:spPr>
          <a:xfrm>
            <a:off x="8637829" y="5870512"/>
            <a:ext cx="1472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Primer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9051481" y="5372762"/>
            <a:ext cx="1972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DNA polymerase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 flipV="1">
            <a:off x="10090260" y="3059611"/>
            <a:ext cx="618252" cy="15203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0403155" y="3205074"/>
            <a:ext cx="305357" cy="4479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0708512" y="3205074"/>
            <a:ext cx="239950" cy="7194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0708512" y="3205074"/>
            <a:ext cx="618683" cy="3262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/>
          <p:cNvSpPr txBox="1"/>
          <p:nvPr/>
        </p:nvSpPr>
        <p:spPr>
          <a:xfrm>
            <a:off x="8797585" y="4835733"/>
            <a:ext cx="1599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Nucleotides</a:t>
            </a:r>
          </a:p>
        </p:txBody>
      </p:sp>
      <p:cxnSp>
        <p:nvCxnSpPr>
          <p:cNvPr id="32" name="Straight Connector 31"/>
          <p:cNvCxnSpPr>
            <a:endCxn id="197" idx="3"/>
          </p:cNvCxnSpPr>
          <p:nvPr/>
        </p:nvCxnSpPr>
        <p:spPr>
          <a:xfrm flipH="1" flipV="1">
            <a:off x="8732503" y="4546672"/>
            <a:ext cx="529332" cy="2539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9221559" y="4161739"/>
            <a:ext cx="37920" cy="6435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203" idx="0"/>
          </p:cNvCxnSpPr>
          <p:nvPr/>
        </p:nvCxnSpPr>
        <p:spPr>
          <a:xfrm flipV="1">
            <a:off x="9261835" y="4454910"/>
            <a:ext cx="406214" cy="3409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9254765" y="4795887"/>
            <a:ext cx="1093002" cy="1493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Freeform 176"/>
          <p:cNvSpPr/>
          <p:nvPr/>
        </p:nvSpPr>
        <p:spPr>
          <a:xfrm>
            <a:off x="6764812" y="4859734"/>
            <a:ext cx="2092941" cy="1445993"/>
          </a:xfrm>
          <a:custGeom>
            <a:avLst/>
            <a:gdLst>
              <a:gd name="connsiteX0" fmla="*/ 390818 w 1241321"/>
              <a:gd name="connsiteY0" fmla="*/ 25792 h 1026437"/>
              <a:gd name="connsiteX1" fmla="*/ 633599 w 1241321"/>
              <a:gd name="connsiteY1" fmla="*/ 184621 h 1026437"/>
              <a:gd name="connsiteX2" fmla="*/ 903608 w 1241321"/>
              <a:gd name="connsiteY2" fmla="*/ 34868 h 1026437"/>
              <a:gd name="connsiteX3" fmla="*/ 1103278 w 1241321"/>
              <a:gd name="connsiteY3" fmla="*/ 50751 h 1026437"/>
              <a:gd name="connsiteX4" fmla="*/ 1209920 w 1241321"/>
              <a:gd name="connsiteY4" fmla="*/ 211849 h 1026437"/>
              <a:gd name="connsiteX5" fmla="*/ 1237148 w 1241321"/>
              <a:gd name="connsiteY5" fmla="*/ 495471 h 1026437"/>
              <a:gd name="connsiteX6" fmla="*/ 1135044 w 1241321"/>
              <a:gd name="connsiteY6" fmla="*/ 763211 h 1026437"/>
              <a:gd name="connsiteX7" fmla="*/ 903608 w 1241321"/>
              <a:gd name="connsiteY7" fmla="*/ 944730 h 1026437"/>
              <a:gd name="connsiteX8" fmla="*/ 617716 w 1241321"/>
              <a:gd name="connsiteY8" fmla="*/ 1026413 h 1026437"/>
              <a:gd name="connsiteX9" fmla="*/ 243334 w 1241321"/>
              <a:gd name="connsiteY9" fmla="*/ 937923 h 1026437"/>
              <a:gd name="connsiteX10" fmla="*/ 20973 w 1241321"/>
              <a:gd name="connsiteY10" fmla="*/ 617996 h 1026437"/>
              <a:gd name="connsiteX11" fmla="*/ 25511 w 1241321"/>
              <a:gd name="connsiteY11" fmla="*/ 273111 h 1026437"/>
              <a:gd name="connsiteX12" fmla="*/ 163919 w 1241321"/>
              <a:gd name="connsiteY12" fmla="*/ 28061 h 1026437"/>
              <a:gd name="connsiteX13" fmla="*/ 390818 w 1241321"/>
              <a:gd name="connsiteY13" fmla="*/ 25792 h 102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1321" h="1026437">
                <a:moveTo>
                  <a:pt x="390818" y="25792"/>
                </a:moveTo>
                <a:cubicBezTo>
                  <a:pt x="469098" y="51885"/>
                  <a:pt x="548134" y="183108"/>
                  <a:pt x="633599" y="184621"/>
                </a:cubicBezTo>
                <a:cubicBezTo>
                  <a:pt x="719064" y="186134"/>
                  <a:pt x="825328" y="57180"/>
                  <a:pt x="903608" y="34868"/>
                </a:cubicBezTo>
                <a:cubicBezTo>
                  <a:pt x="981888" y="12556"/>
                  <a:pt x="1052226" y="21254"/>
                  <a:pt x="1103278" y="50751"/>
                </a:cubicBezTo>
                <a:cubicBezTo>
                  <a:pt x="1154330" y="80248"/>
                  <a:pt x="1187608" y="137729"/>
                  <a:pt x="1209920" y="211849"/>
                </a:cubicBezTo>
                <a:cubicBezTo>
                  <a:pt x="1232232" y="285969"/>
                  <a:pt x="1249627" y="403577"/>
                  <a:pt x="1237148" y="495471"/>
                </a:cubicBezTo>
                <a:cubicBezTo>
                  <a:pt x="1224669" y="587365"/>
                  <a:pt x="1190634" y="688335"/>
                  <a:pt x="1135044" y="763211"/>
                </a:cubicBezTo>
                <a:cubicBezTo>
                  <a:pt x="1079454" y="838088"/>
                  <a:pt x="989829" y="900863"/>
                  <a:pt x="903608" y="944730"/>
                </a:cubicBezTo>
                <a:cubicBezTo>
                  <a:pt x="817387" y="988597"/>
                  <a:pt x="727762" y="1027547"/>
                  <a:pt x="617716" y="1026413"/>
                </a:cubicBezTo>
                <a:cubicBezTo>
                  <a:pt x="507670" y="1025279"/>
                  <a:pt x="342791" y="1005992"/>
                  <a:pt x="243334" y="937923"/>
                </a:cubicBezTo>
                <a:cubicBezTo>
                  <a:pt x="143877" y="869854"/>
                  <a:pt x="57277" y="728798"/>
                  <a:pt x="20973" y="617996"/>
                </a:cubicBezTo>
                <a:cubicBezTo>
                  <a:pt x="-15331" y="507194"/>
                  <a:pt x="1687" y="371434"/>
                  <a:pt x="25511" y="273111"/>
                </a:cubicBezTo>
                <a:cubicBezTo>
                  <a:pt x="49335" y="174789"/>
                  <a:pt x="106816" y="73063"/>
                  <a:pt x="163919" y="28061"/>
                </a:cubicBezTo>
                <a:cubicBezTo>
                  <a:pt x="221022" y="-16941"/>
                  <a:pt x="312538" y="-301"/>
                  <a:pt x="390818" y="25792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78" name="Group 177"/>
          <p:cNvGrpSpPr/>
          <p:nvPr/>
        </p:nvGrpSpPr>
        <p:grpSpPr>
          <a:xfrm>
            <a:off x="7234310" y="1981200"/>
            <a:ext cx="671475" cy="3155363"/>
            <a:chOff x="7234311" y="1981200"/>
            <a:chExt cx="560844" cy="3155363"/>
          </a:xfrm>
        </p:grpSpPr>
        <p:sp>
          <p:nvSpPr>
            <p:cNvPr id="179" name="Rectangle 178"/>
            <p:cNvSpPr/>
            <p:nvPr/>
          </p:nvSpPr>
          <p:spPr>
            <a:xfrm rot="16200000">
              <a:off x="5725649" y="3489862"/>
              <a:ext cx="3155363" cy="13804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0" name="Can 179"/>
            <p:cNvSpPr/>
            <p:nvPr/>
          </p:nvSpPr>
          <p:spPr>
            <a:xfrm rot="5400000">
              <a:off x="7332315" y="2061396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1" name="Can 180"/>
            <p:cNvSpPr/>
            <p:nvPr/>
          </p:nvSpPr>
          <p:spPr>
            <a:xfrm rot="5400000">
              <a:off x="7332315" y="2687522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2" name="Can 181"/>
            <p:cNvSpPr/>
            <p:nvPr/>
          </p:nvSpPr>
          <p:spPr>
            <a:xfrm rot="5400000">
              <a:off x="7332315" y="3313648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3" name="Can 182"/>
            <p:cNvSpPr/>
            <p:nvPr/>
          </p:nvSpPr>
          <p:spPr>
            <a:xfrm rot="5400000">
              <a:off x="7332315" y="4565900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4" name="Can 183"/>
            <p:cNvSpPr/>
            <p:nvPr/>
          </p:nvSpPr>
          <p:spPr>
            <a:xfrm rot="5400000">
              <a:off x="7332315" y="3939774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7234311" y="5136564"/>
            <a:ext cx="675826" cy="1252251"/>
            <a:chOff x="7234311" y="5136564"/>
            <a:chExt cx="560844" cy="1252251"/>
          </a:xfrm>
        </p:grpSpPr>
        <p:sp>
          <p:nvSpPr>
            <p:cNvPr id="186" name="Rectangle 185"/>
            <p:cNvSpPr/>
            <p:nvPr/>
          </p:nvSpPr>
          <p:spPr>
            <a:xfrm rot="16200000">
              <a:off x="6677206" y="5693669"/>
              <a:ext cx="1252251" cy="13804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7" name="Can 186"/>
            <p:cNvSpPr/>
            <p:nvPr/>
          </p:nvSpPr>
          <p:spPr>
            <a:xfrm rot="5400000">
              <a:off x="7332315" y="5818152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64000">
                  <a:schemeClr val="accent3"/>
                </a:gs>
                <a:gs pos="0">
                  <a:schemeClr val="accent3"/>
                </a:gs>
                <a:gs pos="100000">
                  <a:prstClr val="white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8" name="Can 187"/>
            <p:cNvSpPr/>
            <p:nvPr/>
          </p:nvSpPr>
          <p:spPr>
            <a:xfrm rot="5400000">
              <a:off x="7332315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7824684" y="4998403"/>
            <a:ext cx="751277" cy="1390412"/>
            <a:chOff x="7697283" y="4998403"/>
            <a:chExt cx="648090" cy="1390412"/>
          </a:xfrm>
        </p:grpSpPr>
        <p:grpSp>
          <p:nvGrpSpPr>
            <p:cNvPr id="190" name="Group 189"/>
            <p:cNvGrpSpPr/>
            <p:nvPr/>
          </p:nvGrpSpPr>
          <p:grpSpPr>
            <a:xfrm flipH="1">
              <a:off x="7697284" y="5295314"/>
              <a:ext cx="560844" cy="1093501"/>
              <a:chOff x="7234311" y="5295314"/>
              <a:chExt cx="560844" cy="1093501"/>
            </a:xfrm>
          </p:grpSpPr>
          <p:sp>
            <p:nvSpPr>
              <p:cNvPr id="193" name="Rectangle 192"/>
              <p:cNvSpPr/>
              <p:nvPr/>
            </p:nvSpPr>
            <p:spPr>
              <a:xfrm rot="16200000">
                <a:off x="6755311" y="5774314"/>
                <a:ext cx="1093501" cy="13550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4" name="Can 193"/>
              <p:cNvSpPr/>
              <p:nvPr/>
            </p:nvSpPr>
            <p:spPr>
              <a:xfrm rot="5400000">
                <a:off x="7332315" y="5818152"/>
                <a:ext cx="410480" cy="515201"/>
              </a:xfrm>
              <a:prstGeom prst="can">
                <a:avLst>
                  <a:gd name="adj" fmla="val 20858"/>
                </a:avLst>
              </a:prstGeom>
              <a:gradFill flip="none" rotWithShape="1">
                <a:gsLst>
                  <a:gs pos="64000">
                    <a:schemeClr val="accent3"/>
                  </a:gs>
                  <a:gs pos="0">
                    <a:schemeClr val="accent3"/>
                  </a:gs>
                  <a:gs pos="100000">
                    <a:prstClr val="white"/>
                  </a:gs>
                </a:gsLst>
                <a:lin ang="108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91" name="Isosceles Triangle 190"/>
            <p:cNvSpPr/>
            <p:nvPr/>
          </p:nvSpPr>
          <p:spPr>
            <a:xfrm flipH="1">
              <a:off x="8035383" y="4998403"/>
              <a:ext cx="309990" cy="296911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2" name="Can 191"/>
            <p:cNvSpPr/>
            <p:nvPr/>
          </p:nvSpPr>
          <p:spPr>
            <a:xfrm rot="16200000" flipH="1">
              <a:off x="7749644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03" name="Straight Connector 102"/>
          <p:cNvCxnSpPr>
            <a:stCxn id="148" idx="1"/>
          </p:cNvCxnSpPr>
          <p:nvPr/>
        </p:nvCxnSpPr>
        <p:spPr>
          <a:xfrm flipH="1">
            <a:off x="8038769" y="6055178"/>
            <a:ext cx="5990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flipH="1">
            <a:off x="8637829" y="5555688"/>
            <a:ext cx="44886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H="1">
            <a:off x="7537555" y="2201066"/>
            <a:ext cx="645060" cy="1268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702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Freeform 149"/>
          <p:cNvSpPr/>
          <p:nvPr/>
        </p:nvSpPr>
        <p:spPr>
          <a:xfrm>
            <a:off x="6764812" y="4859734"/>
            <a:ext cx="2092941" cy="1445993"/>
          </a:xfrm>
          <a:custGeom>
            <a:avLst/>
            <a:gdLst>
              <a:gd name="connsiteX0" fmla="*/ 390818 w 1241321"/>
              <a:gd name="connsiteY0" fmla="*/ 25792 h 1026437"/>
              <a:gd name="connsiteX1" fmla="*/ 633599 w 1241321"/>
              <a:gd name="connsiteY1" fmla="*/ 184621 h 1026437"/>
              <a:gd name="connsiteX2" fmla="*/ 903608 w 1241321"/>
              <a:gd name="connsiteY2" fmla="*/ 34868 h 1026437"/>
              <a:gd name="connsiteX3" fmla="*/ 1103278 w 1241321"/>
              <a:gd name="connsiteY3" fmla="*/ 50751 h 1026437"/>
              <a:gd name="connsiteX4" fmla="*/ 1209920 w 1241321"/>
              <a:gd name="connsiteY4" fmla="*/ 211849 h 1026437"/>
              <a:gd name="connsiteX5" fmla="*/ 1237148 w 1241321"/>
              <a:gd name="connsiteY5" fmla="*/ 495471 h 1026437"/>
              <a:gd name="connsiteX6" fmla="*/ 1135044 w 1241321"/>
              <a:gd name="connsiteY6" fmla="*/ 763211 h 1026437"/>
              <a:gd name="connsiteX7" fmla="*/ 903608 w 1241321"/>
              <a:gd name="connsiteY7" fmla="*/ 944730 h 1026437"/>
              <a:gd name="connsiteX8" fmla="*/ 617716 w 1241321"/>
              <a:gd name="connsiteY8" fmla="*/ 1026413 h 1026437"/>
              <a:gd name="connsiteX9" fmla="*/ 243334 w 1241321"/>
              <a:gd name="connsiteY9" fmla="*/ 937923 h 1026437"/>
              <a:gd name="connsiteX10" fmla="*/ 20973 w 1241321"/>
              <a:gd name="connsiteY10" fmla="*/ 617996 h 1026437"/>
              <a:gd name="connsiteX11" fmla="*/ 25511 w 1241321"/>
              <a:gd name="connsiteY11" fmla="*/ 273111 h 1026437"/>
              <a:gd name="connsiteX12" fmla="*/ 163919 w 1241321"/>
              <a:gd name="connsiteY12" fmla="*/ 28061 h 1026437"/>
              <a:gd name="connsiteX13" fmla="*/ 390818 w 1241321"/>
              <a:gd name="connsiteY13" fmla="*/ 25792 h 102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1321" h="1026437">
                <a:moveTo>
                  <a:pt x="390818" y="25792"/>
                </a:moveTo>
                <a:cubicBezTo>
                  <a:pt x="469098" y="51885"/>
                  <a:pt x="548134" y="183108"/>
                  <a:pt x="633599" y="184621"/>
                </a:cubicBezTo>
                <a:cubicBezTo>
                  <a:pt x="719064" y="186134"/>
                  <a:pt x="825328" y="57180"/>
                  <a:pt x="903608" y="34868"/>
                </a:cubicBezTo>
                <a:cubicBezTo>
                  <a:pt x="981888" y="12556"/>
                  <a:pt x="1052226" y="21254"/>
                  <a:pt x="1103278" y="50751"/>
                </a:cubicBezTo>
                <a:cubicBezTo>
                  <a:pt x="1154330" y="80248"/>
                  <a:pt x="1187608" y="137729"/>
                  <a:pt x="1209920" y="211849"/>
                </a:cubicBezTo>
                <a:cubicBezTo>
                  <a:pt x="1232232" y="285969"/>
                  <a:pt x="1249627" y="403577"/>
                  <a:pt x="1237148" y="495471"/>
                </a:cubicBezTo>
                <a:cubicBezTo>
                  <a:pt x="1224669" y="587365"/>
                  <a:pt x="1190634" y="688335"/>
                  <a:pt x="1135044" y="763211"/>
                </a:cubicBezTo>
                <a:cubicBezTo>
                  <a:pt x="1079454" y="838088"/>
                  <a:pt x="989829" y="900863"/>
                  <a:pt x="903608" y="944730"/>
                </a:cubicBezTo>
                <a:cubicBezTo>
                  <a:pt x="817387" y="988597"/>
                  <a:pt x="727762" y="1027547"/>
                  <a:pt x="617716" y="1026413"/>
                </a:cubicBezTo>
                <a:cubicBezTo>
                  <a:pt x="507670" y="1025279"/>
                  <a:pt x="342791" y="1005992"/>
                  <a:pt x="243334" y="937923"/>
                </a:cubicBezTo>
                <a:cubicBezTo>
                  <a:pt x="143877" y="869854"/>
                  <a:pt x="57277" y="728798"/>
                  <a:pt x="20973" y="617996"/>
                </a:cubicBezTo>
                <a:cubicBezTo>
                  <a:pt x="-15331" y="507194"/>
                  <a:pt x="1687" y="371434"/>
                  <a:pt x="25511" y="273111"/>
                </a:cubicBezTo>
                <a:cubicBezTo>
                  <a:pt x="49335" y="174789"/>
                  <a:pt x="106816" y="73063"/>
                  <a:pt x="163919" y="28061"/>
                </a:cubicBezTo>
                <a:cubicBezTo>
                  <a:pt x="221022" y="-16941"/>
                  <a:pt x="312538" y="-301"/>
                  <a:pt x="390818" y="25792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/>
              <a:t>DNA polymerase extends the region of double-stranded DNA (just like in PCR) until a fluorescent terminator nucleotide is added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3491" y="3211644"/>
            <a:ext cx="680059" cy="639459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3339" y="2739882"/>
            <a:ext cx="680059" cy="639459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2061" y="3783880"/>
            <a:ext cx="685134" cy="63945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234310" y="1981200"/>
            <a:ext cx="671475" cy="3155363"/>
            <a:chOff x="7234311" y="1981200"/>
            <a:chExt cx="560844" cy="3155363"/>
          </a:xfrm>
        </p:grpSpPr>
        <p:sp>
          <p:nvSpPr>
            <p:cNvPr id="149" name="Rectangle 148"/>
            <p:cNvSpPr/>
            <p:nvPr/>
          </p:nvSpPr>
          <p:spPr>
            <a:xfrm rot="16200000">
              <a:off x="5725649" y="3489862"/>
              <a:ext cx="3155363" cy="13804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Can 113"/>
            <p:cNvSpPr/>
            <p:nvPr/>
          </p:nvSpPr>
          <p:spPr>
            <a:xfrm rot="5400000">
              <a:off x="7332315" y="2061396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Can 116"/>
            <p:cNvSpPr/>
            <p:nvPr/>
          </p:nvSpPr>
          <p:spPr>
            <a:xfrm rot="5400000">
              <a:off x="7332315" y="2687522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Can 119"/>
            <p:cNvSpPr/>
            <p:nvPr/>
          </p:nvSpPr>
          <p:spPr>
            <a:xfrm rot="5400000">
              <a:off x="7332315" y="3313648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Can 122"/>
            <p:cNvSpPr/>
            <p:nvPr/>
          </p:nvSpPr>
          <p:spPr>
            <a:xfrm rot="5400000">
              <a:off x="7332315" y="4565900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Can 125"/>
            <p:cNvSpPr/>
            <p:nvPr/>
          </p:nvSpPr>
          <p:spPr>
            <a:xfrm rot="5400000">
              <a:off x="7332315" y="3939774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234311" y="5136564"/>
            <a:ext cx="675826" cy="1252251"/>
            <a:chOff x="7234311" y="5136564"/>
            <a:chExt cx="560844" cy="1252251"/>
          </a:xfrm>
        </p:grpSpPr>
        <p:sp>
          <p:nvSpPr>
            <p:cNvPr id="131" name="Rectangle 130"/>
            <p:cNvSpPr/>
            <p:nvPr/>
          </p:nvSpPr>
          <p:spPr>
            <a:xfrm rot="16200000">
              <a:off x="6677206" y="5693669"/>
              <a:ext cx="1252251" cy="13804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Can 131"/>
            <p:cNvSpPr/>
            <p:nvPr/>
          </p:nvSpPr>
          <p:spPr>
            <a:xfrm rot="5400000">
              <a:off x="7332315" y="5818152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64000">
                  <a:schemeClr val="accent3"/>
                </a:gs>
                <a:gs pos="0">
                  <a:schemeClr val="accent3"/>
                </a:gs>
                <a:gs pos="100000">
                  <a:prstClr val="white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Can 128"/>
            <p:cNvSpPr/>
            <p:nvPr/>
          </p:nvSpPr>
          <p:spPr>
            <a:xfrm rot="5400000">
              <a:off x="7332315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824684" y="4998403"/>
            <a:ext cx="751277" cy="1390412"/>
            <a:chOff x="7697283" y="4998403"/>
            <a:chExt cx="648090" cy="1390412"/>
          </a:xfrm>
        </p:grpSpPr>
        <p:grpSp>
          <p:nvGrpSpPr>
            <p:cNvPr id="133" name="Group 132"/>
            <p:cNvGrpSpPr/>
            <p:nvPr/>
          </p:nvGrpSpPr>
          <p:grpSpPr>
            <a:xfrm flipH="1">
              <a:off x="7697284" y="5295314"/>
              <a:ext cx="560844" cy="1093501"/>
              <a:chOff x="7234311" y="5295314"/>
              <a:chExt cx="560844" cy="1093501"/>
            </a:xfrm>
          </p:grpSpPr>
          <p:sp>
            <p:nvSpPr>
              <p:cNvPr id="142" name="Rectangle 141"/>
              <p:cNvSpPr/>
              <p:nvPr/>
            </p:nvSpPr>
            <p:spPr>
              <a:xfrm rot="16200000">
                <a:off x="6755311" y="5774314"/>
                <a:ext cx="1093501" cy="13550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3" name="Can 142"/>
              <p:cNvSpPr/>
              <p:nvPr/>
            </p:nvSpPr>
            <p:spPr>
              <a:xfrm rot="5400000">
                <a:off x="7332315" y="5818152"/>
                <a:ext cx="410480" cy="515201"/>
              </a:xfrm>
              <a:prstGeom prst="can">
                <a:avLst>
                  <a:gd name="adj" fmla="val 20858"/>
                </a:avLst>
              </a:prstGeom>
              <a:gradFill flip="none" rotWithShape="1">
                <a:gsLst>
                  <a:gs pos="64000">
                    <a:schemeClr val="accent3"/>
                  </a:gs>
                  <a:gs pos="0">
                    <a:schemeClr val="accent3"/>
                  </a:gs>
                  <a:gs pos="100000">
                    <a:prstClr val="white"/>
                  </a:gs>
                </a:gsLst>
                <a:lin ang="108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46" name="Isosceles Triangle 145"/>
            <p:cNvSpPr/>
            <p:nvPr/>
          </p:nvSpPr>
          <p:spPr>
            <a:xfrm flipH="1">
              <a:off x="8035383" y="4998403"/>
              <a:ext cx="309990" cy="296911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Can 146"/>
            <p:cNvSpPr/>
            <p:nvPr/>
          </p:nvSpPr>
          <p:spPr>
            <a:xfrm rot="16200000" flipH="1">
              <a:off x="7749644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1" name="Group 160"/>
          <p:cNvGrpSpPr/>
          <p:nvPr/>
        </p:nvGrpSpPr>
        <p:grpSpPr>
          <a:xfrm rot="16200000">
            <a:off x="8994877" y="4768581"/>
            <a:ext cx="626124" cy="674545"/>
            <a:chOff x="6845718" y="5969235"/>
            <a:chExt cx="756376" cy="806936"/>
          </a:xfrm>
        </p:grpSpPr>
        <p:sp>
          <p:nvSpPr>
            <p:cNvPr id="162" name="Rectangle 161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3" name="Can 162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7" name="Group 166"/>
          <p:cNvGrpSpPr/>
          <p:nvPr/>
        </p:nvGrpSpPr>
        <p:grpSpPr>
          <a:xfrm rot="16200000">
            <a:off x="10286966" y="4609261"/>
            <a:ext cx="626124" cy="674545"/>
            <a:chOff x="6845718" y="5969235"/>
            <a:chExt cx="756376" cy="806936"/>
          </a:xfrm>
        </p:grpSpPr>
        <p:sp>
          <p:nvSpPr>
            <p:cNvPr id="168" name="Rectangle 167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Can 168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0" name="Group 169"/>
          <p:cNvGrpSpPr/>
          <p:nvPr/>
        </p:nvGrpSpPr>
        <p:grpSpPr>
          <a:xfrm rot="16200000">
            <a:off x="9606642" y="4117637"/>
            <a:ext cx="626124" cy="674545"/>
            <a:chOff x="6845718" y="5969235"/>
            <a:chExt cx="756376" cy="806936"/>
          </a:xfrm>
        </p:grpSpPr>
        <p:sp>
          <p:nvSpPr>
            <p:cNvPr id="171" name="Rectangle 170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2" name="Can 171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3" name="Group 172"/>
          <p:cNvGrpSpPr/>
          <p:nvPr/>
        </p:nvGrpSpPr>
        <p:grpSpPr>
          <a:xfrm rot="16200000">
            <a:off x="8881966" y="3735606"/>
            <a:ext cx="626124" cy="674545"/>
            <a:chOff x="6845718" y="5969235"/>
            <a:chExt cx="756376" cy="806936"/>
          </a:xfrm>
        </p:grpSpPr>
        <p:sp>
          <p:nvSpPr>
            <p:cNvPr id="174" name="Rectangle 173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5" name="Can 174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55" name="Picture 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0675" y="3335633"/>
            <a:ext cx="685134" cy="63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0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7 -4.81481E-6 L -0.14765 0.259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6" y="129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1.11111E-6 L 0.00105 -0.080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Freeform 149"/>
          <p:cNvSpPr/>
          <p:nvPr/>
        </p:nvSpPr>
        <p:spPr>
          <a:xfrm>
            <a:off x="6764812" y="4859734"/>
            <a:ext cx="2092941" cy="1445993"/>
          </a:xfrm>
          <a:custGeom>
            <a:avLst/>
            <a:gdLst>
              <a:gd name="connsiteX0" fmla="*/ 390818 w 1241321"/>
              <a:gd name="connsiteY0" fmla="*/ 25792 h 1026437"/>
              <a:gd name="connsiteX1" fmla="*/ 633599 w 1241321"/>
              <a:gd name="connsiteY1" fmla="*/ 184621 h 1026437"/>
              <a:gd name="connsiteX2" fmla="*/ 903608 w 1241321"/>
              <a:gd name="connsiteY2" fmla="*/ 34868 h 1026437"/>
              <a:gd name="connsiteX3" fmla="*/ 1103278 w 1241321"/>
              <a:gd name="connsiteY3" fmla="*/ 50751 h 1026437"/>
              <a:gd name="connsiteX4" fmla="*/ 1209920 w 1241321"/>
              <a:gd name="connsiteY4" fmla="*/ 211849 h 1026437"/>
              <a:gd name="connsiteX5" fmla="*/ 1237148 w 1241321"/>
              <a:gd name="connsiteY5" fmla="*/ 495471 h 1026437"/>
              <a:gd name="connsiteX6" fmla="*/ 1135044 w 1241321"/>
              <a:gd name="connsiteY6" fmla="*/ 763211 h 1026437"/>
              <a:gd name="connsiteX7" fmla="*/ 903608 w 1241321"/>
              <a:gd name="connsiteY7" fmla="*/ 944730 h 1026437"/>
              <a:gd name="connsiteX8" fmla="*/ 617716 w 1241321"/>
              <a:gd name="connsiteY8" fmla="*/ 1026413 h 1026437"/>
              <a:gd name="connsiteX9" fmla="*/ 243334 w 1241321"/>
              <a:gd name="connsiteY9" fmla="*/ 937923 h 1026437"/>
              <a:gd name="connsiteX10" fmla="*/ 20973 w 1241321"/>
              <a:gd name="connsiteY10" fmla="*/ 617996 h 1026437"/>
              <a:gd name="connsiteX11" fmla="*/ 25511 w 1241321"/>
              <a:gd name="connsiteY11" fmla="*/ 273111 h 1026437"/>
              <a:gd name="connsiteX12" fmla="*/ 163919 w 1241321"/>
              <a:gd name="connsiteY12" fmla="*/ 28061 h 1026437"/>
              <a:gd name="connsiteX13" fmla="*/ 390818 w 1241321"/>
              <a:gd name="connsiteY13" fmla="*/ 25792 h 102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1321" h="1026437">
                <a:moveTo>
                  <a:pt x="390818" y="25792"/>
                </a:moveTo>
                <a:cubicBezTo>
                  <a:pt x="469098" y="51885"/>
                  <a:pt x="548134" y="183108"/>
                  <a:pt x="633599" y="184621"/>
                </a:cubicBezTo>
                <a:cubicBezTo>
                  <a:pt x="719064" y="186134"/>
                  <a:pt x="825328" y="57180"/>
                  <a:pt x="903608" y="34868"/>
                </a:cubicBezTo>
                <a:cubicBezTo>
                  <a:pt x="981888" y="12556"/>
                  <a:pt x="1052226" y="21254"/>
                  <a:pt x="1103278" y="50751"/>
                </a:cubicBezTo>
                <a:cubicBezTo>
                  <a:pt x="1154330" y="80248"/>
                  <a:pt x="1187608" y="137729"/>
                  <a:pt x="1209920" y="211849"/>
                </a:cubicBezTo>
                <a:cubicBezTo>
                  <a:pt x="1232232" y="285969"/>
                  <a:pt x="1249627" y="403577"/>
                  <a:pt x="1237148" y="495471"/>
                </a:cubicBezTo>
                <a:cubicBezTo>
                  <a:pt x="1224669" y="587365"/>
                  <a:pt x="1190634" y="688335"/>
                  <a:pt x="1135044" y="763211"/>
                </a:cubicBezTo>
                <a:cubicBezTo>
                  <a:pt x="1079454" y="838088"/>
                  <a:pt x="989829" y="900863"/>
                  <a:pt x="903608" y="944730"/>
                </a:cubicBezTo>
                <a:cubicBezTo>
                  <a:pt x="817387" y="988597"/>
                  <a:pt x="727762" y="1027547"/>
                  <a:pt x="617716" y="1026413"/>
                </a:cubicBezTo>
                <a:cubicBezTo>
                  <a:pt x="507670" y="1025279"/>
                  <a:pt x="342791" y="1005992"/>
                  <a:pt x="243334" y="937923"/>
                </a:cubicBezTo>
                <a:cubicBezTo>
                  <a:pt x="143877" y="869854"/>
                  <a:pt x="57277" y="728798"/>
                  <a:pt x="20973" y="617996"/>
                </a:cubicBezTo>
                <a:cubicBezTo>
                  <a:pt x="-15331" y="507194"/>
                  <a:pt x="1687" y="371434"/>
                  <a:pt x="25511" y="273111"/>
                </a:cubicBezTo>
                <a:cubicBezTo>
                  <a:pt x="49335" y="174789"/>
                  <a:pt x="106816" y="73063"/>
                  <a:pt x="163919" y="28061"/>
                </a:cubicBezTo>
                <a:cubicBezTo>
                  <a:pt x="221022" y="-16941"/>
                  <a:pt x="312538" y="-301"/>
                  <a:pt x="390818" y="25792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/>
              <a:t>DNA polymerase extends the region of double-stranded DNA (just like in PCR) until a fluorescent terminator nucleotide is added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675" y="3335633"/>
            <a:ext cx="685134" cy="639459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3491" y="3211644"/>
            <a:ext cx="680059" cy="639459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2061" y="3783880"/>
            <a:ext cx="685134" cy="63945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234310" y="1981200"/>
            <a:ext cx="671475" cy="3155363"/>
            <a:chOff x="7234311" y="1981200"/>
            <a:chExt cx="560844" cy="3155363"/>
          </a:xfrm>
        </p:grpSpPr>
        <p:sp>
          <p:nvSpPr>
            <p:cNvPr id="149" name="Rectangle 148"/>
            <p:cNvSpPr/>
            <p:nvPr/>
          </p:nvSpPr>
          <p:spPr>
            <a:xfrm rot="16200000">
              <a:off x="5725649" y="3489862"/>
              <a:ext cx="3155363" cy="13804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Can 113"/>
            <p:cNvSpPr/>
            <p:nvPr/>
          </p:nvSpPr>
          <p:spPr>
            <a:xfrm rot="5400000">
              <a:off x="7332315" y="2061396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Can 116"/>
            <p:cNvSpPr/>
            <p:nvPr/>
          </p:nvSpPr>
          <p:spPr>
            <a:xfrm rot="5400000">
              <a:off x="7332315" y="2687522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Can 119"/>
            <p:cNvSpPr/>
            <p:nvPr/>
          </p:nvSpPr>
          <p:spPr>
            <a:xfrm rot="5400000">
              <a:off x="7332315" y="3313648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Can 122"/>
            <p:cNvSpPr/>
            <p:nvPr/>
          </p:nvSpPr>
          <p:spPr>
            <a:xfrm rot="5400000">
              <a:off x="7332315" y="4565900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Can 125"/>
            <p:cNvSpPr/>
            <p:nvPr/>
          </p:nvSpPr>
          <p:spPr>
            <a:xfrm rot="5400000">
              <a:off x="7332315" y="3939774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234311" y="5136564"/>
            <a:ext cx="675826" cy="1252251"/>
            <a:chOff x="7234311" y="5136564"/>
            <a:chExt cx="560844" cy="1252251"/>
          </a:xfrm>
        </p:grpSpPr>
        <p:sp>
          <p:nvSpPr>
            <p:cNvPr id="131" name="Rectangle 130"/>
            <p:cNvSpPr/>
            <p:nvPr/>
          </p:nvSpPr>
          <p:spPr>
            <a:xfrm rot="16200000">
              <a:off x="6677206" y="5693669"/>
              <a:ext cx="1252251" cy="13804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Can 131"/>
            <p:cNvSpPr/>
            <p:nvPr/>
          </p:nvSpPr>
          <p:spPr>
            <a:xfrm rot="5400000">
              <a:off x="7332315" y="5818152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64000">
                  <a:schemeClr val="accent3"/>
                </a:gs>
                <a:gs pos="0">
                  <a:schemeClr val="accent3"/>
                </a:gs>
                <a:gs pos="100000">
                  <a:prstClr val="white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Can 128"/>
            <p:cNvSpPr/>
            <p:nvPr/>
          </p:nvSpPr>
          <p:spPr>
            <a:xfrm rot="5400000">
              <a:off x="7332315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824684" y="4998403"/>
            <a:ext cx="751277" cy="1390412"/>
            <a:chOff x="7697283" y="4998403"/>
            <a:chExt cx="648090" cy="1390412"/>
          </a:xfrm>
        </p:grpSpPr>
        <p:grpSp>
          <p:nvGrpSpPr>
            <p:cNvPr id="133" name="Group 132"/>
            <p:cNvGrpSpPr/>
            <p:nvPr/>
          </p:nvGrpSpPr>
          <p:grpSpPr>
            <a:xfrm flipH="1">
              <a:off x="7697284" y="5295314"/>
              <a:ext cx="560844" cy="1093501"/>
              <a:chOff x="7234311" y="5295314"/>
              <a:chExt cx="560844" cy="1093501"/>
            </a:xfrm>
          </p:grpSpPr>
          <p:sp>
            <p:nvSpPr>
              <p:cNvPr id="142" name="Rectangle 141"/>
              <p:cNvSpPr/>
              <p:nvPr/>
            </p:nvSpPr>
            <p:spPr>
              <a:xfrm rot="16200000">
                <a:off x="6755311" y="5774314"/>
                <a:ext cx="1093501" cy="13550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3" name="Can 142"/>
              <p:cNvSpPr/>
              <p:nvPr/>
            </p:nvSpPr>
            <p:spPr>
              <a:xfrm rot="5400000">
                <a:off x="7332315" y="5818152"/>
                <a:ext cx="410480" cy="515201"/>
              </a:xfrm>
              <a:prstGeom prst="can">
                <a:avLst>
                  <a:gd name="adj" fmla="val 20858"/>
                </a:avLst>
              </a:prstGeom>
              <a:gradFill flip="none" rotWithShape="1">
                <a:gsLst>
                  <a:gs pos="64000">
                    <a:schemeClr val="accent3"/>
                  </a:gs>
                  <a:gs pos="0">
                    <a:schemeClr val="accent3"/>
                  </a:gs>
                  <a:gs pos="100000">
                    <a:prstClr val="white"/>
                  </a:gs>
                </a:gsLst>
                <a:lin ang="108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46" name="Isosceles Triangle 145"/>
            <p:cNvSpPr/>
            <p:nvPr/>
          </p:nvSpPr>
          <p:spPr>
            <a:xfrm flipH="1">
              <a:off x="8035383" y="4998403"/>
              <a:ext cx="309990" cy="296911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Can 146"/>
            <p:cNvSpPr/>
            <p:nvPr/>
          </p:nvSpPr>
          <p:spPr>
            <a:xfrm rot="16200000" flipH="1">
              <a:off x="7749644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8" name="Group 37"/>
          <p:cNvGrpSpPr/>
          <p:nvPr/>
        </p:nvGrpSpPr>
        <p:grpSpPr>
          <a:xfrm rot="16200000">
            <a:off x="8994877" y="4768581"/>
            <a:ext cx="626124" cy="674545"/>
            <a:chOff x="6845718" y="5969235"/>
            <a:chExt cx="756376" cy="806936"/>
          </a:xfrm>
        </p:grpSpPr>
        <p:sp>
          <p:nvSpPr>
            <p:cNvPr id="39" name="Rectangle 38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Can 39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1" name="Group 40"/>
          <p:cNvGrpSpPr/>
          <p:nvPr/>
        </p:nvGrpSpPr>
        <p:grpSpPr>
          <a:xfrm rot="16200000">
            <a:off x="10286966" y="4609261"/>
            <a:ext cx="626124" cy="674545"/>
            <a:chOff x="6845718" y="5969235"/>
            <a:chExt cx="756376" cy="806936"/>
          </a:xfrm>
        </p:grpSpPr>
        <p:sp>
          <p:nvSpPr>
            <p:cNvPr id="42" name="Rectangle 41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Can 42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4" name="Group 43"/>
          <p:cNvGrpSpPr/>
          <p:nvPr/>
        </p:nvGrpSpPr>
        <p:grpSpPr>
          <a:xfrm rot="16200000">
            <a:off x="9606642" y="4117637"/>
            <a:ext cx="626124" cy="674545"/>
            <a:chOff x="6845718" y="5969235"/>
            <a:chExt cx="756376" cy="806936"/>
          </a:xfrm>
        </p:grpSpPr>
        <p:sp>
          <p:nvSpPr>
            <p:cNvPr id="45" name="Rectangle 44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Can 45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4" name="Picture 10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3339" y="2739882"/>
            <a:ext cx="680059" cy="639459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 rot="16200000">
            <a:off x="8881966" y="3735606"/>
            <a:ext cx="626124" cy="674545"/>
            <a:chOff x="6845718" y="5969235"/>
            <a:chExt cx="756376" cy="806936"/>
          </a:xfrm>
        </p:grpSpPr>
        <p:sp>
          <p:nvSpPr>
            <p:cNvPr id="50" name="Rectangle 49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Can 50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3988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-0.08646 0.10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5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27 -4.81481E-6 L -0.14752 0.167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6" y="83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1.11111E-6 L 0.00066 -0.17199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Freeform 149"/>
          <p:cNvSpPr/>
          <p:nvPr/>
        </p:nvSpPr>
        <p:spPr>
          <a:xfrm>
            <a:off x="6764812" y="4859734"/>
            <a:ext cx="2092941" cy="1445993"/>
          </a:xfrm>
          <a:custGeom>
            <a:avLst/>
            <a:gdLst>
              <a:gd name="connsiteX0" fmla="*/ 390818 w 1241321"/>
              <a:gd name="connsiteY0" fmla="*/ 25792 h 1026437"/>
              <a:gd name="connsiteX1" fmla="*/ 633599 w 1241321"/>
              <a:gd name="connsiteY1" fmla="*/ 184621 h 1026437"/>
              <a:gd name="connsiteX2" fmla="*/ 903608 w 1241321"/>
              <a:gd name="connsiteY2" fmla="*/ 34868 h 1026437"/>
              <a:gd name="connsiteX3" fmla="*/ 1103278 w 1241321"/>
              <a:gd name="connsiteY3" fmla="*/ 50751 h 1026437"/>
              <a:gd name="connsiteX4" fmla="*/ 1209920 w 1241321"/>
              <a:gd name="connsiteY4" fmla="*/ 211849 h 1026437"/>
              <a:gd name="connsiteX5" fmla="*/ 1237148 w 1241321"/>
              <a:gd name="connsiteY5" fmla="*/ 495471 h 1026437"/>
              <a:gd name="connsiteX6" fmla="*/ 1135044 w 1241321"/>
              <a:gd name="connsiteY6" fmla="*/ 763211 h 1026437"/>
              <a:gd name="connsiteX7" fmla="*/ 903608 w 1241321"/>
              <a:gd name="connsiteY7" fmla="*/ 944730 h 1026437"/>
              <a:gd name="connsiteX8" fmla="*/ 617716 w 1241321"/>
              <a:gd name="connsiteY8" fmla="*/ 1026413 h 1026437"/>
              <a:gd name="connsiteX9" fmla="*/ 243334 w 1241321"/>
              <a:gd name="connsiteY9" fmla="*/ 937923 h 1026437"/>
              <a:gd name="connsiteX10" fmla="*/ 20973 w 1241321"/>
              <a:gd name="connsiteY10" fmla="*/ 617996 h 1026437"/>
              <a:gd name="connsiteX11" fmla="*/ 25511 w 1241321"/>
              <a:gd name="connsiteY11" fmla="*/ 273111 h 1026437"/>
              <a:gd name="connsiteX12" fmla="*/ 163919 w 1241321"/>
              <a:gd name="connsiteY12" fmla="*/ 28061 h 1026437"/>
              <a:gd name="connsiteX13" fmla="*/ 390818 w 1241321"/>
              <a:gd name="connsiteY13" fmla="*/ 25792 h 102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1321" h="1026437">
                <a:moveTo>
                  <a:pt x="390818" y="25792"/>
                </a:moveTo>
                <a:cubicBezTo>
                  <a:pt x="469098" y="51885"/>
                  <a:pt x="548134" y="183108"/>
                  <a:pt x="633599" y="184621"/>
                </a:cubicBezTo>
                <a:cubicBezTo>
                  <a:pt x="719064" y="186134"/>
                  <a:pt x="825328" y="57180"/>
                  <a:pt x="903608" y="34868"/>
                </a:cubicBezTo>
                <a:cubicBezTo>
                  <a:pt x="981888" y="12556"/>
                  <a:pt x="1052226" y="21254"/>
                  <a:pt x="1103278" y="50751"/>
                </a:cubicBezTo>
                <a:cubicBezTo>
                  <a:pt x="1154330" y="80248"/>
                  <a:pt x="1187608" y="137729"/>
                  <a:pt x="1209920" y="211849"/>
                </a:cubicBezTo>
                <a:cubicBezTo>
                  <a:pt x="1232232" y="285969"/>
                  <a:pt x="1249627" y="403577"/>
                  <a:pt x="1237148" y="495471"/>
                </a:cubicBezTo>
                <a:cubicBezTo>
                  <a:pt x="1224669" y="587365"/>
                  <a:pt x="1190634" y="688335"/>
                  <a:pt x="1135044" y="763211"/>
                </a:cubicBezTo>
                <a:cubicBezTo>
                  <a:pt x="1079454" y="838088"/>
                  <a:pt x="989829" y="900863"/>
                  <a:pt x="903608" y="944730"/>
                </a:cubicBezTo>
                <a:cubicBezTo>
                  <a:pt x="817387" y="988597"/>
                  <a:pt x="727762" y="1027547"/>
                  <a:pt x="617716" y="1026413"/>
                </a:cubicBezTo>
                <a:cubicBezTo>
                  <a:pt x="507670" y="1025279"/>
                  <a:pt x="342791" y="1005992"/>
                  <a:pt x="243334" y="937923"/>
                </a:cubicBezTo>
                <a:cubicBezTo>
                  <a:pt x="143877" y="869854"/>
                  <a:pt x="57277" y="728798"/>
                  <a:pt x="20973" y="617996"/>
                </a:cubicBezTo>
                <a:cubicBezTo>
                  <a:pt x="-15331" y="507194"/>
                  <a:pt x="1687" y="371434"/>
                  <a:pt x="25511" y="273111"/>
                </a:cubicBezTo>
                <a:cubicBezTo>
                  <a:pt x="49335" y="174789"/>
                  <a:pt x="106816" y="73063"/>
                  <a:pt x="163919" y="28061"/>
                </a:cubicBezTo>
                <a:cubicBezTo>
                  <a:pt x="221022" y="-16941"/>
                  <a:pt x="312538" y="-301"/>
                  <a:pt x="390818" y="25792"/>
                </a:cubicBezTo>
                <a:close/>
              </a:path>
            </a:pathLst>
          </a:cu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Interpreting chromatograms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 txBox="1">
            <a:spLocks/>
          </p:cNvSpPr>
          <p:nvPr/>
        </p:nvSpPr>
        <p:spPr>
          <a:xfrm>
            <a:off x="480175" y="2021302"/>
            <a:ext cx="5518819" cy="4557298"/>
          </a:xfrm>
          <a:prstGeom prst="rect">
            <a:avLst/>
          </a:prstGeom>
        </p:spPr>
        <p:txBody>
          <a:bodyPr vert="horz" lIns="91440" tIns="90000" rIns="91440" bIns="90000" rtlCol="0">
            <a:noAutofit/>
          </a:bodyPr>
          <a:lstStyle>
            <a:lvl1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5738" indent="-177800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738" indent="-185738" algn="l" defTabSz="914400" rtl="0" eaLnBrk="1" latinLnBrk="0" hangingPunct="1">
              <a:lnSpc>
                <a:spcPct val="100000"/>
              </a:lnSpc>
              <a:spcBef>
                <a:spcPts val="2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000"/>
              </a:spcBef>
              <a:buNone/>
            </a:pPr>
            <a:r>
              <a:rPr lang="en-GB" dirty="0"/>
              <a:t>Sanger sequencing using capillary gel electrophoresis produces a chromatogram: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DNA is denatured and a primer anneals to the DNA (just like in PCR) </a:t>
            </a:r>
          </a:p>
          <a:p>
            <a:pPr>
              <a:spcBef>
                <a:spcPts val="1000"/>
              </a:spcBef>
            </a:pPr>
            <a:r>
              <a:rPr lang="en-GB" dirty="0"/>
              <a:t>DNA polymerase extends the region of double-stranded DNA (just like in PCR) until a fluorescent terminator nucleotide is added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675" y="3335633"/>
            <a:ext cx="685134" cy="639459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3491" y="3211644"/>
            <a:ext cx="680059" cy="639459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2061" y="3783880"/>
            <a:ext cx="685134" cy="63945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234310" y="1981200"/>
            <a:ext cx="671475" cy="3155363"/>
            <a:chOff x="7234311" y="1981200"/>
            <a:chExt cx="560844" cy="3155363"/>
          </a:xfrm>
        </p:grpSpPr>
        <p:sp>
          <p:nvSpPr>
            <p:cNvPr id="149" name="Rectangle 148"/>
            <p:cNvSpPr/>
            <p:nvPr/>
          </p:nvSpPr>
          <p:spPr>
            <a:xfrm rot="16200000">
              <a:off x="5725649" y="3489862"/>
              <a:ext cx="3155363" cy="13804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Can 113"/>
            <p:cNvSpPr/>
            <p:nvPr/>
          </p:nvSpPr>
          <p:spPr>
            <a:xfrm rot="5400000">
              <a:off x="7332315" y="2061396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Can 116"/>
            <p:cNvSpPr/>
            <p:nvPr/>
          </p:nvSpPr>
          <p:spPr>
            <a:xfrm rot="5400000">
              <a:off x="7332315" y="2687522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Can 119"/>
            <p:cNvSpPr/>
            <p:nvPr/>
          </p:nvSpPr>
          <p:spPr>
            <a:xfrm rot="5400000">
              <a:off x="7332315" y="3313648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Can 122"/>
            <p:cNvSpPr/>
            <p:nvPr/>
          </p:nvSpPr>
          <p:spPr>
            <a:xfrm rot="5400000">
              <a:off x="7332315" y="4565900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Can 125"/>
            <p:cNvSpPr/>
            <p:nvPr/>
          </p:nvSpPr>
          <p:spPr>
            <a:xfrm rot="5400000">
              <a:off x="7332315" y="3939774"/>
              <a:ext cx="410480" cy="515201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234311" y="5136564"/>
            <a:ext cx="675826" cy="1252251"/>
            <a:chOff x="7234311" y="5136564"/>
            <a:chExt cx="560844" cy="1252251"/>
          </a:xfrm>
        </p:grpSpPr>
        <p:sp>
          <p:nvSpPr>
            <p:cNvPr id="131" name="Rectangle 130"/>
            <p:cNvSpPr/>
            <p:nvPr/>
          </p:nvSpPr>
          <p:spPr>
            <a:xfrm rot="16200000">
              <a:off x="6677206" y="5693669"/>
              <a:ext cx="1252251" cy="13804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Can 131"/>
            <p:cNvSpPr/>
            <p:nvPr/>
          </p:nvSpPr>
          <p:spPr>
            <a:xfrm rot="5400000">
              <a:off x="7332315" y="5818152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64000">
                  <a:schemeClr val="accent3"/>
                </a:gs>
                <a:gs pos="0">
                  <a:schemeClr val="accent3"/>
                </a:gs>
                <a:gs pos="100000">
                  <a:prstClr val="white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Can 128"/>
            <p:cNvSpPr/>
            <p:nvPr/>
          </p:nvSpPr>
          <p:spPr>
            <a:xfrm rot="5400000">
              <a:off x="7332315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824684" y="4998403"/>
            <a:ext cx="751277" cy="1390412"/>
            <a:chOff x="7697283" y="4998403"/>
            <a:chExt cx="648090" cy="1390412"/>
          </a:xfrm>
        </p:grpSpPr>
        <p:grpSp>
          <p:nvGrpSpPr>
            <p:cNvPr id="133" name="Group 132"/>
            <p:cNvGrpSpPr/>
            <p:nvPr/>
          </p:nvGrpSpPr>
          <p:grpSpPr>
            <a:xfrm flipH="1">
              <a:off x="7697284" y="5295314"/>
              <a:ext cx="560844" cy="1093501"/>
              <a:chOff x="7234311" y="5295314"/>
              <a:chExt cx="560844" cy="1093501"/>
            </a:xfrm>
          </p:grpSpPr>
          <p:sp>
            <p:nvSpPr>
              <p:cNvPr id="142" name="Rectangle 141"/>
              <p:cNvSpPr/>
              <p:nvPr/>
            </p:nvSpPr>
            <p:spPr>
              <a:xfrm rot="16200000">
                <a:off x="6755311" y="5774314"/>
                <a:ext cx="1093501" cy="13550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3" name="Can 142"/>
              <p:cNvSpPr/>
              <p:nvPr/>
            </p:nvSpPr>
            <p:spPr>
              <a:xfrm rot="5400000">
                <a:off x="7332315" y="5818152"/>
                <a:ext cx="410480" cy="515201"/>
              </a:xfrm>
              <a:prstGeom prst="can">
                <a:avLst>
                  <a:gd name="adj" fmla="val 20858"/>
                </a:avLst>
              </a:prstGeom>
              <a:gradFill flip="none" rotWithShape="1">
                <a:gsLst>
                  <a:gs pos="64000">
                    <a:schemeClr val="accent3"/>
                  </a:gs>
                  <a:gs pos="0">
                    <a:schemeClr val="accent3"/>
                  </a:gs>
                  <a:gs pos="100000">
                    <a:prstClr val="white"/>
                  </a:gs>
                </a:gsLst>
                <a:lin ang="108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46" name="Isosceles Triangle 145"/>
            <p:cNvSpPr/>
            <p:nvPr/>
          </p:nvSpPr>
          <p:spPr>
            <a:xfrm flipH="1">
              <a:off x="8035383" y="4998403"/>
              <a:ext cx="309990" cy="296911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Can 146"/>
            <p:cNvSpPr/>
            <p:nvPr/>
          </p:nvSpPr>
          <p:spPr>
            <a:xfrm rot="16200000" flipH="1">
              <a:off x="7749644" y="5192026"/>
              <a:ext cx="410480" cy="515201"/>
            </a:xfrm>
            <a:prstGeom prst="can">
              <a:avLst>
                <a:gd name="adj" fmla="val 20858"/>
              </a:avLst>
            </a:prstGeom>
            <a:gradFill flip="none" rotWithShape="1">
              <a:gsLst>
                <a:gs pos="0">
                  <a:schemeClr val="accent3"/>
                </a:gs>
                <a:gs pos="62000">
                  <a:schemeClr val="accent3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8" name="Group 37"/>
          <p:cNvGrpSpPr/>
          <p:nvPr/>
        </p:nvGrpSpPr>
        <p:grpSpPr>
          <a:xfrm rot="16200000">
            <a:off x="8994877" y="4768581"/>
            <a:ext cx="626124" cy="674545"/>
            <a:chOff x="6845718" y="5969235"/>
            <a:chExt cx="756376" cy="806936"/>
          </a:xfrm>
        </p:grpSpPr>
        <p:sp>
          <p:nvSpPr>
            <p:cNvPr id="39" name="Rectangle 38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Can 39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1" name="Group 40"/>
          <p:cNvGrpSpPr/>
          <p:nvPr/>
        </p:nvGrpSpPr>
        <p:grpSpPr>
          <a:xfrm rot="16200000">
            <a:off x="10286966" y="4609261"/>
            <a:ext cx="626124" cy="674545"/>
            <a:chOff x="6845718" y="5969235"/>
            <a:chExt cx="756376" cy="806936"/>
          </a:xfrm>
        </p:grpSpPr>
        <p:sp>
          <p:nvSpPr>
            <p:cNvPr id="42" name="Rectangle 41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Can 42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4" name="Group 43"/>
          <p:cNvGrpSpPr/>
          <p:nvPr/>
        </p:nvGrpSpPr>
        <p:grpSpPr>
          <a:xfrm rot="16200000">
            <a:off x="9606642" y="4117637"/>
            <a:ext cx="626124" cy="674545"/>
            <a:chOff x="6845718" y="5969235"/>
            <a:chExt cx="756376" cy="806936"/>
          </a:xfrm>
        </p:grpSpPr>
        <p:sp>
          <p:nvSpPr>
            <p:cNvPr id="45" name="Rectangle 44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Can 45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4" name="Picture 10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3339" y="2739882"/>
            <a:ext cx="680059" cy="639459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 rot="16200000">
            <a:off x="8881966" y="3735606"/>
            <a:ext cx="626124" cy="674545"/>
            <a:chOff x="6845718" y="5969235"/>
            <a:chExt cx="756376" cy="806936"/>
          </a:xfrm>
        </p:grpSpPr>
        <p:sp>
          <p:nvSpPr>
            <p:cNvPr id="50" name="Rectangle 49"/>
            <p:cNvSpPr/>
            <p:nvPr/>
          </p:nvSpPr>
          <p:spPr>
            <a:xfrm rot="10800000">
              <a:off x="6845718" y="6581214"/>
              <a:ext cx="756376" cy="194957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Can 50"/>
            <p:cNvSpPr/>
            <p:nvPr/>
          </p:nvSpPr>
          <p:spPr>
            <a:xfrm>
              <a:off x="6975970" y="5969235"/>
              <a:ext cx="495872" cy="741264"/>
            </a:xfrm>
            <a:prstGeom prst="can">
              <a:avLst>
                <a:gd name="adj" fmla="val 20858"/>
              </a:avLst>
            </a:prstGeom>
            <a:gradFill>
              <a:gsLst>
                <a:gs pos="0">
                  <a:schemeClr val="bg2">
                    <a:lumMod val="60000"/>
                    <a:lumOff val="40000"/>
                  </a:schemeClr>
                </a:gs>
                <a:gs pos="57300">
                  <a:schemeClr val="bg2">
                    <a:lumMod val="60000"/>
                    <a:lumOff val="40000"/>
                  </a:schemeClr>
                </a:gs>
                <a:gs pos="100000">
                  <a:schemeClr val="bg1"/>
                </a:gs>
              </a:gsLst>
              <a:lin ang="108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009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-0.08646 0.10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5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2.96296E-6 L -0.14544 -0.0377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79" y="-18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45833E-6 3.7037E-7 L -0.23281 -0.076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41" y="-381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1.11111E-6 L 0.00118 -0.25903 " pathEditMode="relative" rAng="0" ptsTypes="AA">
                                      <p:cBhvr>
                                        <p:cTn id="12" dur="6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nimBg="1"/>
    </p:bldLst>
  </p:timing>
</p:sld>
</file>

<file path=ppt/theme/theme1.xml><?xml version="1.0" encoding="utf-8"?>
<a:theme xmlns:a="http://schemas.openxmlformats.org/drawingml/2006/main" name="Content">
  <a:themeElements>
    <a:clrScheme name="WCS">
      <a:dk1>
        <a:srgbClr val="000000"/>
      </a:dk1>
      <a:lt1>
        <a:srgbClr val="FFFFFF"/>
      </a:lt1>
      <a:dk2>
        <a:srgbClr val="009BB2"/>
      </a:dk2>
      <a:lt2>
        <a:srgbClr val="E91E63"/>
      </a:lt2>
      <a:accent1>
        <a:srgbClr val="2A512C"/>
      </a:accent1>
      <a:accent2>
        <a:srgbClr val="C91D1D"/>
      </a:accent2>
      <a:accent3>
        <a:srgbClr val="006171"/>
      </a:accent3>
      <a:accent4>
        <a:srgbClr val="FEC300"/>
      </a:accent4>
      <a:accent5>
        <a:srgbClr val="80C34B"/>
      </a:accent5>
      <a:accent6>
        <a:srgbClr val="9C27B2"/>
      </a:accent6>
      <a:hlink>
        <a:srgbClr val="F027B2"/>
      </a:hlink>
      <a:folHlink>
        <a:srgbClr val="F07F0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ssion">
  <a:themeElements>
    <a:clrScheme name="Connecting Science">
      <a:dk1>
        <a:srgbClr val="000000"/>
      </a:dk1>
      <a:lt1>
        <a:srgbClr val="FFFFFF"/>
      </a:lt1>
      <a:dk2>
        <a:srgbClr val="009BB2"/>
      </a:dk2>
      <a:lt2>
        <a:srgbClr val="E91E63"/>
      </a:lt2>
      <a:accent1>
        <a:srgbClr val="2A512C"/>
      </a:accent1>
      <a:accent2>
        <a:srgbClr val="C91D1D"/>
      </a:accent2>
      <a:accent3>
        <a:srgbClr val="006171"/>
      </a:accent3>
      <a:accent4>
        <a:srgbClr val="FEC300"/>
      </a:accent4>
      <a:accent5>
        <a:srgbClr val="80C34B"/>
      </a:accent5>
      <a:accent6>
        <a:srgbClr val="9C27B2"/>
      </a:accent6>
      <a:hlink>
        <a:srgbClr val="F027B2"/>
      </a:hlink>
      <a:folHlink>
        <a:srgbClr val="F07F0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ver">
  <a:themeElements>
    <a:clrScheme name="Connecting Science">
      <a:dk1>
        <a:srgbClr val="000000"/>
      </a:dk1>
      <a:lt1>
        <a:srgbClr val="FFFFFF"/>
      </a:lt1>
      <a:dk2>
        <a:srgbClr val="009BB2"/>
      </a:dk2>
      <a:lt2>
        <a:srgbClr val="E91E63"/>
      </a:lt2>
      <a:accent1>
        <a:srgbClr val="2A512C"/>
      </a:accent1>
      <a:accent2>
        <a:srgbClr val="C91D1D"/>
      </a:accent2>
      <a:accent3>
        <a:srgbClr val="006171"/>
      </a:accent3>
      <a:accent4>
        <a:srgbClr val="FEC300"/>
      </a:accent4>
      <a:accent5>
        <a:srgbClr val="80C34B"/>
      </a:accent5>
      <a:accent6>
        <a:srgbClr val="9C27B2"/>
      </a:accent6>
      <a:hlink>
        <a:srgbClr val="F027B2"/>
      </a:hlink>
      <a:folHlink>
        <a:srgbClr val="F07F0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</TotalTime>
  <Words>1951</Words>
  <Application>Microsoft Office PowerPoint</Application>
  <PresentationFormat>Widescreen</PresentationFormat>
  <Paragraphs>247</Paragraphs>
  <Slides>32</Slides>
  <Notes>24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</vt:lpstr>
      <vt:lpstr>Calibri</vt:lpstr>
      <vt:lpstr>Courier New</vt:lpstr>
      <vt:lpstr>Helvetica Neue LT Std</vt:lpstr>
      <vt:lpstr>HelveticaNeueLT Std</vt:lpstr>
      <vt:lpstr>Wingdings</vt:lpstr>
      <vt:lpstr>Content</vt:lpstr>
      <vt:lpstr>Session</vt:lpstr>
      <vt:lpstr>Cover</vt:lpstr>
      <vt:lpstr>PowerPoint Presentation</vt:lpstr>
      <vt:lpstr>Bioinformatics: DNA identity</vt:lpstr>
      <vt:lpstr>Teacher notes: Session contents</vt:lpstr>
      <vt:lpstr>Bioinformatics: DNA identity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Interpreting chromatograms</vt:lpstr>
      <vt:lpstr>Bioinformatics: DNA identity</vt:lpstr>
      <vt:lpstr>Bioinformatics: BLAST</vt:lpstr>
      <vt:lpstr>Bioinformatics: BLAST</vt:lpstr>
      <vt:lpstr>Bioinformatics: BLAST</vt:lpstr>
      <vt:lpstr>Bioinformatics: BLAST</vt:lpstr>
      <vt:lpstr>Bioinformatics: DNA identity</vt:lpstr>
      <vt:lpstr>Barcoding basics</vt:lpstr>
      <vt:lpstr>Bioinformatics: BLAST</vt:lpstr>
      <vt:lpstr>Bioinformatics: DNA identity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Jay Austin</dc:creator>
  <cp:lastModifiedBy>Karen Stephens</cp:lastModifiedBy>
  <cp:revision>172</cp:revision>
  <dcterms:created xsi:type="dcterms:W3CDTF">2020-10-06T11:47:42Z</dcterms:created>
  <dcterms:modified xsi:type="dcterms:W3CDTF">2024-09-03T16:02:38Z</dcterms:modified>
</cp:coreProperties>
</file>