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 id="2147483678" r:id="rId2"/>
    <p:sldMasterId id="2147483682" r:id="rId3"/>
  </p:sldMasterIdLst>
  <p:notesMasterIdLst>
    <p:notesMasterId r:id="rId35"/>
  </p:notesMasterIdLst>
  <p:handoutMasterIdLst>
    <p:handoutMasterId r:id="rId36"/>
  </p:handoutMasterIdLst>
  <p:sldIdLst>
    <p:sldId id="352" r:id="rId4"/>
    <p:sldId id="379" r:id="rId5"/>
    <p:sldId id="380" r:id="rId6"/>
    <p:sldId id="351" r:id="rId7"/>
    <p:sldId id="353" r:id="rId8"/>
    <p:sldId id="356" r:id="rId9"/>
    <p:sldId id="377" r:id="rId10"/>
    <p:sldId id="359" r:id="rId11"/>
    <p:sldId id="360" r:id="rId12"/>
    <p:sldId id="361" r:id="rId13"/>
    <p:sldId id="362" r:id="rId14"/>
    <p:sldId id="363" r:id="rId15"/>
    <p:sldId id="386" r:id="rId16"/>
    <p:sldId id="364" r:id="rId17"/>
    <p:sldId id="366" r:id="rId18"/>
    <p:sldId id="367" r:id="rId19"/>
    <p:sldId id="365" r:id="rId20"/>
    <p:sldId id="368" r:id="rId21"/>
    <p:sldId id="381" r:id="rId22"/>
    <p:sldId id="369" r:id="rId23"/>
    <p:sldId id="370" r:id="rId24"/>
    <p:sldId id="371" r:id="rId25"/>
    <p:sldId id="372" r:id="rId26"/>
    <p:sldId id="373" r:id="rId27"/>
    <p:sldId id="374" r:id="rId28"/>
    <p:sldId id="375" r:id="rId29"/>
    <p:sldId id="382" r:id="rId30"/>
    <p:sldId id="376" r:id="rId31"/>
    <p:sldId id="384" r:id="rId32"/>
    <p:sldId id="385" r:id="rId33"/>
    <p:sldId id="350"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00"/>
    <a:srgbClr val="666633"/>
    <a:srgbClr val="99CC00"/>
    <a:srgbClr val="CC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991" autoAdjust="0"/>
    <p:restoredTop sz="53620" autoAdjust="0"/>
  </p:normalViewPr>
  <p:slideViewPr>
    <p:cSldViewPr snapToGrid="0" snapToObjects="1">
      <p:cViewPr varScale="1">
        <p:scale>
          <a:sx n="39" d="100"/>
          <a:sy n="39" d="100"/>
        </p:scale>
        <p:origin x="1944" y="4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113" d="100"/>
          <a:sy n="113" d="100"/>
        </p:scale>
        <p:origin x="5248"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8" Type="http://schemas.openxmlformats.org/officeDocument/2006/relationships/slide" Target="slides/slide5.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982FA74-1866-8548-BF17-D65CEF70A0C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98993BB-6969-7A40-A0F7-290471123F1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3519CFF-BE8F-EA49-915C-0CC56A1B0F2F}" type="datetimeFigureOut">
              <a:rPr lang="en-US" smtClean="0"/>
              <a:t>9/3/2024</a:t>
            </a:fld>
            <a:endParaRPr lang="en-US"/>
          </a:p>
        </p:txBody>
      </p:sp>
      <p:sp>
        <p:nvSpPr>
          <p:cNvPr id="4" name="Footer Placeholder 3">
            <a:extLst>
              <a:ext uri="{FF2B5EF4-FFF2-40B4-BE49-F238E27FC236}">
                <a16:creationId xmlns:a16="http://schemas.microsoft.com/office/drawing/2014/main" id="{46D5158B-8460-1E4E-A5F2-44ED31A778A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4B85D6A-44FC-1747-8D5A-9690DD03E5B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95F142D-CD5E-3347-8BDE-044378E5194A}" type="slidenum">
              <a:rPr lang="en-US" smtClean="0"/>
              <a:t>‹#›</a:t>
            </a:fld>
            <a:endParaRPr lang="en-US"/>
          </a:p>
        </p:txBody>
      </p:sp>
    </p:spTree>
    <p:extLst>
      <p:ext uri="{BB962C8B-B14F-4D97-AF65-F5344CB8AC3E}">
        <p14:creationId xmlns:p14="http://schemas.microsoft.com/office/powerpoint/2010/main" val="38105315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D0D539-60D7-B641-A5CC-CDC46758A6CF}" type="datetimeFigureOut">
              <a:rPr lang="en-US" smtClean="0"/>
              <a:t>9/3/2024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0C2A22-CC90-0C46-AF30-D1E9E4E0560F}" type="slidenum">
              <a:rPr lang="en-US" smtClean="0"/>
              <a:t>‹#›</a:t>
            </a:fld>
            <a:endParaRPr lang="en-US"/>
          </a:p>
        </p:txBody>
      </p:sp>
    </p:spTree>
    <p:extLst>
      <p:ext uri="{BB962C8B-B14F-4D97-AF65-F5344CB8AC3E}">
        <p14:creationId xmlns:p14="http://schemas.microsoft.com/office/powerpoint/2010/main" val="3600794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8" Type="http://schemas.openxmlformats.org/officeDocument/2006/relationships/hyperlink" Target="https://committees.parliament.uk/work/7381/insect-decline-and-uk-food-security/" TargetMode="External"/><Relationship Id="rId3" Type="http://schemas.openxmlformats.org/officeDocument/2006/relationships/hyperlink" Target="https://www.bbc.co.uk/newsround/61336166" TargetMode="External"/><Relationship Id="rId7" Type="http://schemas.openxmlformats.org/officeDocument/2006/relationships/hyperlink" Target="https://www.ukri.org/news/nerc-funding-to-help-protect-uk-insect-populations/"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www.wildlifetrusts.org/action-for-insects" TargetMode="External"/><Relationship Id="rId5" Type="http://schemas.openxmlformats.org/officeDocument/2006/relationships/hyperlink" Target="https://www.bbc.co.uk/news/science-environment-61165279" TargetMode="External"/><Relationship Id="rId4" Type="http://schemas.openxmlformats.org/officeDocument/2006/relationships/hyperlink" Target="https://www.buglife.org.uk/news/bugs-matter-survey-finds-that-uk-flying-insects-have-declined-by-nearly-60-in-less-than-20-years/"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Get attention with casual </a:t>
            </a:r>
            <a:r>
              <a:rPr lang="en-GB" dirty="0" smtClean="0"/>
              <a:t>cruelty</a:t>
            </a:r>
            <a:r>
              <a:rPr lang="en-GB" baseline="0" dirty="0" smtClean="0"/>
              <a:t> for assembly presentations!</a:t>
            </a:r>
            <a:endParaRPr lang="en-GB" dirty="0"/>
          </a:p>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a:t>
            </a:fld>
            <a:endParaRPr lang="en-US"/>
          </a:p>
        </p:txBody>
      </p:sp>
    </p:spTree>
    <p:extLst>
      <p:ext uri="{BB962C8B-B14F-4D97-AF65-F5344CB8AC3E}">
        <p14:creationId xmlns:p14="http://schemas.microsoft.com/office/powerpoint/2010/main" val="10592998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And yet every day these insects perform vital ecosystem services, without which we wouldn’t survive:</a:t>
            </a:r>
          </a:p>
          <a:p>
            <a:r>
              <a:rPr lang="en-GB" dirty="0" err="1"/>
              <a:t>Eg</a:t>
            </a:r>
            <a:r>
              <a:rPr lang="en-GB" dirty="0"/>
              <a:t>; recycling organic matter (ant), role in food chain (worm), pollination (bee)</a:t>
            </a:r>
          </a:p>
          <a:p>
            <a:endParaRPr lang="en-GB" dirty="0"/>
          </a:p>
          <a:p>
            <a:pPr marL="171450" indent="-171450">
              <a:buFontTx/>
              <a:buChar char="-"/>
            </a:pPr>
            <a:r>
              <a:rPr lang="en-GB" dirty="0"/>
              <a:t>Insects</a:t>
            </a:r>
            <a:r>
              <a:rPr lang="en-GB" baseline="0" dirty="0"/>
              <a:t> such as </a:t>
            </a:r>
            <a:r>
              <a:rPr lang="en-GB" dirty="0"/>
              <a:t>ants, are involved in physically breaking down </a:t>
            </a:r>
            <a:r>
              <a:rPr lang="en-GB" sz="1200" b="0" i="0" kern="1200" dirty="0">
                <a:solidFill>
                  <a:schemeClr val="tx1"/>
                </a:solidFill>
                <a:effectLst/>
                <a:latin typeface="+mn-lt"/>
                <a:ea typeface="+mn-ea"/>
                <a:cs typeface="+mn-cs"/>
              </a:rPr>
              <a:t>such as wood, leaves, and seeds. Their activities, such as chewing and </a:t>
            </a:r>
            <a:r>
              <a:rPr lang="en-GB" sz="1200" b="0" i="0" kern="1200" dirty="0" err="1">
                <a:solidFill>
                  <a:schemeClr val="tx1"/>
                </a:solidFill>
                <a:effectLst/>
                <a:latin typeface="+mn-lt"/>
                <a:ea typeface="+mn-ea"/>
                <a:cs typeface="+mn-cs"/>
              </a:rPr>
              <a:t>tunneling</a:t>
            </a:r>
            <a:r>
              <a:rPr lang="en-GB" sz="1200" b="0" i="0" kern="1200" dirty="0">
                <a:solidFill>
                  <a:schemeClr val="tx1"/>
                </a:solidFill>
                <a:effectLst/>
                <a:latin typeface="+mn-lt"/>
                <a:ea typeface="+mn-ea"/>
                <a:cs typeface="+mn-cs"/>
              </a:rPr>
              <a:t>, create smaller fragments that are more accessible to other decomposers, like fungi and bacteria.</a:t>
            </a:r>
          </a:p>
          <a:p>
            <a:pPr marL="171450" indent="-171450">
              <a:buFontTx/>
              <a:buChar char="-"/>
            </a:pPr>
            <a:r>
              <a:rPr lang="en-GB" sz="1200" b="0" i="0" kern="1200" dirty="0" smtClean="0">
                <a:solidFill>
                  <a:schemeClr val="tx1"/>
                </a:solidFill>
                <a:effectLst/>
                <a:latin typeface="+mn-lt"/>
                <a:ea typeface="+mn-ea"/>
                <a:cs typeface="+mn-cs"/>
              </a:rPr>
              <a:t>Invertebrates</a:t>
            </a:r>
            <a:r>
              <a:rPr lang="en-GB" sz="1200" b="0" i="0" kern="1200" baseline="0" dirty="0" smtClean="0">
                <a:solidFill>
                  <a:schemeClr val="tx1"/>
                </a:solidFill>
                <a:effectLst/>
                <a:latin typeface="+mn-lt"/>
                <a:ea typeface="+mn-ea"/>
                <a:cs typeface="+mn-cs"/>
              </a:rPr>
              <a:t> </a:t>
            </a:r>
            <a:r>
              <a:rPr lang="en-GB" sz="1200" b="0" i="0" kern="1200" baseline="0" dirty="0">
                <a:solidFill>
                  <a:schemeClr val="tx1"/>
                </a:solidFill>
                <a:effectLst/>
                <a:latin typeface="+mn-lt"/>
                <a:ea typeface="+mn-ea"/>
                <a:cs typeface="+mn-cs"/>
              </a:rPr>
              <a:t>such as worms, play a vital role in food webs</a:t>
            </a:r>
          </a:p>
          <a:p>
            <a:pPr marL="171450" indent="-171450">
              <a:buFontTx/>
              <a:buChar char="-"/>
            </a:pPr>
            <a:r>
              <a:rPr lang="en-GB" sz="1200" b="0" i="0" kern="1200" baseline="0" dirty="0" smtClean="0">
                <a:solidFill>
                  <a:schemeClr val="tx1"/>
                </a:solidFill>
                <a:effectLst/>
                <a:latin typeface="+mn-lt"/>
                <a:ea typeface="+mn-ea"/>
                <a:cs typeface="+mn-cs"/>
              </a:rPr>
              <a:t>Insects </a:t>
            </a:r>
            <a:r>
              <a:rPr lang="en-GB" sz="1200" b="0" i="0" kern="1200" baseline="0" dirty="0">
                <a:solidFill>
                  <a:schemeClr val="tx1"/>
                </a:solidFill>
                <a:effectLst/>
                <a:latin typeface="+mn-lt"/>
                <a:ea typeface="+mn-ea"/>
                <a:cs typeface="+mn-cs"/>
              </a:rPr>
              <a:t>such as bees, are critical for successful pollination of many plant species</a:t>
            </a:r>
          </a:p>
          <a:p>
            <a:endParaRPr lang="en-GB" sz="1200" b="0" i="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10</a:t>
            </a:fld>
            <a:endParaRPr lang="en-US"/>
          </a:p>
        </p:txBody>
      </p:sp>
    </p:spTree>
    <p:extLst>
      <p:ext uri="{BB962C8B-B14F-4D97-AF65-F5344CB8AC3E}">
        <p14:creationId xmlns:p14="http://schemas.microsoft.com/office/powerpoint/2010/main" val="32597073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a:t>
            </a:r>
            <a:r>
              <a:rPr lang="en-GB" baseline="0" dirty="0"/>
              <a:t> how much do you know about the insects found in your local environment and what they do for you</a:t>
            </a:r>
            <a:r>
              <a:rPr lang="en-GB" baseline="0" dirty="0" smtClean="0"/>
              <a:t>?</a:t>
            </a:r>
          </a:p>
          <a:p>
            <a:r>
              <a:rPr lang="en-GB" baseline="0" dirty="0" smtClean="0"/>
              <a:t>Rhetorical question!</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11</a:t>
            </a:fld>
            <a:endParaRPr lang="en-US"/>
          </a:p>
        </p:txBody>
      </p:sp>
    </p:spTree>
    <p:extLst>
      <p:ext uri="{BB962C8B-B14F-4D97-AF65-F5344CB8AC3E}">
        <p14:creationId xmlns:p14="http://schemas.microsoft.com/office/powerpoint/2010/main" val="3555086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If it’s very little, you’re not alone -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Of the estimated </a:t>
            </a:r>
            <a:r>
              <a:rPr lang="en-GB" sz="1200" dirty="0">
                <a:latin typeface="Arial" panose="020B0604020202020204" pitchFamily="34" charset="0"/>
                <a:cs typeface="Arial" panose="020B0604020202020204" pitchFamily="34" charset="0"/>
              </a:rPr>
              <a:t>5.5 million insect species,</a:t>
            </a:r>
            <a:r>
              <a:rPr lang="en-GB" sz="1200" baseline="0" dirty="0">
                <a:latin typeface="Arial" panose="020B0604020202020204" pitchFamily="34" charset="0"/>
                <a:cs typeface="Arial" panose="020B0604020202020204" pitchFamily="34" charset="0"/>
              </a:rPr>
              <a:t> about </a:t>
            </a:r>
            <a:r>
              <a:rPr lang="en-GB" sz="1200" dirty="0">
                <a:latin typeface="Arial" panose="020B0604020202020204" pitchFamily="34" charset="0"/>
                <a:cs typeface="Arial" panose="020B0604020202020204" pitchFamily="34" charset="0"/>
              </a:rPr>
              <a:t>90% have not been characterised or named.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Figures from: Van der </a:t>
            </a:r>
            <a:r>
              <a:rPr lang="en-GB" sz="1200" dirty="0" err="1">
                <a:latin typeface="Arial" panose="020B0604020202020204" pitchFamily="34" charset="0"/>
                <a:cs typeface="Arial" panose="020B0604020202020204" pitchFamily="34" charset="0"/>
              </a:rPr>
              <a:t>Sluijs</a:t>
            </a:r>
            <a:r>
              <a:rPr lang="en-GB" sz="1200" dirty="0">
                <a:latin typeface="Arial" panose="020B0604020202020204" pitchFamily="34" charset="0"/>
                <a:cs typeface="Arial" panose="020B0604020202020204" pitchFamily="34" charset="0"/>
              </a:rPr>
              <a:t> (2020) Insect decline, an emerging global environmental risk. </a:t>
            </a:r>
            <a:r>
              <a:rPr lang="en-GB" sz="1200" i="1" dirty="0">
                <a:latin typeface="Arial" panose="020B0604020202020204" pitchFamily="34" charset="0"/>
                <a:cs typeface="Arial" panose="020B0604020202020204" pitchFamily="34" charset="0"/>
              </a:rPr>
              <a:t>Current Opinion in Environmental Sustainability 46</a:t>
            </a:r>
            <a:r>
              <a:rPr lang="en-GB" sz="1200" dirty="0">
                <a:latin typeface="Arial" panose="020B0604020202020204" pitchFamily="34" charset="0"/>
                <a:cs typeface="Arial" panose="020B0604020202020204" pitchFamily="34" charset="0"/>
              </a:rPr>
              <a:t>; pp 39-42</a:t>
            </a:r>
            <a:r>
              <a:rPr lang="en-GB" sz="1200" dirty="0" smtClean="0">
                <a:latin typeface="Arial" panose="020B0604020202020204" pitchFamily="34" charset="0"/>
                <a:cs typeface="Arial" panose="020B0604020202020204" pitchFamily="34" charset="0"/>
              </a:rPr>
              <a:t>.</a:t>
            </a: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D20C2A22-CC90-0C46-AF30-D1E9E4E0560F}" type="slidenum">
              <a:rPr lang="en-US" smtClean="0"/>
              <a:t>12</a:t>
            </a:fld>
            <a:endParaRPr lang="en-US"/>
          </a:p>
        </p:txBody>
      </p:sp>
    </p:spTree>
    <p:extLst>
      <p:ext uri="{BB962C8B-B14F-4D97-AF65-F5344CB8AC3E}">
        <p14:creationId xmlns:p14="http://schemas.microsoft.com/office/powerpoint/2010/main" val="34134951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And we need to get a move on with</a:t>
            </a:r>
            <a:r>
              <a:rPr lang="en-GB" baseline="0" dirty="0"/>
              <a:t> doing so. </a:t>
            </a:r>
          </a:p>
          <a:p>
            <a:r>
              <a:rPr lang="en-GB" dirty="0"/>
              <a:t>It is widely accepted that the number of insects is declining.</a:t>
            </a:r>
          </a:p>
          <a:p>
            <a:endParaRPr lang="en-GB" dirty="0"/>
          </a:p>
          <a:p>
            <a:r>
              <a:rPr lang="en-GB" dirty="0"/>
              <a:t>(1) Some of this data comes from reduced number of winged insects found</a:t>
            </a:r>
            <a:r>
              <a:rPr lang="en-GB" baseline="0" dirty="0"/>
              <a:t> on number plates, (2) data which paints a bleak picture of rapid decline in insect numbers 60% decline in flying insects in less than 20 years), (3) with reasons for this insect decline including climate change and use of pesticides in intensive farming.</a:t>
            </a:r>
          </a:p>
          <a:p>
            <a:endParaRPr lang="en-GB" baseline="0" dirty="0"/>
          </a:p>
          <a:p>
            <a:r>
              <a:rPr lang="en-GB" baseline="0" dirty="0"/>
              <a:t>There are a number if initiatives underway to protect our insects proposed including; (4) the National Wildlife Trust’s Action for Insects campaign, (5) a £2.3 million pound project by the Natural Environment Research Council (NERC) to monitor insect number, identify key drivers in insect number decline and support development of environmental policies to protect them, and (6) Establishment of a Parliamentary committee to consider insect decline and UK food security – recognition of the vital role that insects play in ecosystem services and the impact their declining numbers could have on our ability to grow food. </a:t>
            </a:r>
            <a:endParaRPr lang="en-GB" dirty="0"/>
          </a:p>
          <a:p>
            <a:endParaRPr lang="en-GB" dirty="0"/>
          </a:p>
          <a:p>
            <a:r>
              <a:rPr lang="en-GB" dirty="0"/>
              <a:t>Images from: </a:t>
            </a:r>
          </a:p>
          <a:p>
            <a:r>
              <a:rPr lang="en-GB" dirty="0"/>
              <a:t>(1) 2022 on Newsround: </a:t>
            </a:r>
            <a:r>
              <a:rPr lang="en-GB" dirty="0">
                <a:hlinkClick r:id="rId3"/>
              </a:rPr>
              <a:t>Insect numbers are falling across the UK, according to new survey - BBC Newsround</a:t>
            </a:r>
            <a:endParaRPr lang="en-GB" dirty="0"/>
          </a:p>
          <a:p>
            <a:r>
              <a:rPr lang="en-GB" dirty="0"/>
              <a:t>(2) 2022 from </a:t>
            </a:r>
            <a:r>
              <a:rPr lang="en-GB" dirty="0" err="1"/>
              <a:t>BugLife</a:t>
            </a:r>
            <a:r>
              <a:rPr lang="en-GB" dirty="0"/>
              <a:t> survey: </a:t>
            </a:r>
            <a:r>
              <a:rPr lang="en-GB" dirty="0">
                <a:hlinkClick r:id="rId4"/>
              </a:rPr>
              <a:t>Bugs Matter survey finds that UK flying insects have declined by nearly 60% in less than 20 years - </a:t>
            </a:r>
            <a:r>
              <a:rPr lang="en-GB" dirty="0" err="1">
                <a:hlinkClick r:id="rId4"/>
              </a:rPr>
              <a:t>Buglife</a:t>
            </a:r>
            <a:r>
              <a:rPr lang="en-GB" dirty="0">
                <a:hlinkClick r:id="rId4"/>
              </a:rPr>
              <a:t> latest news</a:t>
            </a:r>
            <a:endParaRPr lang="en-GB" dirty="0"/>
          </a:p>
          <a:p>
            <a:r>
              <a:rPr lang="en-GB" dirty="0"/>
              <a:t>(3) 2022 from BBC News: </a:t>
            </a:r>
            <a:r>
              <a:rPr lang="en-GB" dirty="0">
                <a:hlinkClick r:id="rId5"/>
              </a:rPr>
              <a:t>Climate change and farming driving insect decline - BBC News</a:t>
            </a:r>
            <a:endParaRPr lang="en-GB" dirty="0"/>
          </a:p>
          <a:p>
            <a:r>
              <a:rPr lang="en-GB" dirty="0"/>
              <a:t>(4) 2020 from National</a:t>
            </a:r>
            <a:r>
              <a:rPr lang="en-GB" baseline="0" dirty="0"/>
              <a:t> Wildlife Trusts: </a:t>
            </a:r>
            <a:r>
              <a:rPr lang="en-GB" dirty="0">
                <a:hlinkClick r:id="rId6"/>
              </a:rPr>
              <a:t>Action for Insects campaign | The Wildlife Trusts</a:t>
            </a:r>
            <a:endParaRPr lang="en-GB" dirty="0"/>
          </a:p>
          <a:p>
            <a:r>
              <a:rPr lang="en-GB" dirty="0"/>
              <a:t>(5) 2024 from UK Research and Innovation: </a:t>
            </a:r>
            <a:r>
              <a:rPr lang="en-GB" dirty="0">
                <a:hlinkClick r:id="rId7"/>
              </a:rPr>
              <a:t>NERC funding to help protect UK insect populations – UKRI</a:t>
            </a:r>
            <a:endParaRPr lang="en-GB" dirty="0"/>
          </a:p>
          <a:p>
            <a:r>
              <a:rPr lang="en-GB" dirty="0"/>
              <a:t>(6) 2023 in UK parliament: </a:t>
            </a:r>
            <a:r>
              <a:rPr lang="en-GB" dirty="0">
                <a:hlinkClick r:id="rId8"/>
              </a:rPr>
              <a:t>Insect decline and UK food security - Committees - UK Parliament</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13</a:t>
            </a:fld>
            <a:endParaRPr lang="en-US"/>
          </a:p>
        </p:txBody>
      </p:sp>
    </p:spTree>
    <p:extLst>
      <p:ext uri="{BB962C8B-B14F-4D97-AF65-F5344CB8AC3E}">
        <p14:creationId xmlns:p14="http://schemas.microsoft.com/office/powerpoint/2010/main" val="7926694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project offers you the chance to undertake bioexploration of invertebrates in the environment around your school.</a:t>
            </a:r>
          </a:p>
          <a:p>
            <a:r>
              <a:rPr lang="en-GB" dirty="0"/>
              <a:t>Not using identification keys, as insects are notoriously</a:t>
            </a:r>
            <a:r>
              <a:rPr lang="en-GB" baseline="0" dirty="0"/>
              <a:t> difficult to identify accurately </a:t>
            </a:r>
            <a:r>
              <a:rPr lang="en-GB" baseline="0" dirty="0" smtClean="0"/>
              <a:t>….</a:t>
            </a:r>
            <a:endParaRPr lang="en-GB" baseline="0" dirty="0"/>
          </a:p>
        </p:txBody>
      </p:sp>
      <p:sp>
        <p:nvSpPr>
          <p:cNvPr id="4" name="Slide Number Placeholder 3"/>
          <p:cNvSpPr>
            <a:spLocks noGrp="1"/>
          </p:cNvSpPr>
          <p:nvPr>
            <p:ph type="sldNum" sz="quarter" idx="10"/>
          </p:nvPr>
        </p:nvSpPr>
        <p:spPr/>
        <p:txBody>
          <a:bodyPr/>
          <a:lstStyle/>
          <a:p>
            <a:fld id="{D20C2A22-CC90-0C46-AF30-D1E9E4E0560F}" type="slidenum">
              <a:rPr lang="en-US" smtClean="0"/>
              <a:t>14</a:t>
            </a:fld>
            <a:endParaRPr lang="en-US"/>
          </a:p>
        </p:txBody>
      </p:sp>
    </p:spTree>
    <p:extLst>
      <p:ext uri="{BB962C8B-B14F-4D97-AF65-F5344CB8AC3E}">
        <p14:creationId xmlns:p14="http://schemas.microsoft.com/office/powerpoint/2010/main" val="2645467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But using a molecular biology technique called DNA barcoding.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So how does DNA barcoding work?</a:t>
            </a:r>
          </a:p>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15</a:t>
            </a:fld>
            <a:endParaRPr lang="en-US"/>
          </a:p>
        </p:txBody>
      </p:sp>
    </p:spTree>
    <p:extLst>
      <p:ext uri="{BB962C8B-B14F-4D97-AF65-F5344CB8AC3E}">
        <p14:creationId xmlns:p14="http://schemas.microsoft.com/office/powerpoint/2010/main" val="6784173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Well, you’re probably familiar</a:t>
            </a:r>
            <a:r>
              <a:rPr lang="en-GB" baseline="0" dirty="0"/>
              <a:t> with the barcodes that you find on products in the shops?</a:t>
            </a:r>
          </a:p>
          <a:p>
            <a:r>
              <a:rPr lang="en-GB" baseline="0" dirty="0"/>
              <a:t>A string of numbers that gives identification of any product.</a:t>
            </a:r>
          </a:p>
          <a:p>
            <a:endParaRPr lang="en-GB" baseline="0" dirty="0"/>
          </a:p>
          <a:p>
            <a:r>
              <a:rPr lang="en-GB" baseline="0" dirty="0"/>
              <a:t>About 20 years ago there was a scientist (Paul Hebert) who thought it would be great if we could do the same thing to help us to identify any animal. </a:t>
            </a:r>
          </a:p>
          <a:p>
            <a:r>
              <a:rPr lang="en-GB" baseline="0" dirty="0"/>
              <a:t>Except instead of using a string of numbers, we could use the DNA sequence. This scientist found a gene (piece of DNA) that is the same within a species, but varies between species – allowing it to act as a DNA barcode for identification of animals</a:t>
            </a:r>
            <a:r>
              <a:rPr lang="en-GB" baseline="0" dirty="0" smtClean="0"/>
              <a:t>.</a:t>
            </a:r>
            <a:endParaRPr lang="en-GB" baseline="0" dirty="0"/>
          </a:p>
        </p:txBody>
      </p:sp>
      <p:sp>
        <p:nvSpPr>
          <p:cNvPr id="4" name="Slide Number Placeholder 3"/>
          <p:cNvSpPr>
            <a:spLocks noGrp="1"/>
          </p:cNvSpPr>
          <p:nvPr>
            <p:ph type="sldNum" sz="quarter" idx="10"/>
          </p:nvPr>
        </p:nvSpPr>
        <p:spPr/>
        <p:txBody>
          <a:bodyPr/>
          <a:lstStyle/>
          <a:p>
            <a:fld id="{D20C2A22-CC90-0C46-AF30-D1E9E4E0560F}" type="slidenum">
              <a:rPr lang="en-US" smtClean="0"/>
              <a:t>16</a:t>
            </a:fld>
            <a:endParaRPr lang="en-US"/>
          </a:p>
        </p:txBody>
      </p:sp>
    </p:spTree>
    <p:extLst>
      <p:ext uri="{BB962C8B-B14F-4D97-AF65-F5344CB8AC3E}">
        <p14:creationId xmlns:p14="http://schemas.microsoft.com/office/powerpoint/2010/main" val="1707714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His vision was that anyone would be able to:</a:t>
            </a:r>
          </a:p>
          <a:p>
            <a:pPr marL="228600" indent="-228600">
              <a:buAutoNum type="arabicPeriod"/>
            </a:pPr>
            <a:r>
              <a:rPr lang="en-GB" baseline="0" dirty="0"/>
              <a:t>Obtain a sample from an </a:t>
            </a:r>
            <a:r>
              <a:rPr lang="en-GB" baseline="0" dirty="0" smtClean="0"/>
              <a:t>animal</a:t>
            </a:r>
            <a:endParaRPr lang="en-GB" baseline="0" dirty="0"/>
          </a:p>
        </p:txBody>
      </p:sp>
      <p:sp>
        <p:nvSpPr>
          <p:cNvPr id="4" name="Slide Number Placeholder 3"/>
          <p:cNvSpPr>
            <a:spLocks noGrp="1"/>
          </p:cNvSpPr>
          <p:nvPr>
            <p:ph type="sldNum" sz="quarter" idx="10"/>
          </p:nvPr>
        </p:nvSpPr>
        <p:spPr/>
        <p:txBody>
          <a:bodyPr/>
          <a:lstStyle/>
          <a:p>
            <a:fld id="{D20C2A22-CC90-0C46-AF30-D1E9E4E0560F}" type="slidenum">
              <a:rPr lang="en-US" smtClean="0"/>
              <a:t>17</a:t>
            </a:fld>
            <a:endParaRPr lang="en-US"/>
          </a:p>
        </p:txBody>
      </p:sp>
    </p:spTree>
    <p:extLst>
      <p:ext uri="{BB962C8B-B14F-4D97-AF65-F5344CB8AC3E}">
        <p14:creationId xmlns:p14="http://schemas.microsoft.com/office/powerpoint/2010/main" val="5686407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 Extract DNA from the sample</a:t>
            </a:r>
          </a:p>
        </p:txBody>
      </p:sp>
      <p:sp>
        <p:nvSpPr>
          <p:cNvPr id="4" name="Slide Number Placeholder 3"/>
          <p:cNvSpPr>
            <a:spLocks noGrp="1"/>
          </p:cNvSpPr>
          <p:nvPr>
            <p:ph type="sldNum" sz="quarter" idx="10"/>
          </p:nvPr>
        </p:nvSpPr>
        <p:spPr/>
        <p:txBody>
          <a:bodyPr/>
          <a:lstStyle/>
          <a:p>
            <a:fld id="{D20C2A22-CC90-0C46-AF30-D1E9E4E0560F}" type="slidenum">
              <a:rPr lang="en-US" smtClean="0"/>
              <a:t>18</a:t>
            </a:fld>
            <a:endParaRPr lang="en-US"/>
          </a:p>
        </p:txBody>
      </p:sp>
    </p:spTree>
    <p:extLst>
      <p:ext uri="{BB962C8B-B14F-4D97-AF65-F5344CB8AC3E}">
        <p14:creationId xmlns:p14="http://schemas.microsoft.com/office/powerpoint/2010/main" val="3099388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3. Make lots of copies of the barcode gene using PCR</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19</a:t>
            </a:fld>
            <a:endParaRPr lang="en-US"/>
          </a:p>
        </p:txBody>
      </p:sp>
    </p:spTree>
    <p:extLst>
      <p:ext uri="{BB962C8B-B14F-4D97-AF65-F5344CB8AC3E}">
        <p14:creationId xmlns:p14="http://schemas.microsoft.com/office/powerpoint/2010/main" val="2098634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Get attention with casual cruelty</a:t>
            </a:r>
            <a:r>
              <a:rPr lang="en-GB" baseline="0" dirty="0" smtClean="0"/>
              <a:t> for assembly presentations!</a:t>
            </a:r>
            <a:endParaRPr lang="en-GB" dirty="0" smtClean="0"/>
          </a:p>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a:t>
            </a:fld>
            <a:endParaRPr lang="en-US"/>
          </a:p>
        </p:txBody>
      </p:sp>
    </p:spTree>
    <p:extLst>
      <p:ext uri="{BB962C8B-B14F-4D97-AF65-F5344CB8AC3E}">
        <p14:creationId xmlns:p14="http://schemas.microsoft.com/office/powerpoint/2010/main" val="33770670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4. Check whether we have successfully made more of the DNA barcode</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20</a:t>
            </a:fld>
            <a:endParaRPr lang="en-US"/>
          </a:p>
        </p:txBody>
      </p:sp>
    </p:spTree>
    <p:extLst>
      <p:ext uri="{BB962C8B-B14F-4D97-AF65-F5344CB8AC3E}">
        <p14:creationId xmlns:p14="http://schemas.microsoft.com/office/powerpoint/2010/main" val="15867632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5</a:t>
            </a:r>
            <a:r>
              <a:rPr lang="en-GB" dirty="0" smtClean="0"/>
              <a:t>. </a:t>
            </a:r>
            <a:r>
              <a:rPr lang="en-GB" dirty="0"/>
              <a:t>Find the DNA sequence of the barcode</a:t>
            </a:r>
            <a:r>
              <a:rPr lang="en-GB" baseline="0" dirty="0"/>
              <a:t> </a:t>
            </a:r>
            <a:r>
              <a:rPr lang="en-GB" baseline="0" dirty="0" smtClean="0"/>
              <a:t>gene</a:t>
            </a:r>
            <a:endParaRPr lang="en-GB" baseline="0" dirty="0"/>
          </a:p>
        </p:txBody>
      </p:sp>
      <p:sp>
        <p:nvSpPr>
          <p:cNvPr id="4" name="Slide Number Placeholder 3"/>
          <p:cNvSpPr>
            <a:spLocks noGrp="1"/>
          </p:cNvSpPr>
          <p:nvPr>
            <p:ph type="sldNum" sz="quarter" idx="10"/>
          </p:nvPr>
        </p:nvSpPr>
        <p:spPr/>
        <p:txBody>
          <a:bodyPr/>
          <a:lstStyle/>
          <a:p>
            <a:fld id="{D20C2A22-CC90-0C46-AF30-D1E9E4E0560F}" type="slidenum">
              <a:rPr lang="en-US" smtClean="0"/>
              <a:t>21</a:t>
            </a:fld>
            <a:endParaRPr lang="en-US"/>
          </a:p>
        </p:txBody>
      </p:sp>
    </p:spTree>
    <p:extLst>
      <p:ext uri="{BB962C8B-B14F-4D97-AF65-F5344CB8AC3E}">
        <p14:creationId xmlns:p14="http://schemas.microsoft.com/office/powerpoint/2010/main" val="15045131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6. </a:t>
            </a:r>
            <a:r>
              <a:rPr lang="en-GB" dirty="0"/>
              <a:t>Then match the DNA barcode to a catalogue of DNA barcodes to </a:t>
            </a:r>
            <a:r>
              <a:rPr lang="en-GB" dirty="0" smtClean="0"/>
              <a:t>…</a:t>
            </a:r>
          </a:p>
          <a:p>
            <a:r>
              <a:rPr lang="en-GB" dirty="0" smtClean="0"/>
              <a:t>7. Identify </a:t>
            </a:r>
            <a:r>
              <a:rPr lang="en-GB" dirty="0"/>
              <a:t>which</a:t>
            </a:r>
            <a:r>
              <a:rPr lang="en-GB" baseline="0" dirty="0"/>
              <a:t> organism it came from.</a:t>
            </a:r>
          </a:p>
          <a:p>
            <a:endParaRPr lang="en-GB" baseline="0" dirty="0"/>
          </a:p>
        </p:txBody>
      </p:sp>
      <p:sp>
        <p:nvSpPr>
          <p:cNvPr id="4" name="Slide Number Placeholder 3"/>
          <p:cNvSpPr>
            <a:spLocks noGrp="1"/>
          </p:cNvSpPr>
          <p:nvPr>
            <p:ph type="sldNum" sz="quarter" idx="10"/>
          </p:nvPr>
        </p:nvSpPr>
        <p:spPr/>
        <p:txBody>
          <a:bodyPr/>
          <a:lstStyle/>
          <a:p>
            <a:fld id="{D20C2A22-CC90-0C46-AF30-D1E9E4E0560F}" type="slidenum">
              <a:rPr lang="en-US" smtClean="0"/>
              <a:t>22</a:t>
            </a:fld>
            <a:endParaRPr lang="en-US"/>
          </a:p>
        </p:txBody>
      </p:sp>
    </p:spTree>
    <p:extLst>
      <p:ext uri="{BB962C8B-B14F-4D97-AF65-F5344CB8AC3E}">
        <p14:creationId xmlns:p14="http://schemas.microsoft.com/office/powerpoint/2010/main" val="35293194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But imagine that you found an insect that you couldn’t find on any key. By taking a sample, extracting DNA, making lots of copies of the</a:t>
            </a:r>
            <a:r>
              <a:rPr lang="en-GB" baseline="0" dirty="0"/>
              <a:t> barcode gene, finding the sequence of the DNA barcode gene, then matching it to the catalogue of known animals, you could find out if it had been discovered before or if it was a new animal.</a:t>
            </a:r>
          </a:p>
          <a:p>
            <a:r>
              <a:rPr lang="en-GB" baseline="0" dirty="0"/>
              <a:t>This is BIOEXPLORATION.</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23</a:t>
            </a:fld>
            <a:endParaRPr lang="en-US"/>
          </a:p>
        </p:txBody>
      </p:sp>
    </p:spTree>
    <p:extLst>
      <p:ext uri="{BB962C8B-B14F-4D97-AF65-F5344CB8AC3E}">
        <p14:creationId xmlns:p14="http://schemas.microsoft.com/office/powerpoint/2010/main" val="32529327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Or imagine that your</a:t>
            </a:r>
            <a:r>
              <a:rPr lang="en-GB" baseline="0" dirty="0"/>
              <a:t> school had a new pond or biodiversity area ….</a:t>
            </a:r>
          </a:p>
          <a:p>
            <a:r>
              <a:rPr lang="en-GB" baseline="0" dirty="0"/>
              <a:t>You may want to see what new insects were attracted to </a:t>
            </a:r>
            <a:r>
              <a:rPr lang="en-GB" baseline="0" dirty="0" smtClean="0"/>
              <a:t>it.</a:t>
            </a:r>
          </a:p>
          <a:p>
            <a:r>
              <a:rPr lang="en-GB" baseline="0" dirty="0" smtClean="0"/>
              <a:t>You may want to observe which invertebrates are present at different times or in different seasons.</a:t>
            </a:r>
            <a:endParaRPr lang="en-GB" baseline="0" dirty="0"/>
          </a:p>
          <a:p>
            <a:r>
              <a:rPr lang="en-GB" baseline="0" dirty="0"/>
              <a:t>This is BIOMONITORING.</a:t>
            </a:r>
          </a:p>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24</a:t>
            </a:fld>
            <a:endParaRPr lang="en-US"/>
          </a:p>
        </p:txBody>
      </p:sp>
    </p:spTree>
    <p:extLst>
      <p:ext uri="{BB962C8B-B14F-4D97-AF65-F5344CB8AC3E}">
        <p14:creationId xmlns:p14="http://schemas.microsoft.com/office/powerpoint/2010/main" val="6317339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is a scientific project called BIOSCAN being undertaken by the Wellcome</a:t>
            </a:r>
            <a:r>
              <a:rPr lang="en-GB" baseline="0" dirty="0"/>
              <a:t> Sanger Institute in collaboration with 56 partners, who are actively collecting insect samples at 61 sites across the UK.</a:t>
            </a:r>
          </a:p>
          <a:p>
            <a:r>
              <a:rPr lang="en-GB" baseline="0" dirty="0"/>
              <a:t>BIOSCAN aims to identify 1 million flying insects for BIOEXPLORATION and BIOMONITORING over a period of 5 years</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25</a:t>
            </a:fld>
            <a:endParaRPr lang="en-US"/>
          </a:p>
        </p:txBody>
      </p:sp>
    </p:spTree>
    <p:extLst>
      <p:ext uri="{BB962C8B-B14F-4D97-AF65-F5344CB8AC3E}">
        <p14:creationId xmlns:p14="http://schemas.microsoft.com/office/powerpoint/2010/main" val="7248046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Malaise traps are used to collect insect samples.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These</a:t>
            </a:r>
            <a:r>
              <a:rPr lang="en-GB" baseline="0" dirty="0"/>
              <a:t> are split into 96-well plates, all insects are photographed, then DNA is extracted for sequencing.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This means that DNA-based identification can be checked by taxonomic experts against taxonomic identification, aiding in BIOEXPLORATION.</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26</a:t>
            </a:fld>
            <a:endParaRPr lang="en-US"/>
          </a:p>
        </p:txBody>
      </p:sp>
    </p:spTree>
    <p:extLst>
      <p:ext uri="{BB962C8B-B14F-4D97-AF65-F5344CB8AC3E}">
        <p14:creationId xmlns:p14="http://schemas.microsoft.com/office/powerpoint/2010/main" val="14656508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also gives</a:t>
            </a:r>
            <a:r>
              <a:rPr lang="en-GB" baseline="0" dirty="0"/>
              <a:t> us the </a:t>
            </a:r>
            <a:r>
              <a:rPr lang="en-GB" dirty="0"/>
              <a:t>ability to look at insect biodiversity in different locations</a:t>
            </a:r>
            <a:r>
              <a:rPr lang="en-GB" baseline="0" dirty="0"/>
              <a:t>, for example these are 2 similar habitats, but:</a:t>
            </a:r>
          </a:p>
          <a:p>
            <a:r>
              <a:rPr lang="en-GB" baseline="0" dirty="0"/>
              <a:t>Left image in London</a:t>
            </a:r>
          </a:p>
          <a:p>
            <a:r>
              <a:rPr lang="en-GB" baseline="0" dirty="0"/>
              <a:t>Right image in Yorkshire</a:t>
            </a:r>
          </a:p>
          <a:p>
            <a:endParaRPr lang="en-GB" baseline="0" dirty="0"/>
          </a:p>
          <a:p>
            <a:r>
              <a:rPr lang="en-GB" baseline="0" dirty="0"/>
              <a:t>This allows comparison between similar sites to compare biodiversity and it also allows BIOMONITORING at sites that are being </a:t>
            </a:r>
            <a:r>
              <a:rPr lang="en-GB" baseline="0" dirty="0" err="1"/>
              <a:t>rewilded</a:t>
            </a:r>
            <a:r>
              <a:rPr lang="en-GB" baseline="0" dirty="0"/>
              <a:t>, so the effect on insect biodiversity can be tracked.</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27</a:t>
            </a:fld>
            <a:endParaRPr lang="en-US"/>
          </a:p>
        </p:txBody>
      </p:sp>
    </p:spTree>
    <p:extLst>
      <p:ext uri="{BB962C8B-B14F-4D97-AF65-F5344CB8AC3E}">
        <p14:creationId xmlns:p14="http://schemas.microsoft.com/office/powerpoint/2010/main" val="36959030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your chance to get involved in DNA barcoding</a:t>
            </a:r>
            <a:r>
              <a:rPr lang="en-GB" baseline="0" dirty="0"/>
              <a:t> invertebrates around your school and to visit the Wellcome Sanger Institute where BIOSCAN is co-ordinated.</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28</a:t>
            </a:fld>
            <a:endParaRPr lang="en-US"/>
          </a:p>
        </p:txBody>
      </p:sp>
    </p:spTree>
    <p:extLst>
      <p:ext uri="{BB962C8B-B14F-4D97-AF65-F5344CB8AC3E}">
        <p14:creationId xmlns:p14="http://schemas.microsoft.com/office/powerpoint/2010/main" val="39784329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you are interested</a:t>
            </a:r>
            <a:r>
              <a:rPr lang="en-GB" baseline="0" dirty="0"/>
              <a:t> I’ll hand you over to **Teacher’s name** to tell you how you can sign up.</a:t>
            </a:r>
            <a:endParaRPr lang="en-GB" dirty="0"/>
          </a:p>
          <a:p>
            <a:endParaRPr lang="en-GB" dirty="0"/>
          </a:p>
          <a:p>
            <a:r>
              <a:rPr lang="en-GB" dirty="0" smtClean="0"/>
              <a:t>THIS SLIDE</a:t>
            </a:r>
            <a:r>
              <a:rPr lang="en-GB" baseline="0" dirty="0" smtClean="0"/>
              <a:t> NEEDS TO BE COMPLETED!!</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29</a:t>
            </a:fld>
            <a:endParaRPr lang="en-US"/>
          </a:p>
        </p:txBody>
      </p:sp>
    </p:spTree>
    <p:extLst>
      <p:ext uri="{BB962C8B-B14F-4D97-AF65-F5344CB8AC3E}">
        <p14:creationId xmlns:p14="http://schemas.microsoft.com/office/powerpoint/2010/main" val="3941992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Get attention with casual cruelty</a:t>
            </a:r>
            <a:r>
              <a:rPr lang="en-GB" baseline="0" dirty="0" smtClean="0"/>
              <a:t> for assembly presentations!</a:t>
            </a:r>
            <a:endParaRPr lang="en-GB" dirty="0" smtClean="0"/>
          </a:p>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3</a:t>
            </a:fld>
            <a:endParaRPr lang="en-US"/>
          </a:p>
        </p:txBody>
      </p:sp>
    </p:spTree>
    <p:extLst>
      <p:ext uri="{BB962C8B-B14F-4D97-AF65-F5344CB8AC3E}">
        <p14:creationId xmlns:p14="http://schemas.microsoft.com/office/powerpoint/2010/main" val="12725649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if you want</a:t>
            </a:r>
            <a:r>
              <a:rPr lang="en-GB" baseline="0" dirty="0"/>
              <a:t> to be involved in creating a buzz about DNA barcoding [repeat teacher’s info] and </a:t>
            </a:r>
            <a:r>
              <a:rPr lang="en-GB" baseline="0" dirty="0" smtClean="0"/>
              <a:t>we </a:t>
            </a:r>
            <a:r>
              <a:rPr lang="en-GB" baseline="0" dirty="0"/>
              <a:t>look forward to hearing how it’s going and seeing you at the Wellcome Sanger Institute soon.</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30</a:t>
            </a:fld>
            <a:endParaRPr lang="en-US"/>
          </a:p>
        </p:txBody>
      </p:sp>
    </p:spTree>
    <p:extLst>
      <p:ext uri="{BB962C8B-B14F-4D97-AF65-F5344CB8AC3E}">
        <p14:creationId xmlns:p14="http://schemas.microsoft.com/office/powerpoint/2010/main" val="11324648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are here today</a:t>
            </a:r>
            <a:r>
              <a:rPr lang="en-GB" baseline="0" dirty="0"/>
              <a:t> to tell you about a project that you can get involved in and to try and create a buzz about barcoding. </a:t>
            </a:r>
            <a:endParaRPr lang="en-GB" baseline="0" dirty="0"/>
          </a:p>
          <a:p>
            <a:endParaRPr lang="en-GB" baseline="0" dirty="0"/>
          </a:p>
          <a:p>
            <a:r>
              <a:rPr lang="en-GB" baseline="0" dirty="0" smtClean="0"/>
              <a:t>Introduce presenters.</a:t>
            </a:r>
            <a:endParaRPr lang="en-GB" baseline="0" dirty="0"/>
          </a:p>
        </p:txBody>
      </p:sp>
      <p:sp>
        <p:nvSpPr>
          <p:cNvPr id="4" name="Slide Number Placeholder 3"/>
          <p:cNvSpPr>
            <a:spLocks noGrp="1"/>
          </p:cNvSpPr>
          <p:nvPr>
            <p:ph type="sldNum" sz="quarter" idx="10"/>
          </p:nvPr>
        </p:nvSpPr>
        <p:spPr/>
        <p:txBody>
          <a:bodyPr/>
          <a:lstStyle/>
          <a:p>
            <a:fld id="{D20C2A22-CC90-0C46-AF30-D1E9E4E0560F}" type="slidenum">
              <a:rPr lang="en-US" smtClean="0"/>
              <a:t>4</a:t>
            </a:fld>
            <a:endParaRPr lang="en-US"/>
          </a:p>
        </p:txBody>
      </p:sp>
    </p:spTree>
    <p:extLst>
      <p:ext uri="{BB962C8B-B14F-4D97-AF65-F5344CB8AC3E}">
        <p14:creationId xmlns:p14="http://schemas.microsoft.com/office/powerpoint/2010/main" val="1440288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So,</a:t>
            </a:r>
            <a:r>
              <a:rPr lang="en-GB" baseline="0" dirty="0"/>
              <a:t> let’s start with the bigger picture. Every year as we explore Earth more we find new animals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For example, in 2022 this rose-veiled fairy wrasse was found in the ocean ‘twilight zone’ in the Maldives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In 2023, this slightly bedraggled-looking hairy hedgehog was found in a mountain range in the Philippines,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stream tree frog was found on</a:t>
            </a:r>
            <a:r>
              <a:rPr lang="en-GB" baseline="0" dirty="0"/>
              <a:t> the slopes of Andean mountains in Ecuador and named </a:t>
            </a:r>
            <a:r>
              <a:rPr lang="en-GB" sz="1200" i="1" dirty="0" err="1">
                <a:solidFill>
                  <a:srgbClr val="002060"/>
                </a:solidFill>
                <a:latin typeface="Verdana" panose="020B0604030504040204" pitchFamily="34" charset="0"/>
                <a:ea typeface="Verdana" panose="020B0604030504040204" pitchFamily="34" charset="0"/>
              </a:rPr>
              <a:t>Hyloscirtus</a:t>
            </a:r>
            <a:r>
              <a:rPr lang="en-GB" sz="1200" i="1" dirty="0">
                <a:solidFill>
                  <a:srgbClr val="002060"/>
                </a:solidFill>
                <a:latin typeface="Verdana" panose="020B0604030504040204" pitchFamily="34" charset="0"/>
                <a:ea typeface="Verdana" panose="020B0604030504040204" pitchFamily="34" charset="0"/>
              </a:rPr>
              <a:t> </a:t>
            </a:r>
            <a:r>
              <a:rPr lang="en-GB" sz="1200" i="1" dirty="0" err="1">
                <a:solidFill>
                  <a:srgbClr val="002060"/>
                </a:solidFill>
                <a:latin typeface="Verdana" panose="020B0604030504040204" pitchFamily="34" charset="0"/>
                <a:ea typeface="Verdana" panose="020B0604030504040204" pitchFamily="34" charset="0"/>
              </a:rPr>
              <a:t>tolkieni</a:t>
            </a:r>
            <a:r>
              <a:rPr lang="en-GB" sz="1200" i="1" dirty="0">
                <a:solidFill>
                  <a:srgbClr val="002060"/>
                </a:solidFill>
                <a:latin typeface="Verdana" panose="020B0604030504040204" pitchFamily="34" charset="0"/>
                <a:ea typeface="Verdana" panose="020B0604030504040204" pitchFamily="34" charset="0"/>
              </a:rPr>
              <a:t> </a:t>
            </a:r>
            <a:r>
              <a:rPr lang="en-GB" sz="1200" i="0" dirty="0">
                <a:solidFill>
                  <a:srgbClr val="002060"/>
                </a:solidFill>
                <a:latin typeface="Verdana" panose="020B0604030504040204" pitchFamily="34" charset="0"/>
                <a:ea typeface="Verdana" panose="020B0604030504040204" pitchFamily="34" charset="0"/>
              </a:rPr>
              <a:t>in honour of JRR </a:t>
            </a:r>
            <a:r>
              <a:rPr lang="en-GB" sz="1200" i="0" dirty="0" err="1">
                <a:solidFill>
                  <a:srgbClr val="002060"/>
                </a:solidFill>
                <a:latin typeface="Verdana" panose="020B0604030504040204" pitchFamily="34" charset="0"/>
                <a:ea typeface="Verdana" panose="020B0604030504040204" pitchFamily="34" charset="0"/>
              </a:rPr>
              <a:t>Tolkein</a:t>
            </a:r>
            <a:endParaRPr lang="en-GB" sz="1200" i="0" dirty="0">
              <a:solidFill>
                <a:srgbClr val="002060"/>
              </a:solidFill>
              <a:latin typeface="Verdana" panose="020B0604030504040204" pitchFamily="34" charset="0"/>
              <a:ea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0" dirty="0">
                <a:solidFill>
                  <a:srgbClr val="002060"/>
                </a:solidFill>
                <a:latin typeface="Verdana" panose="020B0604030504040204" pitchFamily="34" charset="0"/>
                <a:ea typeface="Verdana" panose="020B0604030504040204" pitchFamily="34" charset="0"/>
              </a:rPr>
              <a:t>And this snail-eating</a:t>
            </a:r>
            <a:r>
              <a:rPr lang="en-GB" sz="1200" i="0" baseline="0" dirty="0">
                <a:solidFill>
                  <a:srgbClr val="002060"/>
                </a:solidFill>
                <a:latin typeface="Verdana" panose="020B0604030504040204" pitchFamily="34" charset="0"/>
                <a:ea typeface="Verdana" panose="020B0604030504040204" pitchFamily="34" charset="0"/>
              </a:rPr>
              <a:t> snake was discovered in Panama and named </a:t>
            </a:r>
            <a:r>
              <a:rPr lang="en-GB" sz="1200" i="1" dirty="0" err="1">
                <a:solidFill>
                  <a:srgbClr val="002060"/>
                </a:solidFill>
                <a:latin typeface="Verdana" panose="020B0604030504040204" pitchFamily="34" charset="0"/>
                <a:ea typeface="Verdana" panose="020B0604030504040204" pitchFamily="34" charset="0"/>
              </a:rPr>
              <a:t>Sibon</a:t>
            </a:r>
            <a:r>
              <a:rPr lang="en-GB" sz="1200" i="1" dirty="0">
                <a:solidFill>
                  <a:srgbClr val="002060"/>
                </a:solidFill>
                <a:latin typeface="Verdana" panose="020B0604030504040204" pitchFamily="34" charset="0"/>
                <a:ea typeface="Verdana" panose="020B0604030504040204" pitchFamily="34" charset="0"/>
              </a:rPr>
              <a:t> </a:t>
            </a:r>
            <a:r>
              <a:rPr lang="en-GB" sz="1200" i="1" dirty="0" err="1">
                <a:solidFill>
                  <a:srgbClr val="002060"/>
                </a:solidFill>
                <a:latin typeface="Verdana" panose="020B0604030504040204" pitchFamily="34" charset="0"/>
                <a:ea typeface="Verdana" panose="020B0604030504040204" pitchFamily="34" charset="0"/>
              </a:rPr>
              <a:t>irmelindicaprioae</a:t>
            </a:r>
            <a:r>
              <a:rPr lang="en-GB" sz="1200" i="1" dirty="0">
                <a:solidFill>
                  <a:srgbClr val="002060"/>
                </a:solidFill>
                <a:latin typeface="Verdana" panose="020B0604030504040204" pitchFamily="34" charset="0"/>
                <a:ea typeface="Verdana" panose="020B0604030504040204" pitchFamily="34" charset="0"/>
              </a:rPr>
              <a:t> </a:t>
            </a:r>
            <a:r>
              <a:rPr lang="en-GB" sz="1200" i="0" baseline="0" dirty="0">
                <a:solidFill>
                  <a:srgbClr val="002060"/>
                </a:solidFill>
                <a:latin typeface="Verdana" panose="020B0604030504040204" pitchFamily="34" charset="0"/>
                <a:ea typeface="Verdana" panose="020B0604030504040204" pitchFamily="34" charset="0"/>
              </a:rPr>
              <a:t>after Leonardo DiCaprio’s mother, </a:t>
            </a:r>
            <a:r>
              <a:rPr lang="en-GB" sz="1200" dirty="0" err="1">
                <a:solidFill>
                  <a:srgbClr val="002060"/>
                </a:solidFill>
                <a:latin typeface="Verdana" panose="020B0604030504040204" pitchFamily="34" charset="0"/>
                <a:ea typeface="Verdana" panose="020B0604030504040204" pitchFamily="34" charset="0"/>
              </a:rPr>
              <a:t>Irmelin</a:t>
            </a:r>
            <a:r>
              <a:rPr lang="en-GB" sz="1200" dirty="0">
                <a:solidFill>
                  <a:srgbClr val="002060"/>
                </a:solidFill>
                <a:latin typeface="Verdana" panose="020B0604030504040204" pitchFamily="34" charset="0"/>
                <a:ea typeface="Verdana" panose="020B0604030504040204" pitchFamily="34" charset="0"/>
              </a:rPr>
              <a:t> Di </a:t>
            </a:r>
            <a:r>
              <a:rPr lang="en-GB" sz="1200" dirty="0" err="1" smtClean="0">
                <a:solidFill>
                  <a:srgbClr val="002060"/>
                </a:solidFill>
                <a:latin typeface="Verdana" panose="020B0604030504040204" pitchFamily="34" charset="0"/>
                <a:ea typeface="Verdana" panose="020B0604030504040204" pitchFamily="34" charset="0"/>
              </a:rPr>
              <a:t>Caprio</a:t>
            </a:r>
            <a:endParaRPr lang="en-GB" sz="1200" dirty="0">
              <a:solidFill>
                <a:srgbClr val="002060"/>
              </a:solidFill>
              <a:latin typeface="Verdana" panose="020B0604030504040204" pitchFamily="34" charset="0"/>
              <a:ea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rgbClr val="002060"/>
              </a:solidFill>
              <a:latin typeface="Verdana" panose="020B0604030504040204" pitchFamily="34" charset="0"/>
              <a:ea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rgbClr val="002060"/>
              </a:solidFill>
              <a:latin typeface="Verdana" panose="020B0604030504040204" pitchFamily="34" charset="0"/>
              <a:ea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rgbClr val="002060"/>
              </a:solidFill>
              <a:latin typeface="Verdana" panose="020B0604030504040204" pitchFamily="34" charset="0"/>
              <a:ea typeface="Verdana" panose="020B0604030504040204" pitchFamily="34" charset="0"/>
            </a:endParaRPr>
          </a:p>
          <a:p>
            <a:endParaRPr lang="en-GB" dirty="0"/>
          </a:p>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5</a:t>
            </a:fld>
            <a:endParaRPr lang="en-US"/>
          </a:p>
        </p:txBody>
      </p:sp>
    </p:spTree>
    <p:extLst>
      <p:ext uri="{BB962C8B-B14F-4D97-AF65-F5344CB8AC3E}">
        <p14:creationId xmlns:p14="http://schemas.microsoft.com/office/powerpoint/2010/main" val="39770611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are offering you the chance to investigate the animals around your school. </a:t>
            </a:r>
          </a:p>
          <a:p>
            <a:r>
              <a:rPr lang="en-GB" dirty="0"/>
              <a:t>So </a:t>
            </a:r>
            <a:r>
              <a:rPr lang="en-GB" dirty="0" smtClean="0"/>
              <a:t>what</a:t>
            </a:r>
            <a:r>
              <a:rPr lang="en-GB" baseline="0" dirty="0" smtClean="0"/>
              <a:t> animals are </a:t>
            </a:r>
            <a:r>
              <a:rPr lang="en-GB" dirty="0" smtClean="0"/>
              <a:t>outside </a:t>
            </a:r>
            <a:r>
              <a:rPr lang="en-GB" dirty="0"/>
              <a:t>your </a:t>
            </a:r>
            <a:r>
              <a:rPr lang="en-GB" dirty="0" smtClean="0"/>
              <a:t>school</a:t>
            </a:r>
            <a:r>
              <a:rPr lang="en-GB" baseline="0" dirty="0" smtClean="0"/>
              <a:t> windows that you could investigate?</a:t>
            </a:r>
            <a:endParaRPr lang="en-GB" baseline="0" dirty="0"/>
          </a:p>
        </p:txBody>
      </p:sp>
      <p:sp>
        <p:nvSpPr>
          <p:cNvPr id="4" name="Slide Number Placeholder 3"/>
          <p:cNvSpPr>
            <a:spLocks noGrp="1"/>
          </p:cNvSpPr>
          <p:nvPr>
            <p:ph type="sldNum" sz="quarter" idx="10"/>
          </p:nvPr>
        </p:nvSpPr>
        <p:spPr/>
        <p:txBody>
          <a:bodyPr/>
          <a:lstStyle/>
          <a:p>
            <a:fld id="{D20C2A22-CC90-0C46-AF30-D1E9E4E0560F}" type="slidenum">
              <a:rPr lang="en-US" smtClean="0"/>
              <a:t>6</a:t>
            </a:fld>
            <a:endParaRPr lang="en-US"/>
          </a:p>
        </p:txBody>
      </p:sp>
    </p:spTree>
    <p:extLst>
      <p:ext uri="{BB962C8B-B14F-4D97-AF65-F5344CB8AC3E}">
        <p14:creationId xmlns:p14="http://schemas.microsoft.com/office/powerpoint/2010/main" val="3134729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Either</a:t>
            </a:r>
            <a:r>
              <a:rPr lang="en-GB" dirty="0"/>
              <a:t>: You have named, as most</a:t>
            </a:r>
            <a:r>
              <a:rPr lang="en-GB" baseline="0" dirty="0"/>
              <a:t> people do, entirely vertebrates. But about 95% of animals are in fact invertebrates.</a:t>
            </a:r>
          </a:p>
          <a:p>
            <a:endParaRPr lang="en-GB" baseline="0" dirty="0"/>
          </a:p>
          <a:p>
            <a:r>
              <a:rPr lang="en-GB" b="1" baseline="0" dirty="0"/>
              <a:t>Or</a:t>
            </a:r>
            <a:r>
              <a:rPr lang="en-GB" baseline="0" dirty="0"/>
              <a:t>: Great job of being representative of the different types of animals, it’s usually mostly vertebrates named, but in fact about 95% of animals are invertebrates.</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Of the animals around 95% </a:t>
            </a:r>
            <a:r>
              <a:rPr lang="en-GB" sz="1200" dirty="0" smtClean="0">
                <a:latin typeface="Arial" panose="020B0604020202020204" pitchFamily="34" charset="0"/>
                <a:cs typeface="Arial" panose="020B0604020202020204" pitchFamily="34" charset="0"/>
              </a:rPr>
              <a:t>are </a:t>
            </a:r>
            <a:r>
              <a:rPr lang="en-GB" sz="1200" dirty="0">
                <a:latin typeface="Arial" panose="020B0604020202020204" pitchFamily="34" charset="0"/>
                <a:cs typeface="Arial" panose="020B0604020202020204" pitchFamily="34" charset="0"/>
              </a:rPr>
              <a:t>invertebrates. </a:t>
            </a:r>
            <a:r>
              <a:rPr lang="en-GB" sz="1200" dirty="0" smtClean="0">
                <a:latin typeface="Arial" panose="020B0604020202020204" pitchFamily="34" charset="0"/>
                <a:cs typeface="Arial" panose="020B0604020202020204" pitchFamily="34" charset="0"/>
              </a:rPr>
              <a:t>Ref: </a:t>
            </a:r>
            <a:r>
              <a:rPr lang="en-GB" sz="1200" dirty="0" err="1" smtClean="0">
                <a:latin typeface="Arial" panose="020B0604020202020204" pitchFamily="34" charset="0"/>
                <a:cs typeface="Arial" panose="020B0604020202020204" pitchFamily="34" charset="0"/>
              </a:rPr>
              <a:t>Eisenhauer</a:t>
            </a:r>
            <a:r>
              <a:rPr lang="en-GB"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&amp; Hines (2021) Invertebrate biodiversity and conservation. </a:t>
            </a:r>
            <a:r>
              <a:rPr lang="en-GB" sz="1200" i="1" dirty="0">
                <a:latin typeface="Arial" panose="020B0604020202020204" pitchFamily="34" charset="0"/>
                <a:cs typeface="Arial" panose="020B0604020202020204" pitchFamily="34" charset="0"/>
              </a:rPr>
              <a:t>Current Biology 31</a:t>
            </a:r>
            <a:r>
              <a:rPr lang="en-GB" sz="1200" dirty="0">
                <a:latin typeface="Arial" panose="020B0604020202020204" pitchFamily="34" charset="0"/>
                <a:cs typeface="Arial" panose="020B0604020202020204" pitchFamily="34" charset="0"/>
              </a:rPr>
              <a:t>; pp R1214-R1218</a:t>
            </a:r>
            <a:r>
              <a:rPr lang="en-GB" sz="1200" dirty="0" smtClean="0">
                <a:latin typeface="Arial" panose="020B0604020202020204" pitchFamily="34" charset="0"/>
                <a:cs typeface="Arial" panose="020B0604020202020204" pitchFamily="34" charset="0"/>
              </a:rPr>
              <a:t>.</a:t>
            </a: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D20C2A22-CC90-0C46-AF30-D1E9E4E0560F}" type="slidenum">
              <a:rPr lang="en-US" smtClean="0"/>
              <a:t>7</a:t>
            </a:fld>
            <a:endParaRPr lang="en-US"/>
          </a:p>
        </p:txBody>
      </p:sp>
    </p:spTree>
    <p:extLst>
      <p:ext uri="{BB962C8B-B14F-4D97-AF65-F5344CB8AC3E}">
        <p14:creationId xmlns:p14="http://schemas.microsoft.com/office/powerpoint/2010/main" val="12749649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is an invertebrate</a:t>
            </a:r>
            <a:r>
              <a:rPr lang="en-GB" baseline="0" dirty="0"/>
              <a:t>? (An animal without a backbone.)</a:t>
            </a:r>
          </a:p>
          <a:p>
            <a:r>
              <a:rPr lang="en-GB" baseline="0" dirty="0"/>
              <a:t>What invertebrates might you find around your school?</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8</a:t>
            </a:fld>
            <a:endParaRPr lang="en-US"/>
          </a:p>
        </p:txBody>
      </p:sp>
    </p:spTree>
    <p:extLst>
      <p:ext uri="{BB962C8B-B14F-4D97-AF65-F5344CB8AC3E}">
        <p14:creationId xmlns:p14="http://schemas.microsoft.com/office/powerpoint/2010/main" val="40451870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a:t>
            </a:r>
            <a:r>
              <a:rPr lang="en-GB" baseline="0" dirty="0"/>
              <a:t> majority of invertebrates are insects.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There are an estimated </a:t>
            </a:r>
            <a:r>
              <a:rPr lang="en-GB" sz="1200" dirty="0">
                <a:latin typeface="Arial" panose="020B0604020202020204" pitchFamily="34" charset="0"/>
                <a:cs typeface="Arial" panose="020B0604020202020204" pitchFamily="34" charset="0"/>
              </a:rPr>
              <a:t>5.5 million insect species.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Diagram from: </a:t>
            </a:r>
            <a:r>
              <a:rPr lang="en-GB" sz="1200" dirty="0" err="1">
                <a:latin typeface="Arial" panose="020B0604020202020204" pitchFamily="34" charset="0"/>
                <a:cs typeface="Arial" panose="020B0604020202020204" pitchFamily="34" charset="0"/>
              </a:rPr>
              <a:t>Eisenhauer</a:t>
            </a:r>
            <a:r>
              <a:rPr lang="en-GB" sz="1200" dirty="0">
                <a:latin typeface="Arial" panose="020B0604020202020204" pitchFamily="34" charset="0"/>
                <a:cs typeface="Arial" panose="020B0604020202020204" pitchFamily="34" charset="0"/>
              </a:rPr>
              <a:t> &amp; Hines (2021) Invertebrate biodiversity and conservation. </a:t>
            </a:r>
            <a:r>
              <a:rPr lang="en-GB" sz="1200" i="1" dirty="0">
                <a:latin typeface="Arial" panose="020B0604020202020204" pitchFamily="34" charset="0"/>
                <a:cs typeface="Arial" panose="020B0604020202020204" pitchFamily="34" charset="0"/>
              </a:rPr>
              <a:t>Current Biology 31</a:t>
            </a:r>
            <a:r>
              <a:rPr lang="en-GB" sz="1200" dirty="0">
                <a:latin typeface="Arial" panose="020B0604020202020204" pitchFamily="34" charset="0"/>
                <a:cs typeface="Arial" panose="020B0604020202020204" pitchFamily="34" charset="0"/>
              </a:rPr>
              <a:t>; pp R1214-R1218.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Figures from: Van der </a:t>
            </a:r>
            <a:r>
              <a:rPr lang="en-GB" sz="1200" dirty="0" err="1">
                <a:latin typeface="Arial" panose="020B0604020202020204" pitchFamily="34" charset="0"/>
                <a:cs typeface="Arial" panose="020B0604020202020204" pitchFamily="34" charset="0"/>
              </a:rPr>
              <a:t>Sluijs</a:t>
            </a:r>
            <a:r>
              <a:rPr lang="en-GB" sz="1200" dirty="0">
                <a:latin typeface="Arial" panose="020B0604020202020204" pitchFamily="34" charset="0"/>
                <a:cs typeface="Arial" panose="020B0604020202020204" pitchFamily="34" charset="0"/>
              </a:rPr>
              <a:t> (2020) Insect decline, an emerging global environmental risk. </a:t>
            </a:r>
            <a:r>
              <a:rPr lang="en-GB" sz="1200" i="1" dirty="0">
                <a:latin typeface="Arial" panose="020B0604020202020204" pitchFamily="34" charset="0"/>
                <a:cs typeface="Arial" panose="020B0604020202020204" pitchFamily="34" charset="0"/>
              </a:rPr>
              <a:t>Current Opinion in Environmental Sustainability 46</a:t>
            </a:r>
            <a:r>
              <a:rPr lang="en-GB" sz="1200" dirty="0">
                <a:latin typeface="Arial" panose="020B0604020202020204" pitchFamily="34" charset="0"/>
                <a:cs typeface="Arial" panose="020B0604020202020204" pitchFamily="34" charset="0"/>
              </a:rPr>
              <a:t>; pp 39-42.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panose="020B0604020202020204" pitchFamily="34" charset="0"/>
              <a:cs typeface="Arial" panose="020B0604020202020204" pitchFamily="34" charset="0"/>
            </a:endParaRPr>
          </a:p>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9</a:t>
            </a:fld>
            <a:endParaRPr lang="en-US"/>
          </a:p>
        </p:txBody>
      </p:sp>
    </p:spTree>
    <p:extLst>
      <p:ext uri="{BB962C8B-B14F-4D97-AF65-F5344CB8AC3E}">
        <p14:creationId xmlns:p14="http://schemas.microsoft.com/office/powerpoint/2010/main" val="18857478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2.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8" name="Title Placeholder 1">
            <a:extLst>
              <a:ext uri="{FF2B5EF4-FFF2-40B4-BE49-F238E27FC236}">
                <a16:creationId xmlns:a16="http://schemas.microsoft.com/office/drawing/2014/main" id="{4BB0A620-6018-9B4B-98C6-C51CC6A1CDF0}"/>
              </a:ext>
            </a:extLst>
          </p:cNvPr>
          <p:cNvSpPr>
            <a:spLocks noGrp="1"/>
          </p:cNvSpPr>
          <p:nvPr>
            <p:ph type="title" hasCustomPrompt="1"/>
          </p:nvPr>
        </p:nvSpPr>
        <p:spPr>
          <a:xfrm>
            <a:off x="475312" y="2530157"/>
            <a:ext cx="6080760" cy="1325563"/>
          </a:xfrm>
          <a:prstGeom prst="rect">
            <a:avLst/>
          </a:prstGeom>
        </p:spPr>
        <p:txBody>
          <a:bodyPr vert="horz" lIns="91440" tIns="45720" rIns="91440" bIns="45720" rtlCol="0" anchor="t">
            <a:normAutofit/>
          </a:bodyPr>
          <a:lstStyle>
            <a:lvl1pPr>
              <a:lnSpc>
                <a:spcPct val="80000"/>
              </a:lnSpc>
              <a:defRPr sz="4500" b="1" i="0" spc="-150">
                <a:solidFill>
                  <a:schemeClr val="tx1"/>
                </a:solidFill>
                <a:latin typeface="Arial" panose="020B0604020202020204" pitchFamily="34" charset="0"/>
                <a:cs typeface="Arial" panose="020B0604020202020204" pitchFamily="34" charset="0"/>
              </a:defRPr>
            </a:lvl1pPr>
          </a:lstStyle>
          <a:p>
            <a:r>
              <a:rPr lang="en-GB" b="1" i="0" dirty="0">
                <a:effectLst/>
                <a:latin typeface="Arial" panose="020B0604020202020204" pitchFamily="34" charset="0"/>
                <a:cs typeface="Arial" panose="020B0604020202020204" pitchFamily="34" charset="0"/>
              </a:rPr>
              <a:t>divider title</a:t>
            </a:r>
            <a:endParaRPr lang="en-GB" dirty="0">
              <a:effectLst/>
              <a:latin typeface="Helvetica Neue LT Std" panose="020B0604020202020204" pitchFamily="34" charset="0"/>
            </a:endParaRPr>
          </a:p>
        </p:txBody>
      </p:sp>
      <p:sp>
        <p:nvSpPr>
          <p:cNvPr id="7" name="Text Placeholder 9">
            <a:extLst>
              <a:ext uri="{FF2B5EF4-FFF2-40B4-BE49-F238E27FC236}">
                <a16:creationId xmlns:a16="http://schemas.microsoft.com/office/drawing/2014/main" id="{ADC39AE6-3699-4D47-8CAA-F61756357C60}"/>
              </a:ext>
            </a:extLst>
          </p:cNvPr>
          <p:cNvSpPr>
            <a:spLocks noGrp="1"/>
          </p:cNvSpPr>
          <p:nvPr>
            <p:ph type="body" sz="quarter" idx="10" hasCustomPrompt="1"/>
          </p:nvPr>
        </p:nvSpPr>
        <p:spPr>
          <a:xfrm>
            <a:off x="475312" y="4926511"/>
            <a:ext cx="6080760" cy="542953"/>
          </a:xfrm>
          <a:prstGeom prst="rect">
            <a:avLst/>
          </a:prstGeom>
        </p:spPr>
        <p:txBody>
          <a:bodyPr tIns="0" bIns="90000" anchor="t"/>
          <a:lstStyle>
            <a:lvl1pPr marL="0" indent="0">
              <a:lnSpc>
                <a:spcPct val="100000"/>
              </a:lnSpc>
              <a:spcBef>
                <a:spcPts val="0"/>
              </a:spcBef>
              <a:buNone/>
              <a:defRPr sz="1800" b="0" i="0">
                <a:solidFill>
                  <a:schemeClr val="tx1"/>
                </a:solidFill>
                <a:latin typeface="Arial" panose="020B0604020202020204" pitchFamily="34" charset="0"/>
              </a:defRPr>
            </a:lvl1pPr>
          </a:lstStyle>
          <a:p>
            <a:pPr lvl="0"/>
            <a:r>
              <a:rPr lang="en-US" dirty="0"/>
              <a:t>Copy</a:t>
            </a:r>
          </a:p>
        </p:txBody>
      </p:sp>
    </p:spTree>
    <p:extLst>
      <p:ext uri="{BB962C8B-B14F-4D97-AF65-F5344CB8AC3E}">
        <p14:creationId xmlns:p14="http://schemas.microsoft.com/office/powerpoint/2010/main" val="854304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 im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73196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achers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6ED6E-6AF2-D840-9CF1-CFC5D2839E56}"/>
              </a:ext>
            </a:extLst>
          </p:cNvPr>
          <p:cNvSpPr>
            <a:spLocks noGrp="1"/>
          </p:cNvSpPr>
          <p:nvPr>
            <p:ph type="title" hasCustomPrompt="1"/>
          </p:nvPr>
        </p:nvSpPr>
        <p:spPr/>
        <p:txBody>
          <a:bodyPr/>
          <a:lstStyle/>
          <a:p>
            <a:r>
              <a:rPr lang="en-US"/>
              <a:t>title</a:t>
            </a:r>
          </a:p>
        </p:txBody>
      </p:sp>
      <p:sp>
        <p:nvSpPr>
          <p:cNvPr id="3" name="Content Placeholder 2">
            <a:extLst>
              <a:ext uri="{FF2B5EF4-FFF2-40B4-BE49-F238E27FC236}">
                <a16:creationId xmlns:a16="http://schemas.microsoft.com/office/drawing/2014/main" id="{FB628ECA-D454-474F-8AC2-D5674DBBDA5E}"/>
              </a:ext>
            </a:extLst>
          </p:cNvPr>
          <p:cNvSpPr>
            <a:spLocks noGrp="1"/>
          </p:cNvSpPr>
          <p:nvPr>
            <p:ph idx="1"/>
          </p:nvPr>
        </p:nvSpPr>
        <p:spPr>
          <a:xfrm>
            <a:off x="480176" y="2021302"/>
            <a:ext cx="11236511" cy="4381200"/>
          </a:xfrm>
          <a:prstGeom prst="rect">
            <a:avLst/>
          </a:prstGeom>
        </p:spPr>
        <p:txBody>
          <a:bodyPr tIns="90000"/>
          <a:lstStyle>
            <a:lvl1pPr>
              <a:spcBef>
                <a:spcPts val="2000"/>
              </a:spcBef>
              <a:buClr>
                <a:schemeClr val="tx2"/>
              </a:buClr>
              <a:defRPr sz="2000"/>
            </a:lvl1pPr>
            <a:lvl2pPr>
              <a:spcBef>
                <a:spcPts val="2000"/>
              </a:spcBef>
              <a:buClr>
                <a:schemeClr val="tx2"/>
              </a:buClr>
              <a:defRPr sz="1800"/>
            </a:lvl2pPr>
            <a:lvl3pPr>
              <a:spcBef>
                <a:spcPts val="2000"/>
              </a:spcBef>
              <a:buClr>
                <a:schemeClr val="tx2"/>
              </a:buClr>
              <a:defRPr sz="1600"/>
            </a:lvl3pPr>
            <a:lvl4pPr>
              <a:spcBef>
                <a:spcPts val="2000"/>
              </a:spcBef>
              <a:buClr>
                <a:schemeClr val="tx2"/>
              </a:buClr>
              <a:defRPr sz="1400"/>
            </a:lvl4pPr>
            <a:lvl5pPr>
              <a:spcBef>
                <a:spcPts val="2000"/>
              </a:spcBef>
              <a:buClr>
                <a:schemeClr val="tx2"/>
              </a:buCl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58129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uden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6ED6E-6AF2-D840-9CF1-CFC5D2839E56}"/>
              </a:ext>
            </a:extLst>
          </p:cNvPr>
          <p:cNvSpPr>
            <a:spLocks noGrp="1"/>
          </p:cNvSpPr>
          <p:nvPr>
            <p:ph type="title" hasCustomPrompt="1"/>
          </p:nvPr>
        </p:nvSpPr>
        <p:spPr/>
        <p:txBody>
          <a:bodyPr/>
          <a:lstStyle/>
          <a:p>
            <a:r>
              <a:rPr lang="en-US"/>
              <a:t>title</a:t>
            </a:r>
          </a:p>
        </p:txBody>
      </p:sp>
      <p:sp>
        <p:nvSpPr>
          <p:cNvPr id="3" name="Content Placeholder 2">
            <a:extLst>
              <a:ext uri="{FF2B5EF4-FFF2-40B4-BE49-F238E27FC236}">
                <a16:creationId xmlns:a16="http://schemas.microsoft.com/office/drawing/2014/main" id="{FB628ECA-D454-474F-8AC2-D5674DBBDA5E}"/>
              </a:ext>
            </a:extLst>
          </p:cNvPr>
          <p:cNvSpPr>
            <a:spLocks noGrp="1"/>
          </p:cNvSpPr>
          <p:nvPr>
            <p:ph idx="1"/>
          </p:nvPr>
        </p:nvSpPr>
        <p:spPr>
          <a:xfrm>
            <a:off x="480176" y="2021302"/>
            <a:ext cx="11236511" cy="4381200"/>
          </a:xfrm>
          <a:prstGeom prst="rect">
            <a:avLst/>
          </a:prstGeom>
        </p:spPr>
        <p:txBody>
          <a:bodyPr tIns="90000"/>
          <a:lstStyle>
            <a:lvl1pPr>
              <a:spcBef>
                <a:spcPts val="2000"/>
              </a:spcBef>
              <a:buClr>
                <a:schemeClr val="accent5"/>
              </a:buClr>
              <a:defRPr sz="2000"/>
            </a:lvl1pPr>
            <a:lvl2pPr>
              <a:spcBef>
                <a:spcPts val="2000"/>
              </a:spcBef>
              <a:buClr>
                <a:schemeClr val="accent5"/>
              </a:buClr>
              <a:defRPr sz="1800"/>
            </a:lvl2pPr>
            <a:lvl3pPr>
              <a:spcBef>
                <a:spcPts val="2000"/>
              </a:spcBef>
              <a:buClr>
                <a:schemeClr val="accent5"/>
              </a:buClr>
              <a:defRPr sz="1600"/>
            </a:lvl3pPr>
            <a:lvl4pPr>
              <a:spcBef>
                <a:spcPts val="2000"/>
              </a:spcBef>
              <a:buClr>
                <a:schemeClr val="accent5"/>
              </a:buClr>
              <a:defRPr/>
            </a:lvl4pPr>
            <a:lvl5pPr>
              <a:spcBef>
                <a:spcPts val="2000"/>
              </a:spcBef>
              <a:buClr>
                <a:schemeClr val="accent5"/>
              </a:buCl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72959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B6BF0B3-F8DE-7F4B-AC41-5BC6B6E7BF71}"/>
              </a:ext>
            </a:extLst>
          </p:cNvPr>
          <p:cNvSpPr>
            <a:spLocks noGrp="1"/>
          </p:cNvSpPr>
          <p:nvPr>
            <p:ph sz="half" idx="1"/>
          </p:nvPr>
        </p:nvSpPr>
        <p:spPr>
          <a:xfrm>
            <a:off x="480176" y="2021304"/>
            <a:ext cx="5400000" cy="4381200"/>
          </a:xfrm>
          <a:prstGeom prst="rect">
            <a:avLst/>
          </a:prstGeom>
        </p:spPr>
        <p:txBody>
          <a:bodyPr tIns="90000"/>
          <a:lstStyle>
            <a:lvl1pPr>
              <a:spcBef>
                <a:spcPts val="2000"/>
              </a:spcBef>
              <a:defRPr sz="2000"/>
            </a:lvl1pPr>
            <a:lvl2pPr>
              <a:spcBef>
                <a:spcPts val="2000"/>
              </a:spcBef>
              <a:defRPr sz="1800"/>
            </a:lvl2pPr>
            <a:lvl3pPr>
              <a:spcBef>
                <a:spcPts val="2000"/>
              </a:spcBef>
              <a:defRPr sz="1600"/>
            </a:lvl3pPr>
            <a:lvl4pPr>
              <a:spcBef>
                <a:spcPts val="2000"/>
              </a:spcBef>
              <a:defRPr/>
            </a:lvl4pPr>
            <a:lvl5pPr>
              <a:spcBef>
                <a:spcPts val="2000"/>
              </a:spcBef>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5F9C71AB-91D9-A741-AAF8-3120F767997F}"/>
              </a:ext>
            </a:extLst>
          </p:cNvPr>
          <p:cNvSpPr>
            <a:spLocks noGrp="1"/>
          </p:cNvSpPr>
          <p:nvPr>
            <p:ph type="title" hasCustomPrompt="1"/>
          </p:nvPr>
        </p:nvSpPr>
        <p:spPr>
          <a:xfrm>
            <a:off x="475311" y="951055"/>
            <a:ext cx="11241377" cy="954722"/>
          </a:xfrm>
        </p:spPr>
        <p:txBody>
          <a:bodyPr/>
          <a:lstStyle/>
          <a:p>
            <a:r>
              <a:rPr lang="en-US"/>
              <a:t>title</a:t>
            </a:r>
          </a:p>
        </p:txBody>
      </p:sp>
      <p:sp>
        <p:nvSpPr>
          <p:cNvPr id="15" name="Content Placeholder 2">
            <a:extLst>
              <a:ext uri="{FF2B5EF4-FFF2-40B4-BE49-F238E27FC236}">
                <a16:creationId xmlns:a16="http://schemas.microsoft.com/office/drawing/2014/main" id="{FA75C259-4C64-C747-A1CA-ABE536AC6C8E}"/>
              </a:ext>
            </a:extLst>
          </p:cNvPr>
          <p:cNvSpPr>
            <a:spLocks noGrp="1"/>
          </p:cNvSpPr>
          <p:nvPr>
            <p:ph sz="half" idx="18"/>
          </p:nvPr>
        </p:nvSpPr>
        <p:spPr>
          <a:xfrm>
            <a:off x="6316687" y="2021304"/>
            <a:ext cx="5400000" cy="4381200"/>
          </a:xfrm>
          <a:prstGeom prst="rect">
            <a:avLst/>
          </a:prstGeom>
        </p:spPr>
        <p:txBody>
          <a:bodyPr tIns="90000"/>
          <a:lstStyle>
            <a:lvl1pPr>
              <a:spcBef>
                <a:spcPts val="2000"/>
              </a:spcBef>
              <a:defRPr sz="2000"/>
            </a:lvl1pPr>
            <a:lvl2pPr>
              <a:spcBef>
                <a:spcPts val="2000"/>
              </a:spcBef>
              <a:defRPr sz="1800"/>
            </a:lvl2pPr>
            <a:lvl3pPr>
              <a:spcBef>
                <a:spcPts val="2000"/>
              </a:spcBef>
              <a:defRPr sz="1600"/>
            </a:lvl3pPr>
            <a:lvl4pPr>
              <a:spcBef>
                <a:spcPts val="2000"/>
              </a:spcBef>
              <a:defRPr/>
            </a:lvl4pPr>
            <a:lvl5pPr>
              <a:spcBef>
                <a:spcPts val="2000"/>
              </a:spcBef>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63836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39F549FB-18B1-744E-8702-3E4C3A03148A}"/>
              </a:ext>
            </a:extLst>
          </p:cNvPr>
          <p:cNvSpPr>
            <a:spLocks noGrp="1"/>
          </p:cNvSpPr>
          <p:nvPr>
            <p:ph type="title" hasCustomPrompt="1"/>
          </p:nvPr>
        </p:nvSpPr>
        <p:spPr>
          <a:xfrm>
            <a:off x="475311" y="951055"/>
            <a:ext cx="11241377" cy="954722"/>
          </a:xfrm>
        </p:spPr>
        <p:txBody>
          <a:bodyPr/>
          <a:lstStyle/>
          <a:p>
            <a:r>
              <a:rPr lang="en-US"/>
              <a:t>title</a:t>
            </a:r>
          </a:p>
        </p:txBody>
      </p:sp>
    </p:spTree>
    <p:extLst>
      <p:ext uri="{BB962C8B-B14F-4D97-AF65-F5344CB8AC3E}">
        <p14:creationId xmlns:p14="http://schemas.microsoft.com/office/powerpoint/2010/main" val="2705148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8258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6ED6E-6AF2-D840-9CF1-CFC5D2839E56}"/>
              </a:ext>
            </a:extLst>
          </p:cNvPr>
          <p:cNvSpPr>
            <a:spLocks noGrp="1"/>
          </p:cNvSpPr>
          <p:nvPr>
            <p:ph type="title" hasCustomPrompt="1"/>
          </p:nvPr>
        </p:nvSpPr>
        <p:spPr/>
        <p:txBody>
          <a:bodyPr/>
          <a:lstStyle/>
          <a:p>
            <a:r>
              <a:rPr lang="en-US"/>
              <a:t>title</a:t>
            </a:r>
          </a:p>
        </p:txBody>
      </p:sp>
      <p:sp>
        <p:nvSpPr>
          <p:cNvPr id="3" name="Content Placeholder 2">
            <a:extLst>
              <a:ext uri="{FF2B5EF4-FFF2-40B4-BE49-F238E27FC236}">
                <a16:creationId xmlns:a16="http://schemas.microsoft.com/office/drawing/2014/main" id="{FB628ECA-D454-474F-8AC2-D5674DBBDA5E}"/>
              </a:ext>
            </a:extLst>
          </p:cNvPr>
          <p:cNvSpPr>
            <a:spLocks noGrp="1"/>
          </p:cNvSpPr>
          <p:nvPr>
            <p:ph idx="1"/>
          </p:nvPr>
        </p:nvSpPr>
        <p:spPr>
          <a:xfrm>
            <a:off x="480176" y="2021302"/>
            <a:ext cx="11236511" cy="2930922"/>
          </a:xfrm>
          <a:prstGeom prst="rect">
            <a:avLst/>
          </a:prstGeom>
        </p:spPr>
        <p:txBody>
          <a:bodyPr tIns="90000"/>
          <a:lstStyle>
            <a:lvl1pPr marL="0" indent="0">
              <a:spcBef>
                <a:spcPts val="2000"/>
              </a:spcBef>
              <a:buClr>
                <a:schemeClr val="accent5"/>
              </a:buClr>
              <a:buNone/>
              <a:defRPr sz="2000"/>
            </a:lvl1pPr>
            <a:lvl2pPr marL="7938" indent="0">
              <a:spcBef>
                <a:spcPts val="2000"/>
              </a:spcBef>
              <a:buClr>
                <a:schemeClr val="accent5"/>
              </a:buClr>
              <a:buNone/>
              <a:defRPr sz="1800"/>
            </a:lvl2pPr>
            <a:lvl3pPr marL="0" indent="0">
              <a:spcBef>
                <a:spcPts val="2000"/>
              </a:spcBef>
              <a:buClr>
                <a:schemeClr val="accent5"/>
              </a:buClr>
              <a:buNone/>
              <a:defRPr sz="1600"/>
            </a:lvl3pPr>
            <a:lvl4pPr marL="0" indent="0">
              <a:spcBef>
                <a:spcPts val="2000"/>
              </a:spcBef>
              <a:buClr>
                <a:schemeClr val="accent5"/>
              </a:buClr>
              <a:buNone/>
              <a:defRPr/>
            </a:lvl4pPr>
            <a:lvl5pPr marL="0" indent="0">
              <a:spcBef>
                <a:spcPts val="2000"/>
              </a:spcBef>
              <a:buClr>
                <a:schemeClr val="accent5"/>
              </a:buClr>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2" name="Group 11">
            <a:extLst>
              <a:ext uri="{FF2B5EF4-FFF2-40B4-BE49-F238E27FC236}">
                <a16:creationId xmlns:a16="http://schemas.microsoft.com/office/drawing/2014/main" id="{A6CB661A-8857-2E34-59CC-FD8FFD09DEEB}"/>
              </a:ext>
            </a:extLst>
          </p:cNvPr>
          <p:cNvGrpSpPr/>
          <p:nvPr userDrawn="1"/>
        </p:nvGrpSpPr>
        <p:grpSpPr>
          <a:xfrm>
            <a:off x="435582" y="5351227"/>
            <a:ext cx="11614978" cy="1111436"/>
            <a:chOff x="435582" y="4362596"/>
            <a:chExt cx="11614978" cy="1111436"/>
          </a:xfrm>
        </p:grpSpPr>
        <p:pic>
          <p:nvPicPr>
            <p:cNvPr id="7" name="Graphic 6">
              <a:extLst>
                <a:ext uri="{FF2B5EF4-FFF2-40B4-BE49-F238E27FC236}">
                  <a16:creationId xmlns:a16="http://schemas.microsoft.com/office/drawing/2014/main" id="{A03DD076-E197-4001-A409-BF439F66C200}"/>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435582" y="4544079"/>
              <a:ext cx="2691526" cy="804425"/>
            </a:xfrm>
            <a:prstGeom prst="rect">
              <a:avLst/>
            </a:prstGeom>
          </p:spPr>
        </p:pic>
        <p:pic>
          <p:nvPicPr>
            <p:cNvPr id="9" name="Picture 8" descr="A close-up of a logo&#10;&#10;Description automatically generated">
              <a:extLst>
                <a:ext uri="{FF2B5EF4-FFF2-40B4-BE49-F238E27FC236}">
                  <a16:creationId xmlns:a16="http://schemas.microsoft.com/office/drawing/2014/main" id="{25C3571F-8C5D-BBBE-F3A0-698E2D85377C}"/>
                </a:ext>
              </a:extLst>
            </p:cNvPr>
            <p:cNvPicPr>
              <a:picLocks noChangeAspect="1"/>
            </p:cNvPicPr>
            <p:nvPr userDrawn="1"/>
          </p:nvPicPr>
          <p:blipFill>
            <a:blip r:embed="rId4">
              <a:alphaModFix/>
            </a:blip>
            <a:stretch>
              <a:fillRect/>
            </a:stretch>
          </p:blipFill>
          <p:spPr>
            <a:xfrm>
              <a:off x="6740364" y="4362596"/>
              <a:ext cx="5310196" cy="1111436"/>
            </a:xfrm>
            <a:prstGeom prst="rect">
              <a:avLst/>
            </a:prstGeom>
          </p:spPr>
        </p:pic>
        <p:pic>
          <p:nvPicPr>
            <p:cNvPr id="10" name="Graphic 9">
              <a:extLst>
                <a:ext uri="{FF2B5EF4-FFF2-40B4-BE49-F238E27FC236}">
                  <a16:creationId xmlns:a16="http://schemas.microsoft.com/office/drawing/2014/main" id="{AFCBECFB-E65A-F50A-EBCD-A034181A2D14}"/>
                </a:ext>
              </a:extLst>
            </p:cNvPr>
            <p:cNvPicPr>
              <a:picLocks noChangeAspect="1"/>
            </p:cNvPicPr>
            <p:nvPr userDrawn="1"/>
          </p:nvPicPr>
          <p:blipFill>
            <a:blip r:embed="rId5">
              <a:extLst>
                <a:ext uri="{96DAC541-7B7A-43D3-8B79-37D633B846F1}">
                  <asvg:svgBlip xmlns:asvg="http://schemas.microsoft.com/office/drawing/2016/SVG/main" xmlns="" r:embed="rId6"/>
                </a:ext>
              </a:extLst>
            </a:blip>
            <a:stretch>
              <a:fillRect/>
            </a:stretch>
          </p:blipFill>
          <p:spPr>
            <a:xfrm>
              <a:off x="3860024" y="4527569"/>
              <a:ext cx="2394193" cy="822892"/>
            </a:xfrm>
            <a:prstGeom prst="rect">
              <a:avLst/>
            </a:prstGeom>
          </p:spPr>
        </p:pic>
      </p:grpSp>
    </p:spTree>
    <p:extLst>
      <p:ext uri="{BB962C8B-B14F-4D97-AF65-F5344CB8AC3E}">
        <p14:creationId xmlns:p14="http://schemas.microsoft.com/office/powerpoint/2010/main" val="3309502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ver im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12713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ssion title">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FEF70482-B8CE-4942-8769-197FC3B6451F}"/>
              </a:ext>
            </a:extLst>
          </p:cNvPr>
          <p:cNvSpPr>
            <a:spLocks noGrp="1"/>
          </p:cNvSpPr>
          <p:nvPr>
            <p:ph type="title" hasCustomPrompt="1"/>
          </p:nvPr>
        </p:nvSpPr>
        <p:spPr>
          <a:xfrm>
            <a:off x="475312" y="1873326"/>
            <a:ext cx="7092437" cy="2045531"/>
          </a:xfrm>
          <a:prstGeom prst="rect">
            <a:avLst/>
          </a:prstGeom>
        </p:spPr>
        <p:txBody>
          <a:bodyPr vert="horz" lIns="91440" tIns="45720" rIns="91440" bIns="45720" rtlCol="0" anchor="t">
            <a:noAutofit/>
          </a:bodyPr>
          <a:lstStyle>
            <a:lvl1pPr>
              <a:lnSpc>
                <a:spcPct val="100000"/>
              </a:lnSpc>
              <a:defRPr sz="6200" b="1" i="0" spc="0">
                <a:solidFill>
                  <a:schemeClr val="bg1"/>
                </a:solidFill>
                <a:latin typeface="+mj-lt"/>
                <a:cs typeface="Arial" panose="020B0604020202020204" pitchFamily="34" charset="0"/>
              </a:defRPr>
            </a:lvl1pPr>
          </a:lstStyle>
          <a:p>
            <a:r>
              <a:rPr lang="en-GB" b="1" i="0" dirty="0">
                <a:effectLst/>
                <a:latin typeface="Arial" panose="020B0604020202020204" pitchFamily="34" charset="0"/>
                <a:cs typeface="Arial" panose="020B0604020202020204" pitchFamily="34" charset="0"/>
              </a:rPr>
              <a:t>Title for</a:t>
            </a:r>
            <a:br>
              <a:rPr lang="en-GB" b="1" i="0" dirty="0">
                <a:effectLst/>
                <a:latin typeface="Arial" panose="020B0604020202020204" pitchFamily="34" charset="0"/>
                <a:cs typeface="Arial" panose="020B0604020202020204" pitchFamily="34" charset="0"/>
              </a:rPr>
            </a:br>
            <a:r>
              <a:rPr lang="en-GB" b="1" i="0" dirty="0">
                <a:effectLst/>
                <a:latin typeface="Arial" panose="020B0604020202020204" pitchFamily="34" charset="0"/>
                <a:cs typeface="Arial" panose="020B0604020202020204" pitchFamily="34" charset="0"/>
              </a:rPr>
              <a:t>the session</a:t>
            </a:r>
            <a:endParaRPr lang="en-GB" dirty="0">
              <a:effectLst/>
              <a:latin typeface="Helvetica Neue LT Std" panose="020B0604020202020204" pitchFamily="34" charset="0"/>
            </a:endParaRPr>
          </a:p>
        </p:txBody>
      </p:sp>
      <p:sp>
        <p:nvSpPr>
          <p:cNvPr id="7" name="Text Placeholder 9">
            <a:extLst>
              <a:ext uri="{FF2B5EF4-FFF2-40B4-BE49-F238E27FC236}">
                <a16:creationId xmlns:a16="http://schemas.microsoft.com/office/drawing/2014/main" id="{B24937F4-834D-AEB5-0276-3EF005EFDB32}"/>
              </a:ext>
            </a:extLst>
          </p:cNvPr>
          <p:cNvSpPr>
            <a:spLocks noGrp="1"/>
          </p:cNvSpPr>
          <p:nvPr>
            <p:ph type="body" sz="quarter" idx="13" hasCustomPrompt="1"/>
          </p:nvPr>
        </p:nvSpPr>
        <p:spPr>
          <a:xfrm>
            <a:off x="475312" y="361855"/>
            <a:ext cx="2008006" cy="1633397"/>
          </a:xfrm>
          <a:prstGeom prst="rect">
            <a:avLst/>
          </a:prstGeom>
        </p:spPr>
        <p:txBody>
          <a:bodyPr wrap="square" tIns="46800" bIns="46800" anchor="t" anchorCtr="0">
            <a:spAutoFit/>
          </a:bodyPr>
          <a:lstStyle>
            <a:lvl1pPr>
              <a:lnSpc>
                <a:spcPct val="100000"/>
              </a:lnSpc>
              <a:spcBef>
                <a:spcPts val="0"/>
              </a:spcBef>
              <a:buNone/>
              <a:defRPr sz="10000" b="1" i="0">
                <a:solidFill>
                  <a:schemeClr val="bg1"/>
                </a:solidFill>
                <a:latin typeface="+mn-lt"/>
              </a:defRPr>
            </a:lvl1pPr>
          </a:lstStyle>
          <a:p>
            <a:pPr lvl="0"/>
            <a:r>
              <a:rPr lang="en-US" dirty="0"/>
              <a:t>01</a:t>
            </a:r>
          </a:p>
        </p:txBody>
      </p:sp>
    </p:spTree>
    <p:extLst>
      <p:ext uri="{BB962C8B-B14F-4D97-AF65-F5344CB8AC3E}">
        <p14:creationId xmlns:p14="http://schemas.microsoft.com/office/powerpoint/2010/main" val="15626358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67C4F3-F8CD-1E4F-9F4F-AFF0FBABDF0A}"/>
              </a:ext>
            </a:extLst>
          </p:cNvPr>
          <p:cNvSpPr>
            <a:spLocks noGrp="1"/>
          </p:cNvSpPr>
          <p:nvPr>
            <p:ph type="body" idx="1"/>
          </p:nvPr>
        </p:nvSpPr>
        <p:spPr>
          <a:xfrm>
            <a:off x="480176" y="2021304"/>
            <a:ext cx="11236511" cy="3471815"/>
          </a:xfrm>
          <a:prstGeom prst="rect">
            <a:avLst/>
          </a:prstGeom>
        </p:spPr>
        <p:txBody>
          <a:bodyPr vert="horz" lIns="91440" tIns="90000" rIns="91440" bIns="90000" rtlCol="0">
            <a:normAutofit/>
          </a:bodyPr>
          <a:lstStyle/>
          <a:p>
            <a:pPr lvl="0"/>
            <a:r>
              <a:rPr lang="en-US"/>
              <a:t>Copy</a:t>
            </a:r>
          </a:p>
          <a:p>
            <a:pPr lvl="1"/>
            <a:r>
              <a:rPr lang="en-US"/>
              <a:t>Second level</a:t>
            </a:r>
          </a:p>
          <a:p>
            <a:pPr lvl="2"/>
            <a:r>
              <a:rPr lang="en-US"/>
              <a:t>Third level</a:t>
            </a:r>
          </a:p>
          <a:p>
            <a:pPr lvl="3"/>
            <a:r>
              <a:rPr lang="en-US"/>
              <a:t>Fourth level</a:t>
            </a:r>
          </a:p>
          <a:p>
            <a:pPr lvl="4"/>
            <a:r>
              <a:rPr lang="en-US"/>
              <a:t>Fifth level</a:t>
            </a:r>
          </a:p>
        </p:txBody>
      </p:sp>
      <p:sp>
        <p:nvSpPr>
          <p:cNvPr id="2" name="Title Placeholder 1">
            <a:extLst>
              <a:ext uri="{FF2B5EF4-FFF2-40B4-BE49-F238E27FC236}">
                <a16:creationId xmlns:a16="http://schemas.microsoft.com/office/drawing/2014/main" id="{2EEE1339-DC47-AF47-A64F-7D5F2C987716}"/>
              </a:ext>
            </a:extLst>
          </p:cNvPr>
          <p:cNvSpPr>
            <a:spLocks noGrp="1"/>
          </p:cNvSpPr>
          <p:nvPr>
            <p:ph type="title"/>
          </p:nvPr>
        </p:nvSpPr>
        <p:spPr>
          <a:xfrm>
            <a:off x="475311" y="951055"/>
            <a:ext cx="11241377" cy="954722"/>
          </a:xfrm>
          <a:prstGeom prst="rect">
            <a:avLst/>
          </a:prstGeom>
        </p:spPr>
        <p:txBody>
          <a:bodyPr vert="horz" lIns="91440" tIns="0" rIns="91440" bIns="45720" rtlCol="0" anchor="t">
            <a:normAutofit/>
          </a:bodyPr>
          <a:lstStyle/>
          <a:p>
            <a:r>
              <a:rPr lang="en-US"/>
              <a:t>title</a:t>
            </a:r>
          </a:p>
        </p:txBody>
      </p:sp>
    </p:spTree>
    <p:extLst>
      <p:ext uri="{BB962C8B-B14F-4D97-AF65-F5344CB8AC3E}">
        <p14:creationId xmlns:p14="http://schemas.microsoft.com/office/powerpoint/2010/main" val="4060658995"/>
      </p:ext>
    </p:extLst>
  </p:cSld>
  <p:clrMap bg1="lt1" tx1="dk1" bg2="lt2" tx2="dk2" accent1="accent1" accent2="accent2" accent3="accent3" accent4="accent4" accent5="accent5" accent6="accent6" hlink="hlink" folHlink="folHlink"/>
  <p:sldLayoutIdLst>
    <p:sldLayoutId id="2147483687" r:id="rId1"/>
    <p:sldLayoutId id="2147483686" r:id="rId2"/>
    <p:sldLayoutId id="2147483692" r:id="rId3"/>
    <p:sldLayoutId id="2147483688" r:id="rId4"/>
    <p:sldLayoutId id="2147483690" r:id="rId5"/>
    <p:sldLayoutId id="2147483691" r:id="rId6"/>
    <p:sldLayoutId id="2147483693" r:id="rId7"/>
    <p:sldLayoutId id="2147483694" r:id="rId8"/>
  </p:sldLayoutIdLst>
  <p:hf hdr="0"/>
  <p:txStyles>
    <p:titleStyle>
      <a:lvl1pPr algn="l" defTabSz="914400" rtl="0" eaLnBrk="1" latinLnBrk="0" hangingPunct="1">
        <a:lnSpc>
          <a:spcPct val="80000"/>
        </a:lnSpc>
        <a:spcBef>
          <a:spcPct val="0"/>
        </a:spcBef>
        <a:buNone/>
        <a:defRPr sz="3500" b="1" i="0" kern="1200" cap="none" spc="-150" baseline="0">
          <a:solidFill>
            <a:schemeClr val="tx1"/>
          </a:solidFill>
          <a:latin typeface="+mj-lt"/>
          <a:ea typeface="+mj-ea"/>
          <a:cs typeface="+mj-cs"/>
        </a:defRPr>
      </a:lvl1pPr>
    </p:titleStyle>
    <p:bodyStyle>
      <a:lvl1pPr marL="185738" indent="-185738" algn="l" defTabSz="914400" rtl="0" eaLnBrk="1" latinLnBrk="0" hangingPunct="1">
        <a:lnSpc>
          <a:spcPct val="100000"/>
        </a:lnSpc>
        <a:spcBef>
          <a:spcPts val="2000"/>
        </a:spcBef>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D50090A-3BF6-2A47-5049-276561A5CF96}"/>
              </a:ext>
            </a:extLst>
          </p:cNvPr>
          <p:cNvSpPr/>
          <p:nvPr userDrawn="1"/>
        </p:nvSpPr>
        <p:spPr>
          <a:xfrm flipV="1">
            <a:off x="-4437" y="4237200"/>
            <a:ext cx="12192000" cy="2620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2141392"/>
      </p:ext>
    </p:extLst>
  </p:cSld>
  <p:clrMap bg1="lt1" tx1="dk1" bg2="lt2" tx2="dk2" accent1="accent1" accent2="accent2" accent3="accent3" accent4="accent4" accent5="accent5" accent6="accent6" hlink="hlink" folHlink="folHlink"/>
  <p:sldLayoutIdLst>
    <p:sldLayoutId id="2147483679" r:id="rId1"/>
  </p:sldLayoutIdLst>
  <p:hf hdr="0"/>
  <p:txStyles>
    <p:titleStyle>
      <a:lvl1pPr algn="l" defTabSz="914400" rtl="0" eaLnBrk="1" latinLnBrk="0" hangingPunct="1">
        <a:lnSpc>
          <a:spcPct val="90000"/>
        </a:lnSpc>
        <a:spcBef>
          <a:spcPct val="0"/>
        </a:spcBef>
        <a:buNone/>
        <a:defRPr lang="en-GB" sz="4400" b="1" i="0" kern="1200" smtClean="0">
          <a:solidFill>
            <a:schemeClr val="bg1"/>
          </a:solidFill>
          <a:effectLst/>
          <a:latin typeface="HelveticaNeueLT Std"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5" descr="A dna strand in a black background&#10;&#10;Description automatically generated with medium confidence">
            <a:extLst>
              <a:ext uri="{FF2B5EF4-FFF2-40B4-BE49-F238E27FC236}">
                <a16:creationId xmlns:a16="http://schemas.microsoft.com/office/drawing/2014/main" id="{427941EB-1271-C1D2-9D3C-9A7D60799538}"/>
              </a:ext>
            </a:extLst>
          </p:cNvPr>
          <p:cNvPicPr>
            <a:picLocks noChangeAspect="1"/>
          </p:cNvPicPr>
          <p:nvPr userDrawn="1"/>
        </p:nvPicPr>
        <p:blipFill>
          <a:blip r:embed="rId3"/>
          <a:stretch>
            <a:fillRect/>
          </a:stretch>
        </p:blipFill>
        <p:spPr>
          <a:xfrm>
            <a:off x="2564019" y="386298"/>
            <a:ext cx="7063961" cy="6085403"/>
          </a:xfrm>
          <a:prstGeom prst="rect">
            <a:avLst/>
          </a:prstGeom>
        </p:spPr>
      </p:pic>
    </p:spTree>
    <p:extLst>
      <p:ext uri="{BB962C8B-B14F-4D97-AF65-F5344CB8AC3E}">
        <p14:creationId xmlns:p14="http://schemas.microsoft.com/office/powerpoint/2010/main" val="2387029819"/>
      </p:ext>
    </p:extLst>
  </p:cSld>
  <p:clrMap bg1="lt1" tx1="dk1" bg2="lt2" tx2="dk2" accent1="accent1" accent2="accent2" accent3="accent3" accent4="accent4" accent5="accent5" accent6="accent6" hlink="hlink" folHlink="folHlink"/>
  <p:sldLayoutIdLst>
    <p:sldLayoutId id="2147483683" r:id="rId1"/>
  </p:sldLayoutIdLst>
  <p:hf hdr="0"/>
  <p:txStyles>
    <p:titleStyle>
      <a:lvl1pPr algn="l" defTabSz="914400" rtl="0" eaLnBrk="1" latinLnBrk="0" hangingPunct="1">
        <a:lnSpc>
          <a:spcPct val="90000"/>
        </a:lnSpc>
        <a:spcBef>
          <a:spcPct val="0"/>
        </a:spcBef>
        <a:buNone/>
        <a:defRPr lang="en-GB" sz="4400" b="1" i="0" kern="1200" smtClean="0">
          <a:solidFill>
            <a:schemeClr val="bg1"/>
          </a:solidFill>
          <a:effectLst/>
          <a:latin typeface="HelveticaNeueLT Std"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18.jpe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7.png"/><Relationship Id="rId3" Type="http://schemas.openxmlformats.org/officeDocument/2006/relationships/image" Target="../media/image19.png"/><Relationship Id="rId7" Type="http://schemas.microsoft.com/office/2007/relationships/hdphoto" Target="../media/hdphoto1.wdp"/><Relationship Id="rId12"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22.png"/><Relationship Id="rId11" Type="http://schemas.openxmlformats.org/officeDocument/2006/relationships/image" Target="../media/image25.png"/><Relationship Id="rId5" Type="http://schemas.openxmlformats.org/officeDocument/2006/relationships/image" Target="../media/image21.png"/><Relationship Id="rId15" Type="http://schemas.openxmlformats.org/officeDocument/2006/relationships/image" Target="../media/image28.png"/><Relationship Id="rId10" Type="http://schemas.openxmlformats.org/officeDocument/2006/relationships/image" Target="../media/image24.png"/><Relationship Id="rId4" Type="http://schemas.openxmlformats.org/officeDocument/2006/relationships/image" Target="../media/image20.png"/><Relationship Id="rId9" Type="http://schemas.microsoft.com/office/2007/relationships/hdphoto" Target="../media/hdphoto2.wdp"/><Relationship Id="rId14" Type="http://schemas.microsoft.com/office/2007/relationships/hdphoto" Target="../media/hdphoto3.wdp"/></Relationships>
</file>

<file path=ppt/slides/_rels/slide1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37.png"/><Relationship Id="rId5" Type="http://schemas.openxmlformats.org/officeDocument/2006/relationships/image" Target="../media/image36.png"/><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42.jpg"/></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44.jpg"/></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46.jp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48.jpg"/></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50.png"/></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53.png"/><Relationship Id="rId4" Type="http://schemas.openxmlformats.org/officeDocument/2006/relationships/image" Target="../media/image52.png"/></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55.png"/></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58.png"/></Relationships>
</file>

<file path=ppt/slides/_rels/slide2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6.xml"/><Relationship Id="rId1" Type="http://schemas.openxmlformats.org/officeDocument/2006/relationships/slideLayout" Target="../slideLayouts/slideLayout8.xml"/><Relationship Id="rId5" Type="http://schemas.openxmlformats.org/officeDocument/2006/relationships/image" Target="../media/image61.jpg"/><Relationship Id="rId4" Type="http://schemas.openxmlformats.org/officeDocument/2006/relationships/image" Target="../media/image60.png"/></Relationships>
</file>

<file path=ppt/slides/_rels/slide2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28.xml"/><Relationship Id="rId1" Type="http://schemas.openxmlformats.org/officeDocument/2006/relationships/slideLayout" Target="../slideLayouts/slideLayout8.xml"/><Relationship Id="rId5" Type="http://schemas.openxmlformats.org/officeDocument/2006/relationships/image" Target="../media/image55.png"/><Relationship Id="rId4" Type="http://schemas.openxmlformats.org/officeDocument/2006/relationships/image" Target="../media/image57.png"/></Relationships>
</file>

<file path=ppt/slides/_rels/slide2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hyperlink" Target="https://www.yourgenome.org/theme/barcoding-for-beginners"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29931" y="683290"/>
            <a:ext cx="9732152" cy="5663089"/>
          </a:xfrm>
          <a:prstGeom prst="rect">
            <a:avLst/>
          </a:prstGeom>
          <a:noFill/>
        </p:spPr>
        <p:txBody>
          <a:bodyPr wrap="none" lIns="91440" tIns="45720" rIns="91440" bIns="45720">
            <a:spAutoFit/>
          </a:bodyPr>
          <a:lstStyle/>
          <a:p>
            <a:pPr algn="ctr"/>
            <a:r>
              <a:rPr lang="en-US" sz="1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 buzz </a:t>
            </a:r>
          </a:p>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about </a:t>
            </a:r>
          </a:p>
          <a:p>
            <a:pPr algn="ctr"/>
            <a:r>
              <a:rPr lang="en-US" sz="1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barcoding</a:t>
            </a:r>
          </a:p>
        </p:txBody>
      </p:sp>
      <p:pic>
        <p:nvPicPr>
          <p:cNvPr id="21" name="Picture 20"/>
          <p:cNvPicPr>
            <a:picLocks noChangeAspect="1"/>
          </p:cNvPicPr>
          <p:nvPr/>
        </p:nvPicPr>
        <p:blipFill>
          <a:blip r:embed="rId5"/>
          <a:stretch>
            <a:fillRect/>
          </a:stretch>
        </p:blipFill>
        <p:spPr>
          <a:xfrm>
            <a:off x="12192000" y="502412"/>
            <a:ext cx="631017" cy="361756"/>
          </a:xfrm>
          <a:prstGeom prst="rect">
            <a:avLst/>
          </a:prstGeom>
        </p:spPr>
      </p:pic>
      <p:pic>
        <p:nvPicPr>
          <p:cNvPr id="22" name="flying-mosquito-10577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785600" y="6451600"/>
            <a:ext cx="406400" cy="406400"/>
          </a:xfrm>
          <a:prstGeom prst="rect">
            <a:avLst/>
          </a:prstGeom>
        </p:spPr>
      </p:pic>
    </p:spTree>
    <p:extLst>
      <p:ext uri="{BB962C8B-B14F-4D97-AF65-F5344CB8AC3E}">
        <p14:creationId xmlns:p14="http://schemas.microsoft.com/office/powerpoint/2010/main" val="3434973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2578 0.00856 L -0.02578 0.00879 C -0.05013 0.02291 -0.03659 0.00856 -0.04427 0.025 C -0.04544 0.02754 -0.04687 0.02963 -0.04818 0.03194 C -0.04896 0.04907 -0.04883 0.05717 -0.05091 0.07176 C -0.05117 0.07407 -0.05143 0.07662 -0.05221 0.0787 C -0.05286 0.08055 -0.0539 0.08194 -0.05482 0.08333 C -0.05521 0.08565 -0.05495 0.08912 -0.05612 0.09051 C -0.05833 0.09328 -0.06406 0.09514 -0.06406 0.09537 C -0.06536 0.09444 -0.0668 0.09421 -0.06797 0.09282 C -0.07096 0.08912 -0.07252 0.08402 -0.07448 0.0787 C -0.075 0.07083 -0.07526 0.06319 -0.07591 0.05532 C -0.07604 0.05208 -0.07604 0.04838 -0.07721 0.04606 C -0.07838 0.04328 -0.08073 0.04282 -0.08242 0.04143 C -0.08307 0.03796 -0.08359 0.02893 -0.08763 0.03194 C -0.08919 0.0331 -0.08945 0.03657 -0.09036 0.03889 C -0.09075 0.04282 -0.09088 0.04699 -0.09167 0.05069 C -0.09219 0.05324 -0.09375 0.05509 -0.09427 0.05764 C -0.09466 0.06018 -0.09674 0.0868 -0.09687 0.08819 C -0.09765 0.11713 -0.09909 0.1699 -0.09948 0.19791 C -0.10013 0.22916 -0.10013 0.26041 -0.10091 0.29143 C -0.10104 0.30069 -0.10143 0.31018 -0.10221 0.31944 C -0.10234 0.32199 -0.10234 0.32523 -0.10351 0.32662 C -0.10495 0.3287 -0.10703 0.32801 -0.10872 0.3287 C -0.11002 0.32963 -0.11133 0.33032 -0.11263 0.33102 C -0.11445 0.32963 -0.1168 0.3294 -0.11797 0.32662 C -0.12083 0.31944 -0.12448 0.30324 -0.12448 0.30347 C -0.125 0.29861 -0.12565 0.29398 -0.12591 0.28912 C -0.12656 0.27199 -0.12604 0.25486 -0.12721 0.23773 C -0.12786 0.22569 -0.13255 0.22315 -0.13502 0.21203 C -0.13594 0.2081 -0.13633 0.2037 -0.13763 0.20046 C -0.13906 0.19722 -0.14114 0.1956 -0.14297 0.19328 C -0.1457 0.1787 -0.14518 0.17916 -0.14948 0.16527 C -0.15026 0.16273 -0.15104 0.16018 -0.15221 0.15833 C -0.15325 0.15625 -0.15482 0.15509 -0.15612 0.1537 C -0.15794 0.14051 -0.15664 0.14606 -0.16133 0.1324 C -0.16224 0.12986 -0.16289 0.12731 -0.16406 0.12546 C -0.1651 0.12338 -0.16667 0.12268 -0.16797 0.12083 C -0.17318 0.11342 -0.16771 0.11782 -0.17448 0.11389 C -0.1763 0.1162 -0.1793 0.11713 -0.17982 0.12083 C -0.18203 0.13958 -0.17995 0.14259 -0.17591 0.1537 C -0.17526 0.16273 -0.17305 0.20162 -0.17057 0.21435 L -0.16927 0.22152 C -0.16888 0.22754 -0.16836 0.23379 -0.16797 0.24004 C -0.16745 0.24861 -0.16745 0.2574 -0.16667 0.26597 C -0.16601 0.27199 -0.16471 0.27824 -0.16406 0.28426 C -0.16172 0.3044 -0.16367 0.2956 -0.16133 0.31273 C -0.16107 0.31504 -0.16042 0.31736 -0.16002 0.31944 C -0.1595 0.32268 -0.15924 0.32592 -0.15872 0.3287 C -0.15807 0.33889 -0.15716 0.35602 -0.15612 0.3662 C -0.15573 0.36967 -0.15521 0.37268 -0.15482 0.37569 C -0.1539 0.38287 -0.15286 0.38981 -0.15221 0.39676 C -0.15156 0.40301 -0.1513 0.40926 -0.15091 0.41551 C -0.1513 0.43889 -0.15143 0.46227 -0.15221 0.48565 C -0.15273 0.50463 -0.15312 0.49398 -0.15482 0.50671 C -0.15586 0.51458 -0.15638 0.52245 -0.15742 0.53009 C -0.15794 0.53379 -0.16042 0.55231 -0.16133 0.55347 L -0.16536 0.55833 C -0.16706 0.55671 -0.16914 0.55602 -0.17057 0.55347 C -0.17161 0.55185 -0.17109 0.54838 -0.17187 0.54652 C -0.17292 0.54421 -0.17448 0.54352 -0.17591 0.5419 C -0.17669 0.53565 -0.17773 0.52916 -0.17851 0.52315 C -0.1789 0.51921 -0.17904 0.51527 -0.17982 0.51134 C -0.18047 0.5081 -0.18151 0.50509 -0.18242 0.50208 C -0.18281 0.49815 -0.1832 0.49421 -0.18372 0.49027 C -0.18489 0.4824 -0.18854 0.46944 -0.19036 0.46458 C -0.19114 0.46227 -0.1918 0.45972 -0.19297 0.45764 C -0.19531 0.45324 -0.19818 0.44977 -0.20091 0.44606 C -0.20443 0.43032 -0.20299 0.43495 -0.20872 0.41782 C -0.2095 0.41551 -0.21029 0.41296 -0.21133 0.41088 C -0.2125 0.40879 -0.21406 0.40764 -0.21536 0.40625 C -0.21836 0.36759 -0.21419 0.40416 -0.21927 0.38287 C -0.21992 0.37986 -0.21953 0.37615 -0.22057 0.37338 C -0.22187 0.37037 -0.22409 0.36852 -0.22591 0.3662 C -0.22838 0.3574 -0.22851 0.35555 -0.23242 0.34745 C -0.2345 0.34328 -0.23607 0.3375 -0.23906 0.33611 L -0.24687 0.33102 C -0.2526 0.33217 -0.25846 0.33102 -0.26406 0.33379 C -0.26549 0.33449 -0.26614 0.33796 -0.26667 0.34074 C -0.26745 0.34444 -0.26745 0.34815 -0.26797 0.35231 C -0.26823 0.35463 -0.26901 0.35694 -0.26927 0.35949 C -0.27422 0.39791 -0.27005 0.36828 -0.27318 0.39907 C -0.27357 0.40231 -0.27422 0.40532 -0.27448 0.40856 C -0.27682 0.42916 -0.27461 0.41597 -0.27721 0.42963 C -0.2776 0.43426 -0.2776 0.43912 -0.27851 0.44352 C -0.28008 0.45208 -0.28177 0.45 -0.28502 0.45532 C -0.28789 0.45972 -0.28984 0.46574 -0.29297 0.46944 C -0.29557 0.47245 -0.29857 0.47477 -0.30091 0.4787 C -0.30625 0.48819 -0.30312 0.48426 -0.31002 0.49027 C -0.31966 0.48958 -0.32943 0.48935 -0.33906 0.48796 C -0.34935 0.4868 -0.34219 0.4868 -0.34948 0.48102 C -0.35208 0.47893 -0.35742 0.47639 -0.35742 0.47662 C -0.35872 0.47477 -0.36029 0.47361 -0.36133 0.47176 C -0.36341 0.46805 -0.36484 0.46365 -0.36667 0.45995 C -0.36745 0.45833 -0.36836 0.45694 -0.36927 0.45532 C -0.36966 0.45301 -0.37018 0.45069 -0.37057 0.44838 C -0.37109 0.44514 -0.37122 0.4419 -0.37187 0.43889 C -0.37252 0.43634 -0.37383 0.43449 -0.37448 0.43194 C -0.37956 0.41412 -0.37031 0.43819 -0.37982 0.41551 C -0.38112 0.40856 -0.3819 0.4 -0.38502 0.39444 C -0.38659 0.39166 -0.38867 0.39004 -0.39036 0.3875 C -0.3918 0.38541 -0.3931 0.3831 -0.39427 0.38055 C -0.39531 0.37824 -0.39557 0.375 -0.39687 0.37338 C -0.39844 0.37176 -0.40039 0.37199 -0.40221 0.37106 C -0.40846 0.37477 -0.40469 0.37037 -0.40742 0.38055 C -0.4138 0.40301 -0.4056 0.3662 -0.41406 0.39907 C -0.42318 0.43495 -0.41146 0.39398 -0.41797 0.425 C -0.41979 0.43379 -0.42213 0.43217 -0.42591 0.43889 C -0.42695 0.44097 -0.42721 0.44421 -0.42851 0.44606 C -0.42995 0.44815 -0.43203 0.44884 -0.43372 0.45069 C -0.44088 0.45787 -0.43437 0.45347 -0.44167 0.45764 C -0.44258 0.45995 -0.44284 0.46319 -0.44427 0.46458 C -0.44622 0.46666 -0.4487 0.46597 -0.45091 0.4669 C -0.45312 0.46828 -0.45521 0.47014 -0.45742 0.47176 C -0.45911 0.47268 -0.46094 0.47315 -0.46276 0.47407 C -0.46562 0.47731 -0.46862 0.48148 -0.47187 0.4831 C -0.47409 0.48472 -0.4763 0.48472 -0.47851 0.48565 C -0.48112 0.48703 -0.48372 0.48912 -0.48633 0.49027 C -0.49765 0.49606 -0.49427 0.49375 -0.50351 0.49745 C -0.50521 0.49815 -0.50703 0.49907 -0.50872 0.49977 C -0.52448 0.49907 -0.54036 0.49884 -0.55612 0.49745 C -0.55755 0.49722 -0.55872 0.49583 -0.56002 0.49514 C -0.56562 0.49236 -0.56706 0.49213 -0.57318 0.49027 C -0.57591 0.48889 -0.57917 0.48912 -0.58112 0.48565 C -0.58242 0.4831 -0.58346 0.48032 -0.58502 0.4787 C -0.5875 0.47639 -0.59049 0.47615 -0.59297 0.47407 C -0.59948 0.46828 -0.59635 0.47014 -0.60221 0.4669 C -0.61654 0.44768 -0.59779 0.47083 -0.61406 0.45764 C -0.61693 0.45532 -0.61927 0.45139 -0.62187 0.44838 L -0.62591 0.44352 C -0.62669 0.4412 -0.62773 0.43912 -0.62851 0.43657 C -0.62917 0.43449 -0.6293 0.43194 -0.62982 0.42963 C -0.6306 0.42569 -0.63151 0.42176 -0.63242 0.41782 C -0.63372 0.40463 -0.63398 0.39097 -0.63633 0.37801 C -0.63724 0.37338 -0.6375 0.36828 -0.63906 0.36412 C -0.63984 0.3618 -0.64088 0.35949 -0.64167 0.35694 C -0.64232 0.35463 -0.64193 0.35162 -0.64297 0.34977 C -0.6444 0.34815 -0.64648 0.34815 -0.64818 0.34745 C -0.64909 0.34537 -0.65013 0.34328 -0.65091 0.34074 C -0.65143 0.33819 -0.65143 0.33518 -0.65221 0.33379 C -0.65325 0.33102 -0.65482 0.3287 -0.65612 0.32662 C -0.65651 0.3243 -0.65664 0.32152 -0.65742 0.31944 C -0.65846 0.31666 -0.66081 0.31574 -0.66133 0.31273 C -0.66302 0.3044 -0.66315 0.29537 -0.66406 0.2868 C -0.66562 0.25 -0.66393 0.2662 -0.66797 0.23773 C -0.66953 0.22639 -0.66797 0.23078 -0.67187 0.22384 C -0.675 0.2074 -0.67109 0.225 -0.67591 0.21203 C -0.67695 0.20926 -0.67747 0.20578 -0.67851 0.20277 C -0.68008 0.19791 -0.68203 0.19328 -0.68372 0.18865 C -0.68463 0.1824 -0.68633 0.17106 -0.68633 0.16527 C -0.68633 0.15208 -0.68555 0.13889 -0.68502 0.12546 C -0.68555 0.09907 -0.68568 0.07245 -0.68633 0.04606 C -0.68646 0.0419 -0.68854 0.025 -0.68906 0.02037 C -0.68945 0.0125 -0.68971 -0.00324 -0.69167 -0.0125 C -0.69232 -0.01574 -0.69323 -0.01898 -0.69427 -0.02176 C -0.69492 -0.02361 -0.69609 -0.025 -0.69687 -0.02639 C -0.69818 -0.025 -0.70052 -0.02454 -0.70091 -0.02176 C -0.70612 0.02037 -0.69479 0.01111 -0.70612 0.01782 C -0.70703 0.01643 -0.70781 0.01458 -0.70872 0.01319 C -0.71614 0.00277 -0.71588 0.00902 -0.72982 0.01088 C -0.73112 0.0118 -0.73255 0.01203 -0.73372 0.01319 C -0.73646 0.01597 -0.74167 0.02268 -0.74167 0.02291 C -0.74336 0.02731 -0.74609 0.03125 -0.74687 0.03657 C -0.74739 0.03981 -0.74779 0.04282 -0.74818 0.04606 C -0.74961 0.05717 -0.74948 0.05393 -0.74948 0.05995 L -0.74948 0.06018 " pathEditMode="relative" rAng="0" ptsTypes="AAAAAAAAAAAAAAAAAAAAAAAAAAAAAAAAAAAAAAAAAAAAAAAAAAAAAAAAAAAAAAAAAAAAAAAAAAAAAAAAAAAAAAAAAAAAAAAAAAAAAAAAAAAAAAAAAAAAAAAAAAAAAAAAAAAAAAAAAAAAAAAAAAAAAAAAAAAAAAAAAAAAAA">
                                      <p:cBhvr>
                                        <p:cTn id="6" dur="11000" fill="hold"/>
                                        <p:tgtEl>
                                          <p:spTgt spid="21"/>
                                        </p:tgtEl>
                                        <p:attrNameLst>
                                          <p:attrName>ppt_x</p:attrName>
                                          <p:attrName>ppt_y</p:attrName>
                                        </p:attrNameLst>
                                      </p:cBhvr>
                                      <p:rCtr x="-36198" y="25741"/>
                                    </p:animMotion>
                                  </p:childTnLst>
                                </p:cTn>
                              </p:par>
                              <p:par>
                                <p:cTn id="7" presetID="1" presetClass="mediacall" presetSubtype="0" fill="hold" nodeType="withEffect">
                                  <p:stCondLst>
                                    <p:cond delay="0"/>
                                  </p:stCondLst>
                                  <p:childTnLst>
                                    <p:cmd type="call" cmd="playFrom(0.0)">
                                      <p:cBhvr>
                                        <p:cTn id="8" dur="11808"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9" fill="hold" display="0">
                  <p:stCondLst>
                    <p:cond delay="indefinite"/>
                  </p:stCondLst>
                  <p:endCondLst>
                    <p:cond evt="onStopAudio" delay="0">
                      <p:tgtEl>
                        <p:sldTgt/>
                      </p:tgtEl>
                    </p:cond>
                  </p:endCondLst>
                </p:cTn>
                <p:tgtEl>
                  <p:spTgt spid="2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a large green bug sitting on top of a leaf"/>
          <p:cNvPicPr>
            <a:picLocks noChangeAspect="1" noChangeArrowheads="1"/>
          </p:cNvPicPr>
          <p:nvPr/>
        </p:nvPicPr>
        <p:blipFill rotWithShape="1">
          <a:blip r:embed="rId3">
            <a:extLst>
              <a:ext uri="{28A0092B-C50C-407E-A947-70E740481C1C}">
                <a14:useLocalDpi xmlns:a14="http://schemas.microsoft.com/office/drawing/2010/main" val="0"/>
              </a:ext>
            </a:extLst>
          </a:blip>
          <a:srcRect l="18665" t="5842" r="31279"/>
          <a:stretch/>
        </p:blipFill>
        <p:spPr bwMode="auto">
          <a:xfrm>
            <a:off x="0" y="1"/>
            <a:ext cx="406908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Free Robin Bird photo and picture"/>
          <p:cNvPicPr>
            <a:picLocks noChangeAspect="1" noChangeArrowheads="1"/>
          </p:cNvPicPr>
          <p:nvPr/>
        </p:nvPicPr>
        <p:blipFill rotWithShape="1">
          <a:blip r:embed="rId4">
            <a:extLst>
              <a:ext uri="{28A0092B-C50C-407E-A947-70E740481C1C}">
                <a14:useLocalDpi xmlns:a14="http://schemas.microsoft.com/office/drawing/2010/main" val="0"/>
              </a:ext>
            </a:extLst>
          </a:blip>
          <a:srcRect l="25236" t="15755" r="41799"/>
          <a:stretch/>
        </p:blipFill>
        <p:spPr bwMode="auto">
          <a:xfrm>
            <a:off x="4069081" y="1"/>
            <a:ext cx="4054194" cy="6857999"/>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Free Bee Honey Bee photo and picture"/>
          <p:cNvPicPr>
            <a:picLocks noChangeAspect="1" noChangeArrowheads="1"/>
          </p:cNvPicPr>
          <p:nvPr/>
        </p:nvPicPr>
        <p:blipFill rotWithShape="1">
          <a:blip r:embed="rId5">
            <a:extLst>
              <a:ext uri="{28A0092B-C50C-407E-A947-70E740481C1C}">
                <a14:useLocalDpi xmlns:a14="http://schemas.microsoft.com/office/drawing/2010/main" val="0"/>
              </a:ext>
            </a:extLst>
          </a:blip>
          <a:srcRect t="6109" b="5889"/>
          <a:stretch/>
        </p:blipFill>
        <p:spPr bwMode="auto">
          <a:xfrm rot="16200000">
            <a:off x="6733675" y="1415713"/>
            <a:ext cx="6857999" cy="402657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585017347"/>
              </p:ext>
            </p:extLst>
          </p:nvPr>
        </p:nvGraphicFramePr>
        <p:xfrm>
          <a:off x="-1" y="0"/>
          <a:ext cx="12192000" cy="6858000"/>
        </p:xfrm>
        <a:graphic>
          <a:graphicData uri="http://schemas.openxmlformats.org/drawingml/2006/table">
            <a:tbl>
              <a:tblPr firstRow="1" bandRow="1">
                <a:tableStyleId>{5940675A-B579-460E-94D1-54222C63F5DA}</a:tableStyleId>
              </a:tblPr>
              <a:tblGrid>
                <a:gridCol w="4064000">
                  <a:extLst>
                    <a:ext uri="{9D8B030D-6E8A-4147-A177-3AD203B41FA5}">
                      <a16:colId xmlns:a16="http://schemas.microsoft.com/office/drawing/2014/main" val="1373128173"/>
                    </a:ext>
                  </a:extLst>
                </a:gridCol>
                <a:gridCol w="4064000">
                  <a:extLst>
                    <a:ext uri="{9D8B030D-6E8A-4147-A177-3AD203B41FA5}">
                      <a16:colId xmlns:a16="http://schemas.microsoft.com/office/drawing/2014/main" val="1841531606"/>
                    </a:ext>
                  </a:extLst>
                </a:gridCol>
                <a:gridCol w="4064000">
                  <a:extLst>
                    <a:ext uri="{9D8B030D-6E8A-4147-A177-3AD203B41FA5}">
                      <a16:colId xmlns:a16="http://schemas.microsoft.com/office/drawing/2014/main" val="1584617742"/>
                    </a:ext>
                  </a:extLst>
                </a:gridCol>
              </a:tblGrid>
              <a:tr h="6858000">
                <a:tc>
                  <a:txBody>
                    <a:bodyPr/>
                    <a:lstStyle/>
                    <a:p>
                      <a:endParaRPr lang="en-GB"/>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737017853"/>
                  </a:ext>
                </a:extLst>
              </a:tr>
            </a:tbl>
          </a:graphicData>
        </a:graphic>
      </p:graphicFrame>
    </p:spTree>
    <p:extLst>
      <p:ext uri="{BB962C8B-B14F-4D97-AF65-F5344CB8AC3E}">
        <p14:creationId xmlns:p14="http://schemas.microsoft.com/office/powerpoint/2010/main" val="30953785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t="15626" b="-2"/>
          <a:stretch/>
        </p:blipFill>
        <p:spPr>
          <a:xfrm>
            <a:off x="0" y="0"/>
            <a:ext cx="12192000" cy="6858000"/>
          </a:xfrm>
          <a:prstGeom prst="rect">
            <a:avLst/>
          </a:prstGeom>
        </p:spPr>
      </p:pic>
    </p:spTree>
    <p:extLst>
      <p:ext uri="{BB962C8B-B14F-4D97-AF65-F5344CB8AC3E}">
        <p14:creationId xmlns:p14="http://schemas.microsoft.com/office/powerpoint/2010/main" val="5674910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3644" r="30057"/>
          <a:stretch/>
        </p:blipFill>
        <p:spPr>
          <a:xfrm rot="5400000">
            <a:off x="270928" y="1105208"/>
            <a:ext cx="681985" cy="1214559"/>
          </a:xfrm>
          <a:prstGeom prst="rect">
            <a:avLst/>
          </a:prstGeom>
        </p:spPr>
      </p:pic>
      <p:pic>
        <p:nvPicPr>
          <p:cNvPr id="5" name="Picture 4"/>
          <p:cNvPicPr>
            <a:picLocks noChangeAspect="1"/>
          </p:cNvPicPr>
          <p:nvPr/>
        </p:nvPicPr>
        <p:blipFill rotWithShape="1">
          <a:blip r:embed="rId4"/>
          <a:srcRect b="14611"/>
          <a:stretch/>
        </p:blipFill>
        <p:spPr>
          <a:xfrm>
            <a:off x="4483" y="3424517"/>
            <a:ext cx="1210234" cy="690283"/>
          </a:xfrm>
          <a:prstGeom prst="rect">
            <a:avLst/>
          </a:prstGeom>
        </p:spPr>
      </p:pic>
      <p:pic>
        <p:nvPicPr>
          <p:cNvPr id="6" name="Picture 5"/>
          <p:cNvPicPr>
            <a:picLocks noChangeAspect="1"/>
          </p:cNvPicPr>
          <p:nvPr/>
        </p:nvPicPr>
        <p:blipFill rotWithShape="1">
          <a:blip r:embed="rId5"/>
          <a:srcRect t="8821" b="13016"/>
          <a:stretch/>
        </p:blipFill>
        <p:spPr>
          <a:xfrm>
            <a:off x="190" y="4113929"/>
            <a:ext cx="1211861" cy="683040"/>
          </a:xfrm>
          <a:prstGeom prst="rect">
            <a:avLst/>
          </a:prstGeom>
        </p:spPr>
      </p:pic>
      <p:pic>
        <p:nvPicPr>
          <p:cNvPr id="7" name="Picture 6"/>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20000"/>
                    </a14:imgEffect>
                  </a14:imgLayer>
                </a14:imgProps>
              </a:ext>
            </a:extLst>
          </a:blip>
          <a:srcRect l="5019" r="34178"/>
          <a:stretch/>
        </p:blipFill>
        <p:spPr>
          <a:xfrm rot="5400000">
            <a:off x="268524" y="2477920"/>
            <a:ext cx="690881" cy="1218647"/>
          </a:xfrm>
          <a:prstGeom prst="rect">
            <a:avLst/>
          </a:prstGeom>
        </p:spPr>
      </p:pic>
      <p:pic>
        <p:nvPicPr>
          <p:cNvPr id="8" name="Picture 7"/>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40000" contrast="20000"/>
                    </a14:imgEffect>
                  </a14:imgLayer>
                </a14:imgProps>
              </a:ext>
            </a:extLst>
          </a:blip>
          <a:srcRect t="10602" b="3767"/>
          <a:stretch/>
        </p:blipFill>
        <p:spPr>
          <a:xfrm>
            <a:off x="0" y="2295"/>
            <a:ext cx="1219200" cy="680404"/>
          </a:xfrm>
          <a:prstGeom prst="rect">
            <a:avLst/>
          </a:prstGeom>
        </p:spPr>
      </p:pic>
      <p:pic>
        <p:nvPicPr>
          <p:cNvPr id="10" name="Picture 9"/>
          <p:cNvPicPr>
            <a:picLocks noChangeAspect="1"/>
          </p:cNvPicPr>
          <p:nvPr/>
        </p:nvPicPr>
        <p:blipFill rotWithShape="1">
          <a:blip r:embed="rId10"/>
          <a:srcRect l="10498" t="27271" r="42348" b="34268"/>
          <a:stretch/>
        </p:blipFill>
        <p:spPr>
          <a:xfrm>
            <a:off x="0" y="693580"/>
            <a:ext cx="1216172" cy="678891"/>
          </a:xfrm>
          <a:prstGeom prst="rect">
            <a:avLst/>
          </a:prstGeom>
        </p:spPr>
      </p:pic>
      <p:pic>
        <p:nvPicPr>
          <p:cNvPr id="11" name="Picture 10"/>
          <p:cNvPicPr>
            <a:picLocks noChangeAspect="1"/>
          </p:cNvPicPr>
          <p:nvPr/>
        </p:nvPicPr>
        <p:blipFill rotWithShape="1">
          <a:blip r:embed="rId11"/>
          <a:srcRect l="9967" t="23539" r="13965"/>
          <a:stretch/>
        </p:blipFill>
        <p:spPr>
          <a:xfrm>
            <a:off x="4483" y="4807367"/>
            <a:ext cx="1205801" cy="670847"/>
          </a:xfrm>
          <a:prstGeom prst="rect">
            <a:avLst/>
          </a:prstGeom>
        </p:spPr>
      </p:pic>
      <p:pic>
        <p:nvPicPr>
          <p:cNvPr id="12" name="Picture 11"/>
          <p:cNvPicPr>
            <a:picLocks noChangeAspect="1"/>
          </p:cNvPicPr>
          <p:nvPr/>
        </p:nvPicPr>
        <p:blipFill rotWithShape="1">
          <a:blip r:embed="rId12"/>
          <a:srcRect l="20890" t="38599" r="47883" b="35305"/>
          <a:stretch/>
        </p:blipFill>
        <p:spPr>
          <a:xfrm>
            <a:off x="-8474" y="5495014"/>
            <a:ext cx="1220525" cy="671832"/>
          </a:xfrm>
          <a:prstGeom prst="rect">
            <a:avLst/>
          </a:prstGeom>
        </p:spPr>
      </p:pic>
      <p:pic>
        <p:nvPicPr>
          <p:cNvPr id="13" name="Picture 10" descr="Free Macro Insect photo and picture"/>
          <p:cNvPicPr>
            <a:picLocks noChangeAspect="1" noChangeArrowheads="1"/>
          </p:cNvPicPr>
          <p:nvPr/>
        </p:nvPicPr>
        <p:blipFill rotWithShape="1">
          <a:blip r:embed="rId13">
            <a:extLst>
              <a:ext uri="{BEBA8EAE-BF5A-486C-A8C5-ECC9F3942E4B}">
                <a14:imgProps xmlns:a14="http://schemas.microsoft.com/office/drawing/2010/main">
                  <a14:imgLayer r:embed="rId14">
                    <a14:imgEffect>
                      <a14:brightnessContrast bright="20000" contrast="20000"/>
                    </a14:imgEffect>
                  </a14:imgLayer>
                </a14:imgProps>
              </a:ext>
              <a:ext uri="{28A0092B-C50C-407E-A947-70E740481C1C}">
                <a14:useLocalDpi xmlns:a14="http://schemas.microsoft.com/office/drawing/2010/main" val="0"/>
              </a:ext>
            </a:extLst>
          </a:blip>
          <a:srcRect t="21706"/>
          <a:stretch/>
        </p:blipFill>
        <p:spPr bwMode="auto">
          <a:xfrm>
            <a:off x="4641" y="6175447"/>
            <a:ext cx="1205643" cy="68081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p:nvPicPr>
        <p:blipFill rotWithShape="1">
          <a:blip r:embed="rId15"/>
          <a:srcRect l="22471" t="22409" r="19273" b="31264"/>
          <a:stretch/>
        </p:blipFill>
        <p:spPr>
          <a:xfrm>
            <a:off x="4641" y="2062207"/>
            <a:ext cx="1207410" cy="678423"/>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534547886"/>
              </p:ext>
            </p:extLst>
          </p:nvPr>
        </p:nvGraphicFramePr>
        <p:xfrm>
          <a:off x="0" y="0"/>
          <a:ext cx="12192000" cy="6858000"/>
        </p:xfrm>
        <a:graphic>
          <a:graphicData uri="http://schemas.openxmlformats.org/drawingml/2006/table">
            <a:tbl>
              <a:tblPr firstRow="1" bandRow="1">
                <a:tableStyleId>{5940675A-B579-460E-94D1-54222C63F5DA}</a:tableStyleId>
              </a:tblPr>
              <a:tblGrid>
                <a:gridCol w="1219200">
                  <a:extLst>
                    <a:ext uri="{9D8B030D-6E8A-4147-A177-3AD203B41FA5}">
                      <a16:colId xmlns:a16="http://schemas.microsoft.com/office/drawing/2014/main" val="3133823258"/>
                    </a:ext>
                  </a:extLst>
                </a:gridCol>
                <a:gridCol w="1219200">
                  <a:extLst>
                    <a:ext uri="{9D8B030D-6E8A-4147-A177-3AD203B41FA5}">
                      <a16:colId xmlns:a16="http://schemas.microsoft.com/office/drawing/2014/main" val="2220530036"/>
                    </a:ext>
                  </a:extLst>
                </a:gridCol>
                <a:gridCol w="1219200">
                  <a:extLst>
                    <a:ext uri="{9D8B030D-6E8A-4147-A177-3AD203B41FA5}">
                      <a16:colId xmlns:a16="http://schemas.microsoft.com/office/drawing/2014/main" val="3974343302"/>
                    </a:ext>
                  </a:extLst>
                </a:gridCol>
                <a:gridCol w="1219200">
                  <a:extLst>
                    <a:ext uri="{9D8B030D-6E8A-4147-A177-3AD203B41FA5}">
                      <a16:colId xmlns:a16="http://schemas.microsoft.com/office/drawing/2014/main" val="1052716478"/>
                    </a:ext>
                  </a:extLst>
                </a:gridCol>
                <a:gridCol w="1219200">
                  <a:extLst>
                    <a:ext uri="{9D8B030D-6E8A-4147-A177-3AD203B41FA5}">
                      <a16:colId xmlns:a16="http://schemas.microsoft.com/office/drawing/2014/main" val="2256479432"/>
                    </a:ext>
                  </a:extLst>
                </a:gridCol>
                <a:gridCol w="1219200">
                  <a:extLst>
                    <a:ext uri="{9D8B030D-6E8A-4147-A177-3AD203B41FA5}">
                      <a16:colId xmlns:a16="http://schemas.microsoft.com/office/drawing/2014/main" val="1513862914"/>
                    </a:ext>
                  </a:extLst>
                </a:gridCol>
                <a:gridCol w="1219200">
                  <a:extLst>
                    <a:ext uri="{9D8B030D-6E8A-4147-A177-3AD203B41FA5}">
                      <a16:colId xmlns:a16="http://schemas.microsoft.com/office/drawing/2014/main" val="3695265506"/>
                    </a:ext>
                  </a:extLst>
                </a:gridCol>
                <a:gridCol w="1219200">
                  <a:extLst>
                    <a:ext uri="{9D8B030D-6E8A-4147-A177-3AD203B41FA5}">
                      <a16:colId xmlns:a16="http://schemas.microsoft.com/office/drawing/2014/main" val="1644289324"/>
                    </a:ext>
                  </a:extLst>
                </a:gridCol>
                <a:gridCol w="1219200">
                  <a:extLst>
                    <a:ext uri="{9D8B030D-6E8A-4147-A177-3AD203B41FA5}">
                      <a16:colId xmlns:a16="http://schemas.microsoft.com/office/drawing/2014/main" val="3652539836"/>
                    </a:ext>
                  </a:extLst>
                </a:gridCol>
                <a:gridCol w="1219200">
                  <a:extLst>
                    <a:ext uri="{9D8B030D-6E8A-4147-A177-3AD203B41FA5}">
                      <a16:colId xmlns:a16="http://schemas.microsoft.com/office/drawing/2014/main" val="1477159591"/>
                    </a:ext>
                  </a:extLst>
                </a:gridCol>
              </a:tblGrid>
              <a:tr h="685800">
                <a:tc>
                  <a:txBody>
                    <a:bodyPr/>
                    <a:lstStyle/>
                    <a:p>
                      <a:pPr algn="ctr"/>
                      <a:endParaRPr lang="en-GB" sz="3600" dirty="0"/>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extLst>
                  <a:ext uri="{0D108BD9-81ED-4DB2-BD59-A6C34878D82A}">
                    <a16:rowId xmlns:a16="http://schemas.microsoft.com/office/drawing/2014/main" val="3672895438"/>
                  </a:ext>
                </a:extLst>
              </a:tr>
              <a:tr h="6858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3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600" dirty="0"/>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600" dirty="0"/>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600" dirty="0"/>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600" dirty="0"/>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600" dirty="0"/>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600" dirty="0"/>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600" dirty="0"/>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600" dirty="0"/>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600" dirty="0"/>
                        <a:t>?</a:t>
                      </a:r>
                    </a:p>
                  </a:txBody>
                  <a:tcPr/>
                </a:tc>
                <a:extLst>
                  <a:ext uri="{0D108BD9-81ED-4DB2-BD59-A6C34878D82A}">
                    <a16:rowId xmlns:a16="http://schemas.microsoft.com/office/drawing/2014/main" val="3143545043"/>
                  </a:ext>
                </a:extLst>
              </a:tr>
              <a:tr h="685800">
                <a:tc>
                  <a:txBody>
                    <a:bodyPr/>
                    <a:lstStyle/>
                    <a:p>
                      <a:pPr algn="ctr"/>
                      <a:endParaRPr lang="en-GB" sz="3600" dirty="0"/>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extLst>
                  <a:ext uri="{0D108BD9-81ED-4DB2-BD59-A6C34878D82A}">
                    <a16:rowId xmlns:a16="http://schemas.microsoft.com/office/drawing/2014/main" val="784146702"/>
                  </a:ext>
                </a:extLst>
              </a:tr>
              <a:tr h="685800">
                <a:tc>
                  <a:txBody>
                    <a:bodyPr/>
                    <a:lstStyle/>
                    <a:p>
                      <a:pPr algn="ctr"/>
                      <a:endParaRPr lang="en-GB" sz="3600" dirty="0"/>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extLst>
                  <a:ext uri="{0D108BD9-81ED-4DB2-BD59-A6C34878D82A}">
                    <a16:rowId xmlns:a16="http://schemas.microsoft.com/office/drawing/2014/main" val="2782483278"/>
                  </a:ext>
                </a:extLst>
              </a:tr>
              <a:tr h="685800">
                <a:tc>
                  <a:txBody>
                    <a:bodyPr/>
                    <a:lstStyle/>
                    <a:p>
                      <a:pPr algn="ctr"/>
                      <a:endParaRPr lang="en-GB" sz="3600" dirty="0"/>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extLst>
                  <a:ext uri="{0D108BD9-81ED-4DB2-BD59-A6C34878D82A}">
                    <a16:rowId xmlns:a16="http://schemas.microsoft.com/office/drawing/2014/main" val="3837482209"/>
                  </a:ext>
                </a:extLst>
              </a:tr>
              <a:tr h="685800">
                <a:tc>
                  <a:txBody>
                    <a:bodyPr/>
                    <a:lstStyle/>
                    <a:p>
                      <a:pPr algn="ctr"/>
                      <a:endParaRPr lang="en-GB" sz="3600" dirty="0"/>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extLst>
                  <a:ext uri="{0D108BD9-81ED-4DB2-BD59-A6C34878D82A}">
                    <a16:rowId xmlns:a16="http://schemas.microsoft.com/office/drawing/2014/main" val="2582819282"/>
                  </a:ext>
                </a:extLst>
              </a:tr>
              <a:tr h="685800">
                <a:tc>
                  <a:txBody>
                    <a:bodyPr/>
                    <a:lstStyle/>
                    <a:p>
                      <a:pPr algn="ctr"/>
                      <a:endParaRPr lang="en-GB" sz="3600" dirty="0"/>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extLst>
                  <a:ext uri="{0D108BD9-81ED-4DB2-BD59-A6C34878D82A}">
                    <a16:rowId xmlns:a16="http://schemas.microsoft.com/office/drawing/2014/main" val="3557811617"/>
                  </a:ext>
                </a:extLst>
              </a:tr>
              <a:tr h="685800">
                <a:tc>
                  <a:txBody>
                    <a:bodyPr/>
                    <a:lstStyle/>
                    <a:p>
                      <a:pPr algn="ctr"/>
                      <a:endParaRPr lang="en-GB" sz="3600" dirty="0"/>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extLst>
                  <a:ext uri="{0D108BD9-81ED-4DB2-BD59-A6C34878D82A}">
                    <a16:rowId xmlns:a16="http://schemas.microsoft.com/office/drawing/2014/main" val="2292329899"/>
                  </a:ext>
                </a:extLst>
              </a:tr>
              <a:tr h="685800">
                <a:tc>
                  <a:txBody>
                    <a:bodyPr/>
                    <a:lstStyle/>
                    <a:p>
                      <a:pPr algn="ctr"/>
                      <a:endParaRPr lang="en-GB" sz="3600" dirty="0"/>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extLst>
                  <a:ext uri="{0D108BD9-81ED-4DB2-BD59-A6C34878D82A}">
                    <a16:rowId xmlns:a16="http://schemas.microsoft.com/office/drawing/2014/main" val="2678638768"/>
                  </a:ext>
                </a:extLst>
              </a:tr>
              <a:tr h="685800">
                <a:tc>
                  <a:txBody>
                    <a:bodyPr/>
                    <a:lstStyle/>
                    <a:p>
                      <a:pPr algn="ctr"/>
                      <a:endParaRPr lang="en-GB" sz="3600" dirty="0"/>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tc>
                  <a:txBody>
                    <a:bodyPr/>
                    <a:lstStyle/>
                    <a:p>
                      <a:pPr algn="ctr"/>
                      <a:r>
                        <a:rPr lang="en-GB" sz="3600" dirty="0"/>
                        <a:t>?</a:t>
                      </a:r>
                    </a:p>
                  </a:txBody>
                  <a:tcPr/>
                </a:tc>
                <a:extLst>
                  <a:ext uri="{0D108BD9-81ED-4DB2-BD59-A6C34878D82A}">
                    <a16:rowId xmlns:a16="http://schemas.microsoft.com/office/drawing/2014/main" val="2581803464"/>
                  </a:ext>
                </a:extLst>
              </a:tr>
            </a:tbl>
          </a:graphicData>
        </a:graphic>
      </p:graphicFrame>
    </p:spTree>
    <p:extLst>
      <p:ext uri="{BB962C8B-B14F-4D97-AF65-F5344CB8AC3E}">
        <p14:creationId xmlns:p14="http://schemas.microsoft.com/office/powerpoint/2010/main" val="4671114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6438122" cy="6858000"/>
          </a:xfrm>
          <a:prstGeom prst="rect">
            <a:avLst/>
          </a:prstGeom>
        </p:spPr>
      </p:pic>
      <p:pic>
        <p:nvPicPr>
          <p:cNvPr id="4" name="Picture 3"/>
          <p:cNvPicPr>
            <a:picLocks noChangeAspect="1"/>
          </p:cNvPicPr>
          <p:nvPr/>
        </p:nvPicPr>
        <p:blipFill>
          <a:blip r:embed="rId4"/>
          <a:stretch>
            <a:fillRect/>
          </a:stretch>
        </p:blipFill>
        <p:spPr>
          <a:xfrm>
            <a:off x="0" y="0"/>
            <a:ext cx="12192000" cy="5955078"/>
          </a:xfrm>
          <a:prstGeom prst="rect">
            <a:avLst/>
          </a:prstGeom>
        </p:spPr>
      </p:pic>
      <p:pic>
        <p:nvPicPr>
          <p:cNvPr id="7" name="Picture 6"/>
          <p:cNvPicPr>
            <a:picLocks noChangeAspect="1"/>
          </p:cNvPicPr>
          <p:nvPr/>
        </p:nvPicPr>
        <p:blipFill>
          <a:blip r:embed="rId5"/>
          <a:stretch>
            <a:fillRect/>
          </a:stretch>
        </p:blipFill>
        <p:spPr>
          <a:xfrm>
            <a:off x="5589271" y="-1"/>
            <a:ext cx="6602730" cy="6867775"/>
          </a:xfrm>
          <a:prstGeom prst="rect">
            <a:avLst/>
          </a:prstGeom>
        </p:spPr>
      </p:pic>
      <p:grpSp>
        <p:nvGrpSpPr>
          <p:cNvPr id="9" name="Group 8"/>
          <p:cNvGrpSpPr/>
          <p:nvPr/>
        </p:nvGrpSpPr>
        <p:grpSpPr>
          <a:xfrm>
            <a:off x="-1" y="-9774"/>
            <a:ext cx="7109462" cy="6867774"/>
            <a:chOff x="8714422" y="-445770"/>
            <a:chExt cx="6162676" cy="5932170"/>
          </a:xfrm>
        </p:grpSpPr>
        <p:pic>
          <p:nvPicPr>
            <p:cNvPr id="5" name="Picture 4"/>
            <p:cNvPicPr>
              <a:picLocks noChangeAspect="1"/>
            </p:cNvPicPr>
            <p:nvPr/>
          </p:nvPicPr>
          <p:blipFill rotWithShape="1">
            <a:blip r:embed="rId6"/>
            <a:srcRect b="65829"/>
            <a:stretch/>
          </p:blipFill>
          <p:spPr>
            <a:xfrm>
              <a:off x="8714423" y="-445770"/>
              <a:ext cx="6162675" cy="2903220"/>
            </a:xfrm>
            <a:prstGeom prst="rect">
              <a:avLst/>
            </a:prstGeom>
          </p:spPr>
        </p:pic>
        <p:pic>
          <p:nvPicPr>
            <p:cNvPr id="8" name="Picture 7"/>
            <p:cNvPicPr>
              <a:picLocks noChangeAspect="1"/>
            </p:cNvPicPr>
            <p:nvPr/>
          </p:nvPicPr>
          <p:blipFill rotWithShape="1">
            <a:blip r:embed="rId6"/>
            <a:srcRect t="64125" b="224"/>
            <a:stretch/>
          </p:blipFill>
          <p:spPr>
            <a:xfrm>
              <a:off x="8714422" y="2457450"/>
              <a:ext cx="6162675" cy="3028950"/>
            </a:xfrm>
            <a:prstGeom prst="rect">
              <a:avLst/>
            </a:prstGeom>
          </p:spPr>
        </p:pic>
      </p:grpSp>
      <p:grpSp>
        <p:nvGrpSpPr>
          <p:cNvPr id="11" name="Group 10"/>
          <p:cNvGrpSpPr/>
          <p:nvPr/>
        </p:nvGrpSpPr>
        <p:grpSpPr>
          <a:xfrm>
            <a:off x="2662989" y="-9774"/>
            <a:ext cx="9485759" cy="6877548"/>
            <a:chOff x="4633523" y="-9774"/>
            <a:chExt cx="7515225" cy="5656595"/>
          </a:xfrm>
        </p:grpSpPr>
        <p:pic>
          <p:nvPicPr>
            <p:cNvPr id="6" name="Picture 5"/>
            <p:cNvPicPr>
              <a:picLocks noChangeAspect="1"/>
            </p:cNvPicPr>
            <p:nvPr/>
          </p:nvPicPr>
          <p:blipFill rotWithShape="1">
            <a:blip r:embed="rId7"/>
            <a:srcRect b="33794"/>
            <a:stretch/>
          </p:blipFill>
          <p:spPr>
            <a:xfrm>
              <a:off x="4633523" y="-9774"/>
              <a:ext cx="7515225" cy="5656595"/>
            </a:xfrm>
            <a:prstGeom prst="rect">
              <a:avLst/>
            </a:prstGeom>
          </p:spPr>
        </p:pic>
        <p:sp>
          <p:nvSpPr>
            <p:cNvPr id="10" name="Rectangle 9"/>
            <p:cNvSpPr/>
            <p:nvPr/>
          </p:nvSpPr>
          <p:spPr>
            <a:xfrm>
              <a:off x="10186737" y="978568"/>
              <a:ext cx="1962011" cy="34009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3" name="Picture 2"/>
          <p:cNvPicPr>
            <a:picLocks noChangeAspect="1"/>
          </p:cNvPicPr>
          <p:nvPr/>
        </p:nvPicPr>
        <p:blipFill>
          <a:blip r:embed="rId8"/>
          <a:stretch>
            <a:fillRect/>
          </a:stretch>
        </p:blipFill>
        <p:spPr>
          <a:xfrm>
            <a:off x="0" y="1"/>
            <a:ext cx="11053011" cy="6865380"/>
          </a:xfrm>
          <a:prstGeom prst="rect">
            <a:avLst/>
          </a:prstGeom>
        </p:spPr>
      </p:pic>
    </p:spTree>
    <p:extLst>
      <p:ext uri="{BB962C8B-B14F-4D97-AF65-F5344CB8AC3E}">
        <p14:creationId xmlns:p14="http://schemas.microsoft.com/office/powerpoint/2010/main" val="1400081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Lst>
          </a:blip>
          <a:srcRect l="22933" r="3466"/>
          <a:stretch/>
        </p:blipFill>
        <p:spPr>
          <a:xfrm>
            <a:off x="3860997" y="342901"/>
            <a:ext cx="5443023" cy="5372100"/>
          </a:xfrm>
          <a:prstGeom prst="ellipse">
            <a:avLst/>
          </a:prstGeom>
        </p:spPr>
      </p:pic>
      <p:pic>
        <p:nvPicPr>
          <p:cNvPr id="7" name="Picture 6"/>
          <p:cNvPicPr>
            <a:picLocks noChangeAspect="1"/>
          </p:cNvPicPr>
          <p:nvPr/>
        </p:nvPicPr>
        <p:blipFill>
          <a:blip r:embed="rId5">
            <a:clrChange>
              <a:clrFrom>
                <a:srgbClr val="FFFFFF"/>
              </a:clrFrom>
              <a:clrTo>
                <a:srgbClr val="FFFFFF">
                  <a:alpha val="0"/>
                </a:srgbClr>
              </a:clrTo>
            </a:clrChange>
          </a:blip>
          <a:stretch>
            <a:fillRect/>
          </a:stretch>
        </p:blipFill>
        <p:spPr>
          <a:xfrm>
            <a:off x="3047207" y="0"/>
            <a:ext cx="9144793" cy="6858594"/>
          </a:xfrm>
          <a:prstGeom prst="rect">
            <a:avLst/>
          </a:prstGeom>
        </p:spPr>
      </p:pic>
      <p:pic>
        <p:nvPicPr>
          <p:cNvPr id="8" name="Picture 7"/>
          <p:cNvPicPr>
            <a:picLocks noChangeAspect="1"/>
          </p:cNvPicPr>
          <p:nvPr/>
        </p:nvPicPr>
        <p:blipFill rotWithShape="1">
          <a:blip r:embed="rId6"/>
          <a:srcRect l="34480" r="17999"/>
          <a:stretch/>
        </p:blipFill>
        <p:spPr>
          <a:xfrm>
            <a:off x="0" y="-1"/>
            <a:ext cx="3497580" cy="5888181"/>
          </a:xfrm>
          <a:prstGeom prst="rect">
            <a:avLst/>
          </a:prstGeom>
        </p:spPr>
      </p:pic>
      <p:pic>
        <p:nvPicPr>
          <p:cNvPr id="9" name="Picture 8"/>
          <p:cNvPicPr>
            <a:picLocks noChangeAspect="1"/>
          </p:cNvPicPr>
          <p:nvPr/>
        </p:nvPicPr>
        <p:blipFill rotWithShape="1">
          <a:blip r:embed="rId6"/>
          <a:srcRect l="3213" t="70011" r="64732" b="6306"/>
          <a:stretch/>
        </p:blipFill>
        <p:spPr>
          <a:xfrm>
            <a:off x="0" y="5533851"/>
            <a:ext cx="2240280" cy="1324149"/>
          </a:xfrm>
          <a:prstGeom prst="rect">
            <a:avLst/>
          </a:prstGeom>
        </p:spPr>
      </p:pic>
      <p:pic>
        <p:nvPicPr>
          <p:cNvPr id="10" name="Picture 9"/>
          <p:cNvPicPr>
            <a:picLocks noChangeAspect="1"/>
          </p:cNvPicPr>
          <p:nvPr/>
        </p:nvPicPr>
        <p:blipFill rotWithShape="1">
          <a:blip r:embed="rId6"/>
          <a:srcRect l="80786" t="70846" r="840" b="6540"/>
          <a:stretch/>
        </p:blipFill>
        <p:spPr>
          <a:xfrm>
            <a:off x="2156791" y="5521151"/>
            <a:ext cx="1340789" cy="1320173"/>
          </a:xfrm>
          <a:prstGeom prst="rect">
            <a:avLst/>
          </a:prstGeom>
        </p:spPr>
      </p:pic>
    </p:spTree>
    <p:extLst>
      <p:ext uri="{BB962C8B-B14F-4D97-AF65-F5344CB8AC3E}">
        <p14:creationId xmlns:p14="http://schemas.microsoft.com/office/powerpoint/2010/main" val="37826844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urple dna strand on a black background&#10;&#10;Description automatically generated">
            <a:extLst>
              <a:ext uri="{FF2B5EF4-FFF2-40B4-BE49-F238E27FC236}">
                <a16:creationId xmlns:a16="http://schemas.microsoft.com/office/drawing/2014/main" id="{9C90695B-DB8D-78E4-81D0-71A77FB1C9F6}"/>
              </a:ext>
            </a:extLst>
          </p:cNvPr>
          <p:cNvPicPr>
            <a:picLocks noChangeAspect="1"/>
          </p:cNvPicPr>
          <p:nvPr/>
        </p:nvPicPr>
        <p:blipFill>
          <a:blip r:embed="rId3"/>
          <a:stretch>
            <a:fillRect/>
          </a:stretch>
        </p:blipFill>
        <p:spPr>
          <a:xfrm>
            <a:off x="1903552" y="480465"/>
            <a:ext cx="8384896" cy="5897069"/>
          </a:xfrm>
          <a:prstGeom prst="rect">
            <a:avLst/>
          </a:prstGeom>
        </p:spPr>
      </p:pic>
    </p:spTree>
    <p:extLst>
      <p:ext uri="{BB962C8B-B14F-4D97-AF65-F5344CB8AC3E}">
        <p14:creationId xmlns:p14="http://schemas.microsoft.com/office/powerpoint/2010/main" val="34700609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76844" y="685800"/>
            <a:ext cx="11327120" cy="2449799"/>
          </a:xfrm>
          <a:prstGeom prst="rect">
            <a:avLst/>
          </a:prstGeom>
        </p:spPr>
      </p:pic>
      <p:pic>
        <p:nvPicPr>
          <p:cNvPr id="3" name="Picture 2"/>
          <p:cNvPicPr>
            <a:picLocks noChangeAspect="1"/>
          </p:cNvPicPr>
          <p:nvPr/>
        </p:nvPicPr>
        <p:blipFill>
          <a:blip r:embed="rId4"/>
          <a:stretch>
            <a:fillRect/>
          </a:stretch>
        </p:blipFill>
        <p:spPr>
          <a:xfrm>
            <a:off x="376844" y="3873500"/>
            <a:ext cx="11327120" cy="2712915"/>
          </a:xfrm>
          <a:prstGeom prst="rect">
            <a:avLst/>
          </a:prstGeom>
        </p:spPr>
      </p:pic>
    </p:spTree>
    <p:extLst>
      <p:ext uri="{BB962C8B-B14F-4D97-AF65-F5344CB8AC3E}">
        <p14:creationId xmlns:p14="http://schemas.microsoft.com/office/powerpoint/2010/main" val="3600024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4D272F1-9BEF-9215-2E55-419AF2DA844B}"/>
              </a:ext>
            </a:extLst>
          </p:cNvPr>
          <p:cNvPicPr>
            <a:picLocks noChangeAspect="1"/>
          </p:cNvPicPr>
          <p:nvPr/>
        </p:nvPicPr>
        <p:blipFill>
          <a:blip r:embed="rId3"/>
          <a:srcRect/>
          <a:stretch/>
        </p:blipFill>
        <p:spPr>
          <a:xfrm>
            <a:off x="302026" y="317500"/>
            <a:ext cx="2712027" cy="3908510"/>
          </a:xfrm>
          <a:prstGeom prst="rect">
            <a:avLst/>
          </a:prstGeom>
        </p:spPr>
      </p:pic>
      <p:pic>
        <p:nvPicPr>
          <p:cNvPr id="10" name="Picture 9" descr="A close-up of a fly&#10;&#10;Description automatically generated">
            <a:extLst>
              <a:ext uri="{FF2B5EF4-FFF2-40B4-BE49-F238E27FC236}">
                <a16:creationId xmlns:a16="http://schemas.microsoft.com/office/drawing/2014/main" id="{0C737AE0-8FEE-B844-3ABA-307A68FB8D72}"/>
              </a:ext>
            </a:extLst>
          </p:cNvPr>
          <p:cNvPicPr>
            <a:picLocks noChangeAspect="1"/>
          </p:cNvPicPr>
          <p:nvPr/>
        </p:nvPicPr>
        <p:blipFill rotWithShape="1">
          <a:blip r:embed="rId4"/>
          <a:srcRect l="19150" r="18258"/>
          <a:stretch/>
        </p:blipFill>
        <p:spPr>
          <a:xfrm>
            <a:off x="5753100" y="-1"/>
            <a:ext cx="6438900" cy="6857999"/>
          </a:xfrm>
          <a:prstGeom prst="rect">
            <a:avLst/>
          </a:prstGeom>
        </p:spPr>
      </p:pic>
    </p:spTree>
    <p:extLst>
      <p:ext uri="{BB962C8B-B14F-4D97-AF65-F5344CB8AC3E}">
        <p14:creationId xmlns:p14="http://schemas.microsoft.com/office/powerpoint/2010/main" val="41957746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88A829-3C85-EEB7-83F0-CE633E2A6105}"/>
              </a:ext>
            </a:extLst>
          </p:cNvPr>
          <p:cNvPicPr>
            <a:picLocks noChangeAspect="1"/>
          </p:cNvPicPr>
          <p:nvPr/>
        </p:nvPicPr>
        <p:blipFill>
          <a:blip r:embed="rId3"/>
          <a:srcRect/>
          <a:stretch/>
        </p:blipFill>
        <p:spPr>
          <a:xfrm>
            <a:off x="302026" y="317500"/>
            <a:ext cx="2712027" cy="3908510"/>
          </a:xfrm>
          <a:prstGeom prst="rect">
            <a:avLst/>
          </a:prstGeom>
        </p:spPr>
      </p:pic>
      <p:pic>
        <p:nvPicPr>
          <p:cNvPr id="8" name="Picture 7" descr="A person holding a pipette&#10;&#10;Description automatically generated">
            <a:extLst>
              <a:ext uri="{FF2B5EF4-FFF2-40B4-BE49-F238E27FC236}">
                <a16:creationId xmlns:a16="http://schemas.microsoft.com/office/drawing/2014/main" id="{DAAA9E91-286E-38A5-75E4-223D7AA32126}"/>
              </a:ext>
            </a:extLst>
          </p:cNvPr>
          <p:cNvPicPr>
            <a:picLocks noChangeAspect="1"/>
          </p:cNvPicPr>
          <p:nvPr/>
        </p:nvPicPr>
        <p:blipFill rotWithShape="1">
          <a:blip r:embed="rId4"/>
          <a:srcRect l="10314" r="18993"/>
          <a:stretch/>
        </p:blipFill>
        <p:spPr>
          <a:xfrm>
            <a:off x="4924924" y="0"/>
            <a:ext cx="7267075" cy="6853194"/>
          </a:xfrm>
          <a:prstGeom prst="rect">
            <a:avLst/>
          </a:prstGeom>
        </p:spPr>
      </p:pic>
    </p:spTree>
    <p:extLst>
      <p:ext uri="{BB962C8B-B14F-4D97-AF65-F5344CB8AC3E}">
        <p14:creationId xmlns:p14="http://schemas.microsoft.com/office/powerpoint/2010/main" val="37754580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345CC05-DE5B-DAAC-E104-477C16013779}"/>
              </a:ext>
            </a:extLst>
          </p:cNvPr>
          <p:cNvPicPr>
            <a:picLocks noChangeAspect="1"/>
          </p:cNvPicPr>
          <p:nvPr/>
        </p:nvPicPr>
        <p:blipFill>
          <a:blip r:embed="rId3"/>
          <a:srcRect/>
          <a:stretch/>
        </p:blipFill>
        <p:spPr>
          <a:xfrm>
            <a:off x="302026" y="317500"/>
            <a:ext cx="2712027" cy="3908510"/>
          </a:xfrm>
          <a:prstGeom prst="rect">
            <a:avLst/>
          </a:prstGeom>
        </p:spPr>
      </p:pic>
      <p:pic>
        <p:nvPicPr>
          <p:cNvPr id="7" name="Picture 6" descr="A transparent box with a black knob and a black cable&#10;&#10;Description automatically generated">
            <a:extLst>
              <a:ext uri="{FF2B5EF4-FFF2-40B4-BE49-F238E27FC236}">
                <a16:creationId xmlns:a16="http://schemas.microsoft.com/office/drawing/2014/main" id="{DC994449-4F77-D1CE-5329-2DDC0034049A}"/>
              </a:ext>
            </a:extLst>
          </p:cNvPr>
          <p:cNvPicPr>
            <a:picLocks noChangeAspect="1"/>
          </p:cNvPicPr>
          <p:nvPr/>
        </p:nvPicPr>
        <p:blipFill rotWithShape="1">
          <a:blip r:embed="rId4"/>
          <a:srcRect l="14852" r="17257"/>
          <a:stretch/>
        </p:blipFill>
        <p:spPr>
          <a:xfrm>
            <a:off x="5208009" y="-1"/>
            <a:ext cx="6983991" cy="6857999"/>
          </a:xfrm>
          <a:prstGeom prst="rect">
            <a:avLst/>
          </a:prstGeom>
        </p:spPr>
      </p:pic>
    </p:spTree>
    <p:extLst>
      <p:ext uri="{BB962C8B-B14F-4D97-AF65-F5344CB8AC3E}">
        <p14:creationId xmlns:p14="http://schemas.microsoft.com/office/powerpoint/2010/main" val="1703300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29931" y="683290"/>
            <a:ext cx="9732152" cy="5663089"/>
          </a:xfrm>
          <a:prstGeom prst="rect">
            <a:avLst/>
          </a:prstGeom>
          <a:noFill/>
        </p:spPr>
        <p:txBody>
          <a:bodyPr wrap="none" lIns="91440" tIns="45720" rIns="91440" bIns="45720">
            <a:spAutoFit/>
          </a:bodyPr>
          <a:lstStyle/>
          <a:p>
            <a:pPr algn="ctr"/>
            <a:r>
              <a:rPr lang="en-US" sz="1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 buzz </a:t>
            </a:r>
          </a:p>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about </a:t>
            </a:r>
          </a:p>
          <a:p>
            <a:pPr algn="ctr"/>
            <a:r>
              <a:rPr lang="en-US" sz="1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barcoding</a:t>
            </a:r>
          </a:p>
        </p:txBody>
      </p:sp>
      <p:pic>
        <p:nvPicPr>
          <p:cNvPr id="4" name="Picture 3"/>
          <p:cNvPicPr>
            <a:picLocks noChangeAspect="1"/>
          </p:cNvPicPr>
          <p:nvPr/>
        </p:nvPicPr>
        <p:blipFill>
          <a:blip r:embed="rId5"/>
          <a:stretch>
            <a:fillRect/>
          </a:stretch>
        </p:blipFill>
        <p:spPr>
          <a:xfrm>
            <a:off x="3056021" y="905774"/>
            <a:ext cx="631017" cy="361756"/>
          </a:xfrm>
          <a:prstGeom prst="rect">
            <a:avLst/>
          </a:prstGeom>
        </p:spPr>
      </p:pic>
      <p:grpSp>
        <p:nvGrpSpPr>
          <p:cNvPr id="13" name="Group 12"/>
          <p:cNvGrpSpPr/>
          <p:nvPr/>
        </p:nvGrpSpPr>
        <p:grpSpPr>
          <a:xfrm>
            <a:off x="-79424" y="0"/>
            <a:ext cx="3766462" cy="4628224"/>
            <a:chOff x="-85060" y="-24326"/>
            <a:chExt cx="3766462" cy="4628224"/>
          </a:xfrm>
        </p:grpSpPr>
        <p:cxnSp>
          <p:nvCxnSpPr>
            <p:cNvPr id="14" name="Straight Connector 13"/>
            <p:cNvCxnSpPr/>
            <p:nvPr/>
          </p:nvCxnSpPr>
          <p:spPr>
            <a:xfrm flipV="1">
              <a:off x="-85060" y="2222205"/>
              <a:ext cx="1786269" cy="2381693"/>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rot="2238750">
              <a:off x="1352871" y="-24326"/>
              <a:ext cx="2328531" cy="2583712"/>
            </a:xfrm>
            <a:prstGeom prst="roundRect">
              <a:avLst/>
            </a:prstGeom>
            <a:pattFill prst="lgGrid">
              <a:fgClr>
                <a:schemeClr val="accent1"/>
              </a:fgClr>
              <a:bgClr>
                <a:schemeClr val="bg1"/>
              </a:bgClr>
            </a:patt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9" name="cartoon-splat-608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785600" y="6451600"/>
            <a:ext cx="406400" cy="406400"/>
          </a:xfrm>
          <a:prstGeom prst="rect">
            <a:avLst/>
          </a:prstGeom>
        </p:spPr>
      </p:pic>
    </p:spTree>
    <p:extLst>
      <p:ext uri="{BB962C8B-B14F-4D97-AF65-F5344CB8AC3E}">
        <p14:creationId xmlns:p14="http://schemas.microsoft.com/office/powerpoint/2010/main" val="613626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250"/>
                                  </p:stCondLst>
                                  <p:childTnLst>
                                    <p:cmd type="call" cmd="playFrom(0.0)">
                                      <p:cBhvr>
                                        <p:cTn id="11" dur="60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AC47EB2-BC09-663A-43F4-8563650AD2A2}"/>
              </a:ext>
            </a:extLst>
          </p:cNvPr>
          <p:cNvPicPr>
            <a:picLocks noChangeAspect="1"/>
          </p:cNvPicPr>
          <p:nvPr/>
        </p:nvPicPr>
        <p:blipFill>
          <a:blip r:embed="rId3"/>
          <a:srcRect/>
          <a:stretch/>
        </p:blipFill>
        <p:spPr>
          <a:xfrm>
            <a:off x="302026" y="317500"/>
            <a:ext cx="2712027" cy="3908510"/>
          </a:xfrm>
          <a:prstGeom prst="rect">
            <a:avLst/>
          </a:prstGeom>
        </p:spPr>
      </p:pic>
      <p:pic>
        <p:nvPicPr>
          <p:cNvPr id="11" name="Picture 10" descr="A green light in a glass box&#10;&#10;Description automatically generated">
            <a:extLst>
              <a:ext uri="{FF2B5EF4-FFF2-40B4-BE49-F238E27FC236}">
                <a16:creationId xmlns:a16="http://schemas.microsoft.com/office/drawing/2014/main" id="{4F85690D-48A3-2B4F-5420-38ACA2F11871}"/>
              </a:ext>
            </a:extLst>
          </p:cNvPr>
          <p:cNvPicPr>
            <a:picLocks noChangeAspect="1"/>
          </p:cNvPicPr>
          <p:nvPr/>
        </p:nvPicPr>
        <p:blipFill rotWithShape="1">
          <a:blip r:embed="rId4"/>
          <a:srcRect l="10852" r="10852"/>
          <a:stretch/>
        </p:blipFill>
        <p:spPr>
          <a:xfrm>
            <a:off x="5052757" y="18179"/>
            <a:ext cx="7139243" cy="6839821"/>
          </a:xfrm>
          <a:prstGeom prst="rect">
            <a:avLst/>
          </a:prstGeom>
        </p:spPr>
      </p:pic>
    </p:spTree>
    <p:extLst>
      <p:ext uri="{BB962C8B-B14F-4D97-AF65-F5344CB8AC3E}">
        <p14:creationId xmlns:p14="http://schemas.microsoft.com/office/powerpoint/2010/main" val="39116984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8737" r="25790"/>
          <a:stretch/>
        </p:blipFill>
        <p:spPr>
          <a:xfrm>
            <a:off x="5422232" y="-1"/>
            <a:ext cx="6769768" cy="6875885"/>
          </a:xfrm>
          <a:prstGeom prst="rect">
            <a:avLst/>
          </a:prstGeom>
        </p:spPr>
      </p:pic>
      <p:pic>
        <p:nvPicPr>
          <p:cNvPr id="4" name="Picture 3">
            <a:extLst>
              <a:ext uri="{FF2B5EF4-FFF2-40B4-BE49-F238E27FC236}">
                <a16:creationId xmlns:a16="http://schemas.microsoft.com/office/drawing/2014/main" id="{FBF97025-1841-D450-2B89-F92FFDAF1CD7}"/>
              </a:ext>
            </a:extLst>
          </p:cNvPr>
          <p:cNvPicPr>
            <a:picLocks noChangeAspect="1"/>
          </p:cNvPicPr>
          <p:nvPr/>
        </p:nvPicPr>
        <p:blipFill>
          <a:blip r:embed="rId4"/>
          <a:srcRect/>
          <a:stretch/>
        </p:blipFill>
        <p:spPr>
          <a:xfrm>
            <a:off x="302026" y="317500"/>
            <a:ext cx="2712028" cy="3908510"/>
          </a:xfrm>
          <a:prstGeom prst="rect">
            <a:avLst/>
          </a:prstGeom>
        </p:spPr>
      </p:pic>
    </p:spTree>
    <p:extLst>
      <p:ext uri="{BB962C8B-B14F-4D97-AF65-F5344CB8AC3E}">
        <p14:creationId xmlns:p14="http://schemas.microsoft.com/office/powerpoint/2010/main" val="35928167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6153586" y="1309583"/>
            <a:ext cx="5773459" cy="4732610"/>
          </a:xfrm>
          <a:prstGeom prst="rect">
            <a:avLst/>
          </a:prstGeom>
        </p:spPr>
      </p:pic>
      <p:pic>
        <p:nvPicPr>
          <p:cNvPr id="6" name="Picture 5" descr="A computer screen with a question mark&#10;&#10;Description automatically generated">
            <a:extLst>
              <a:ext uri="{FF2B5EF4-FFF2-40B4-BE49-F238E27FC236}">
                <a16:creationId xmlns:a16="http://schemas.microsoft.com/office/drawing/2014/main" id="{1147AD9D-BF44-7B01-4746-4174AC0D7160}"/>
              </a:ext>
            </a:extLst>
          </p:cNvPr>
          <p:cNvPicPr>
            <a:picLocks noChangeAspect="1"/>
          </p:cNvPicPr>
          <p:nvPr/>
        </p:nvPicPr>
        <p:blipFill>
          <a:blip r:embed="rId4"/>
          <a:stretch>
            <a:fillRect/>
          </a:stretch>
        </p:blipFill>
        <p:spPr>
          <a:xfrm>
            <a:off x="302026" y="317500"/>
            <a:ext cx="2712028" cy="3908511"/>
          </a:xfrm>
          <a:prstGeom prst="rect">
            <a:avLst/>
          </a:prstGeom>
        </p:spPr>
      </p:pic>
      <p:pic>
        <p:nvPicPr>
          <p:cNvPr id="8" name="Picture 7" descr="A close up of a bug&#10;&#10;Description automatically generated">
            <a:extLst>
              <a:ext uri="{FF2B5EF4-FFF2-40B4-BE49-F238E27FC236}">
                <a16:creationId xmlns:a16="http://schemas.microsoft.com/office/drawing/2014/main" id="{D5DE932B-6DA3-1EC7-5546-FD381CDBDC4B}"/>
              </a:ext>
            </a:extLst>
          </p:cNvPr>
          <p:cNvPicPr>
            <a:picLocks noChangeAspect="1"/>
          </p:cNvPicPr>
          <p:nvPr/>
        </p:nvPicPr>
        <p:blipFill>
          <a:blip r:embed="rId5"/>
          <a:stretch>
            <a:fillRect/>
          </a:stretch>
        </p:blipFill>
        <p:spPr>
          <a:xfrm>
            <a:off x="3231806" y="317500"/>
            <a:ext cx="2464755" cy="3908511"/>
          </a:xfrm>
          <a:prstGeom prst="rect">
            <a:avLst/>
          </a:prstGeom>
        </p:spPr>
      </p:pic>
    </p:spTree>
    <p:extLst>
      <p:ext uri="{BB962C8B-B14F-4D97-AF65-F5344CB8AC3E}">
        <p14:creationId xmlns:p14="http://schemas.microsoft.com/office/powerpoint/2010/main" val="42924238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3330" y="2558084"/>
            <a:ext cx="5748670" cy="4311503"/>
          </a:xfrm>
          <a:prstGeom prst="rect">
            <a:avLst/>
          </a:prstGeom>
        </p:spPr>
      </p:pic>
      <p:sp>
        <p:nvSpPr>
          <p:cNvPr id="8" name="TextBox 7"/>
          <p:cNvSpPr txBox="1"/>
          <p:nvPr/>
        </p:nvSpPr>
        <p:spPr>
          <a:xfrm>
            <a:off x="301226" y="5784403"/>
            <a:ext cx="4405373" cy="892552"/>
          </a:xfrm>
          <a:prstGeom prst="rect">
            <a:avLst/>
          </a:prstGeom>
          <a:noFill/>
        </p:spPr>
        <p:txBody>
          <a:bodyPr wrap="none" rtlCol="0">
            <a:spAutoFit/>
          </a:bodyPr>
          <a:lstStyle/>
          <a:p>
            <a:r>
              <a:rPr lang="en-GB" sz="5200" dirty="0"/>
              <a:t>Bioexploration</a:t>
            </a:r>
          </a:p>
        </p:txBody>
      </p:sp>
      <p:pic>
        <p:nvPicPr>
          <p:cNvPr id="5" name="Picture 4" descr="A close-up of a sign&#10;&#10;Description automatically generated">
            <a:extLst>
              <a:ext uri="{FF2B5EF4-FFF2-40B4-BE49-F238E27FC236}">
                <a16:creationId xmlns:a16="http://schemas.microsoft.com/office/drawing/2014/main" id="{086DD277-8D6D-ED7F-FCCB-A2361CB2DB48}"/>
              </a:ext>
            </a:extLst>
          </p:cNvPr>
          <p:cNvPicPr>
            <a:picLocks noChangeAspect="1"/>
          </p:cNvPicPr>
          <p:nvPr/>
        </p:nvPicPr>
        <p:blipFill>
          <a:blip r:embed="rId4"/>
          <a:stretch>
            <a:fillRect/>
          </a:stretch>
        </p:blipFill>
        <p:spPr>
          <a:xfrm>
            <a:off x="148276" y="44970"/>
            <a:ext cx="11858845" cy="2617995"/>
          </a:xfrm>
          <a:prstGeom prst="rect">
            <a:avLst/>
          </a:prstGeom>
        </p:spPr>
      </p:pic>
    </p:spTree>
    <p:extLst>
      <p:ext uri="{BB962C8B-B14F-4D97-AF65-F5344CB8AC3E}">
        <p14:creationId xmlns:p14="http://schemas.microsoft.com/office/powerpoint/2010/main" val="27084303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5873622" y="2667087"/>
            <a:ext cx="6017152" cy="4009868"/>
          </a:xfrm>
          <a:prstGeom prst="roundRect">
            <a:avLst>
              <a:gd name="adj" fmla="val 22660"/>
            </a:avLst>
          </a:prstGeom>
        </p:spPr>
      </p:pic>
      <p:sp>
        <p:nvSpPr>
          <p:cNvPr id="6" name="TextBox 5"/>
          <p:cNvSpPr txBox="1"/>
          <p:nvPr/>
        </p:nvSpPr>
        <p:spPr>
          <a:xfrm>
            <a:off x="301226" y="5784403"/>
            <a:ext cx="4257897" cy="892552"/>
          </a:xfrm>
          <a:prstGeom prst="rect">
            <a:avLst/>
          </a:prstGeom>
          <a:noFill/>
        </p:spPr>
        <p:txBody>
          <a:bodyPr wrap="none" rtlCol="0">
            <a:spAutoFit/>
          </a:bodyPr>
          <a:lstStyle/>
          <a:p>
            <a:r>
              <a:rPr lang="en-GB" sz="5200" dirty="0"/>
              <a:t>Biomonitoring</a:t>
            </a:r>
          </a:p>
        </p:txBody>
      </p:sp>
      <p:pic>
        <p:nvPicPr>
          <p:cNvPr id="2" name="Picture 1" descr="A close-up of a sign&#10;&#10;Description automatically generated">
            <a:extLst>
              <a:ext uri="{FF2B5EF4-FFF2-40B4-BE49-F238E27FC236}">
                <a16:creationId xmlns:a16="http://schemas.microsoft.com/office/drawing/2014/main" id="{44B3AF32-5C33-DEAF-5017-300BFF31351B}"/>
              </a:ext>
            </a:extLst>
          </p:cNvPr>
          <p:cNvPicPr>
            <a:picLocks noChangeAspect="1"/>
          </p:cNvPicPr>
          <p:nvPr/>
        </p:nvPicPr>
        <p:blipFill>
          <a:blip r:embed="rId4"/>
          <a:stretch>
            <a:fillRect/>
          </a:stretch>
        </p:blipFill>
        <p:spPr>
          <a:xfrm>
            <a:off x="148276" y="44970"/>
            <a:ext cx="11858845" cy="2617995"/>
          </a:xfrm>
          <a:prstGeom prst="rect">
            <a:avLst/>
          </a:prstGeom>
        </p:spPr>
      </p:pic>
    </p:spTree>
    <p:extLst>
      <p:ext uri="{BB962C8B-B14F-4D97-AF65-F5344CB8AC3E}">
        <p14:creationId xmlns:p14="http://schemas.microsoft.com/office/powerpoint/2010/main" val="41898329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55;p13"/>
          <p:cNvPicPr preferRelativeResize="0"/>
          <p:nvPr/>
        </p:nvPicPr>
        <p:blipFill>
          <a:blip r:embed="rId3">
            <a:alphaModFix/>
          </a:blip>
          <a:stretch>
            <a:fillRect/>
          </a:stretch>
        </p:blipFill>
        <p:spPr>
          <a:xfrm>
            <a:off x="930005" y="714706"/>
            <a:ext cx="5696205" cy="5409223"/>
          </a:xfrm>
          <a:prstGeom prst="rect">
            <a:avLst/>
          </a:prstGeom>
          <a:noFill/>
          <a:ln>
            <a:noFill/>
          </a:ln>
        </p:spPr>
      </p:pic>
      <p:pic>
        <p:nvPicPr>
          <p:cNvPr id="4" name="Picture 3"/>
          <p:cNvPicPr>
            <a:picLocks noChangeAspect="1"/>
          </p:cNvPicPr>
          <p:nvPr/>
        </p:nvPicPr>
        <p:blipFill>
          <a:blip r:embed="rId4"/>
          <a:stretch>
            <a:fillRect/>
          </a:stretch>
        </p:blipFill>
        <p:spPr>
          <a:xfrm>
            <a:off x="7555725" y="0"/>
            <a:ext cx="4636276" cy="6858000"/>
          </a:xfrm>
          <a:prstGeom prst="rect">
            <a:avLst/>
          </a:prstGeom>
        </p:spPr>
      </p:pic>
    </p:spTree>
    <p:extLst>
      <p:ext uri="{BB962C8B-B14F-4D97-AF65-F5344CB8AC3E}">
        <p14:creationId xmlns:p14="http://schemas.microsoft.com/office/powerpoint/2010/main" val="39500523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76447" y="1998921"/>
            <a:ext cx="3678865" cy="2709839"/>
          </a:xfrm>
          <a:prstGeom prst="rect">
            <a:avLst/>
          </a:prstGeom>
        </p:spPr>
      </p:pic>
      <p:pic>
        <p:nvPicPr>
          <p:cNvPr id="3" name="Picture 2"/>
          <p:cNvPicPr>
            <a:picLocks noChangeAspect="1"/>
          </p:cNvPicPr>
          <p:nvPr/>
        </p:nvPicPr>
        <p:blipFill rotWithShape="1">
          <a:blip r:embed="rId4"/>
          <a:srcRect l="11409" t="34130" r="6643" b="8092"/>
          <a:stretch/>
        </p:blipFill>
        <p:spPr>
          <a:xfrm>
            <a:off x="4242390" y="1998920"/>
            <a:ext cx="3678865" cy="2709839"/>
          </a:xfrm>
          <a:prstGeom prst="rect">
            <a:avLst/>
          </a:prstGeom>
        </p:spPr>
      </p:pic>
      <p:pic>
        <p:nvPicPr>
          <p:cNvPr id="4" name="Google Shape;68;p15"/>
          <p:cNvPicPr preferRelativeResize="0"/>
          <p:nvPr/>
        </p:nvPicPr>
        <p:blipFill>
          <a:blip r:embed="rId5">
            <a:alphaModFix/>
          </a:blip>
          <a:stretch>
            <a:fillRect/>
          </a:stretch>
        </p:blipFill>
        <p:spPr>
          <a:xfrm>
            <a:off x="8208333" y="1998921"/>
            <a:ext cx="3678864" cy="2709839"/>
          </a:xfrm>
          <a:prstGeom prst="rect">
            <a:avLst/>
          </a:prstGeom>
          <a:noFill/>
          <a:ln>
            <a:noFill/>
          </a:ln>
        </p:spPr>
      </p:pic>
      <p:sp>
        <p:nvSpPr>
          <p:cNvPr id="5" name="Right Arrow 4"/>
          <p:cNvSpPr/>
          <p:nvPr/>
        </p:nvSpPr>
        <p:spPr>
          <a:xfrm>
            <a:off x="3466108" y="3111523"/>
            <a:ext cx="978408" cy="484632"/>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ight Arrow 5"/>
          <p:cNvSpPr/>
          <p:nvPr/>
        </p:nvSpPr>
        <p:spPr>
          <a:xfrm>
            <a:off x="7634177" y="3111523"/>
            <a:ext cx="978408" cy="484632"/>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513073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55180" y="1326055"/>
            <a:ext cx="11670769" cy="4258617"/>
          </a:xfrm>
          <a:prstGeom prst="rect">
            <a:avLst/>
          </a:prstGeom>
        </p:spPr>
      </p:pic>
    </p:spTree>
    <p:extLst>
      <p:ext uri="{BB962C8B-B14F-4D97-AF65-F5344CB8AC3E}">
        <p14:creationId xmlns:p14="http://schemas.microsoft.com/office/powerpoint/2010/main" val="20258436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362611E-8D06-B747-9A65-7DDB8849226E}"/>
              </a:ext>
            </a:extLst>
          </p:cNvPr>
          <p:cNvPicPr>
            <a:picLocks noChangeAspect="1"/>
          </p:cNvPicPr>
          <p:nvPr/>
        </p:nvPicPr>
        <p:blipFill rotWithShape="1">
          <a:blip r:embed="rId3"/>
          <a:srcRect l="17831" t="32899" r="16060" b="479"/>
          <a:stretch/>
        </p:blipFill>
        <p:spPr>
          <a:xfrm>
            <a:off x="4791529" y="2662965"/>
            <a:ext cx="7400471" cy="4195035"/>
          </a:xfrm>
          <a:prstGeom prst="rect">
            <a:avLst/>
          </a:prstGeom>
        </p:spPr>
      </p:pic>
      <p:pic>
        <p:nvPicPr>
          <p:cNvPr id="6" name="Google Shape;55;p13"/>
          <p:cNvPicPr preferRelativeResize="0"/>
          <p:nvPr/>
        </p:nvPicPr>
        <p:blipFill>
          <a:blip r:embed="rId4">
            <a:alphaModFix/>
          </a:blip>
          <a:stretch>
            <a:fillRect/>
          </a:stretch>
        </p:blipFill>
        <p:spPr>
          <a:xfrm>
            <a:off x="754655" y="3134511"/>
            <a:ext cx="3323018" cy="3263771"/>
          </a:xfrm>
          <a:prstGeom prst="rect">
            <a:avLst/>
          </a:prstGeom>
          <a:noFill/>
          <a:ln>
            <a:noFill/>
          </a:ln>
        </p:spPr>
      </p:pic>
      <p:pic>
        <p:nvPicPr>
          <p:cNvPr id="2" name="Picture 1" descr="A close-up of a sign&#10;&#10;Description automatically generated">
            <a:extLst>
              <a:ext uri="{FF2B5EF4-FFF2-40B4-BE49-F238E27FC236}">
                <a16:creationId xmlns:a16="http://schemas.microsoft.com/office/drawing/2014/main" id="{E529D89E-2DA6-2787-A906-8676D6041BB9}"/>
              </a:ext>
            </a:extLst>
          </p:cNvPr>
          <p:cNvPicPr>
            <a:picLocks noChangeAspect="1"/>
          </p:cNvPicPr>
          <p:nvPr/>
        </p:nvPicPr>
        <p:blipFill>
          <a:blip r:embed="rId5"/>
          <a:stretch>
            <a:fillRect/>
          </a:stretch>
        </p:blipFill>
        <p:spPr>
          <a:xfrm>
            <a:off x="148276" y="44970"/>
            <a:ext cx="11858845" cy="2617995"/>
          </a:xfrm>
          <a:prstGeom prst="rect">
            <a:avLst/>
          </a:prstGeom>
        </p:spPr>
      </p:pic>
    </p:spTree>
    <p:extLst>
      <p:ext uri="{BB962C8B-B14F-4D97-AF65-F5344CB8AC3E}">
        <p14:creationId xmlns:p14="http://schemas.microsoft.com/office/powerpoint/2010/main" val="17780920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21395" y="3274828"/>
            <a:ext cx="3624710" cy="1569660"/>
          </a:xfrm>
          <a:prstGeom prst="rect">
            <a:avLst/>
          </a:prstGeom>
          <a:noFill/>
        </p:spPr>
        <p:txBody>
          <a:bodyPr wrap="none" rtlCol="0">
            <a:spAutoFit/>
          </a:bodyPr>
          <a:lstStyle/>
          <a:p>
            <a:r>
              <a:rPr lang="en-GB" sz="2400" dirty="0"/>
              <a:t>Sign up info from teacher</a:t>
            </a:r>
          </a:p>
          <a:p>
            <a:r>
              <a:rPr lang="en-GB" sz="2400" dirty="0"/>
              <a:t>How to sign up:</a:t>
            </a:r>
          </a:p>
          <a:p>
            <a:r>
              <a:rPr lang="en-GB" sz="2400" dirty="0"/>
              <a:t>Where to sign up</a:t>
            </a:r>
          </a:p>
          <a:p>
            <a:r>
              <a:rPr lang="en-GB" sz="2400" dirty="0"/>
              <a:t>When to sign up</a:t>
            </a:r>
          </a:p>
        </p:txBody>
      </p:sp>
      <p:pic>
        <p:nvPicPr>
          <p:cNvPr id="3" name="Picture 2"/>
          <p:cNvPicPr>
            <a:picLocks noChangeAspect="1"/>
          </p:cNvPicPr>
          <p:nvPr/>
        </p:nvPicPr>
        <p:blipFill>
          <a:blip r:embed="rId3">
            <a:clrChange>
              <a:clrFrom>
                <a:srgbClr val="EEEFF1"/>
              </a:clrFrom>
              <a:clrTo>
                <a:srgbClr val="EEEFF1">
                  <a:alpha val="0"/>
                </a:srgbClr>
              </a:clrTo>
            </a:clrChange>
          </a:blip>
          <a:stretch>
            <a:fillRect/>
          </a:stretch>
        </p:blipFill>
        <p:spPr>
          <a:xfrm>
            <a:off x="6677247" y="0"/>
            <a:ext cx="5514753" cy="6893441"/>
          </a:xfrm>
          <a:prstGeom prst="rect">
            <a:avLst/>
          </a:prstGeom>
        </p:spPr>
      </p:pic>
    </p:spTree>
    <p:extLst>
      <p:ext uri="{BB962C8B-B14F-4D97-AF65-F5344CB8AC3E}">
        <p14:creationId xmlns:p14="http://schemas.microsoft.com/office/powerpoint/2010/main" val="2461647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29931" y="683290"/>
            <a:ext cx="9732152" cy="5663089"/>
          </a:xfrm>
          <a:prstGeom prst="rect">
            <a:avLst/>
          </a:prstGeom>
          <a:noFill/>
        </p:spPr>
        <p:txBody>
          <a:bodyPr wrap="none" lIns="91440" tIns="45720" rIns="91440" bIns="45720">
            <a:spAutoFit/>
          </a:bodyPr>
          <a:lstStyle/>
          <a:p>
            <a:pPr algn="ctr"/>
            <a:r>
              <a:rPr lang="en-US" sz="1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 buzz </a:t>
            </a:r>
          </a:p>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about </a:t>
            </a:r>
          </a:p>
          <a:p>
            <a:pPr algn="ctr"/>
            <a:r>
              <a:rPr lang="en-US" sz="1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barcoding</a:t>
            </a:r>
          </a:p>
        </p:txBody>
      </p:sp>
      <p:grpSp>
        <p:nvGrpSpPr>
          <p:cNvPr id="38" name="Group 37"/>
          <p:cNvGrpSpPr/>
          <p:nvPr/>
        </p:nvGrpSpPr>
        <p:grpSpPr>
          <a:xfrm>
            <a:off x="3023740" y="906383"/>
            <a:ext cx="656143" cy="476024"/>
            <a:chOff x="2620781" y="5067108"/>
            <a:chExt cx="1603205" cy="873224"/>
          </a:xfrm>
        </p:grpSpPr>
        <p:grpSp>
          <p:nvGrpSpPr>
            <p:cNvPr id="39" name="Group 38"/>
            <p:cNvGrpSpPr/>
            <p:nvPr/>
          </p:nvGrpSpPr>
          <p:grpSpPr>
            <a:xfrm rot="9366871">
              <a:off x="3463138" y="5190192"/>
              <a:ext cx="157208" cy="255645"/>
              <a:chOff x="2962056" y="3933419"/>
              <a:chExt cx="157208" cy="255645"/>
            </a:xfrm>
          </p:grpSpPr>
          <p:cxnSp>
            <p:nvCxnSpPr>
              <p:cNvPr id="63" name="Straight Connector 62"/>
              <p:cNvCxnSpPr/>
              <p:nvPr/>
            </p:nvCxnSpPr>
            <p:spPr>
              <a:xfrm>
                <a:off x="2962056" y="3933419"/>
                <a:ext cx="151258" cy="116067"/>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H="1">
                <a:off x="3011299" y="4051254"/>
                <a:ext cx="107965" cy="137809"/>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3013032" y="4189063"/>
                <a:ext cx="52249" cy="1"/>
              </a:xfrm>
              <a:prstGeom prst="line">
                <a:avLst/>
              </a:prstGeom>
            </p:spPr>
            <p:style>
              <a:lnRef idx="1">
                <a:schemeClr val="accent1"/>
              </a:lnRef>
              <a:fillRef idx="0">
                <a:schemeClr val="accent1"/>
              </a:fillRef>
              <a:effectRef idx="0">
                <a:schemeClr val="accent1"/>
              </a:effectRef>
              <a:fontRef idx="minor">
                <a:schemeClr val="tx1"/>
              </a:fontRef>
            </p:style>
          </p:cxnSp>
        </p:grpSp>
        <p:sp>
          <p:nvSpPr>
            <p:cNvPr id="40" name="Oval 39"/>
            <p:cNvSpPr/>
            <p:nvPr/>
          </p:nvSpPr>
          <p:spPr>
            <a:xfrm rot="21340633">
              <a:off x="2939102" y="5256078"/>
              <a:ext cx="782103" cy="4171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eardrop 40"/>
            <p:cNvSpPr/>
            <p:nvPr/>
          </p:nvSpPr>
          <p:spPr>
            <a:xfrm rot="9157452">
              <a:off x="2936233" y="5111994"/>
              <a:ext cx="608518" cy="220155"/>
            </a:xfrm>
            <a:prstGeom prst="teardrop">
              <a:avLst>
                <a:gd name="adj" fmla="val 114069"/>
              </a:avLst>
            </a:prstGeom>
            <a:pattFill prst="zigZag">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Oval 41"/>
            <p:cNvSpPr/>
            <p:nvPr/>
          </p:nvSpPr>
          <p:spPr>
            <a:xfrm rot="1067860">
              <a:off x="2620781" y="5454833"/>
              <a:ext cx="620593" cy="3297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Oval 42"/>
            <p:cNvSpPr/>
            <p:nvPr/>
          </p:nvSpPr>
          <p:spPr>
            <a:xfrm rot="21236293">
              <a:off x="3482491" y="5067108"/>
              <a:ext cx="741495" cy="6194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Oval 43"/>
            <p:cNvSpPr/>
            <p:nvPr/>
          </p:nvSpPr>
          <p:spPr>
            <a:xfrm rot="1248891">
              <a:off x="2681956" y="5549161"/>
              <a:ext cx="133619" cy="234741"/>
            </a:xfrm>
            <a:prstGeom prst="ellipse">
              <a:avLst/>
            </a:prstGeom>
            <a:pattFill prst="openDm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Oval 44"/>
            <p:cNvSpPr/>
            <p:nvPr/>
          </p:nvSpPr>
          <p:spPr>
            <a:xfrm rot="20712935">
              <a:off x="2902678" y="5607498"/>
              <a:ext cx="143840" cy="239560"/>
            </a:xfrm>
            <a:prstGeom prst="ellipse">
              <a:avLst/>
            </a:prstGeom>
            <a:pattFill prst="openDmnd">
              <a:fgClr>
                <a:prstClr val="black"/>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6" name="Group 45"/>
            <p:cNvGrpSpPr/>
            <p:nvPr/>
          </p:nvGrpSpPr>
          <p:grpSpPr>
            <a:xfrm rot="9366871">
              <a:off x="2853057" y="5271652"/>
              <a:ext cx="157208" cy="255645"/>
              <a:chOff x="2962056" y="3933419"/>
              <a:chExt cx="157208" cy="255645"/>
            </a:xfrm>
          </p:grpSpPr>
          <p:cxnSp>
            <p:nvCxnSpPr>
              <p:cNvPr id="60" name="Straight Connector 59"/>
              <p:cNvCxnSpPr/>
              <p:nvPr/>
            </p:nvCxnSpPr>
            <p:spPr>
              <a:xfrm>
                <a:off x="2962056" y="3933419"/>
                <a:ext cx="151258" cy="116067"/>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H="1">
                <a:off x="3011299" y="4051254"/>
                <a:ext cx="107965" cy="137809"/>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H="1">
                <a:off x="3013032" y="4189063"/>
                <a:ext cx="52249" cy="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7" name="Group 46"/>
            <p:cNvGrpSpPr/>
            <p:nvPr/>
          </p:nvGrpSpPr>
          <p:grpSpPr>
            <a:xfrm rot="2582612">
              <a:off x="3294516" y="5576649"/>
              <a:ext cx="157208" cy="255645"/>
              <a:chOff x="2962056" y="3933419"/>
              <a:chExt cx="157208" cy="255645"/>
            </a:xfrm>
          </p:grpSpPr>
          <p:cxnSp>
            <p:nvCxnSpPr>
              <p:cNvPr id="57" name="Straight Connector 56"/>
              <p:cNvCxnSpPr/>
              <p:nvPr/>
            </p:nvCxnSpPr>
            <p:spPr>
              <a:xfrm>
                <a:off x="2962056" y="3933419"/>
                <a:ext cx="151258" cy="116067"/>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3011299" y="4051254"/>
                <a:ext cx="107965" cy="137809"/>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3013032" y="4189063"/>
                <a:ext cx="52249" cy="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8" name="Group 47"/>
            <p:cNvGrpSpPr/>
            <p:nvPr/>
          </p:nvGrpSpPr>
          <p:grpSpPr>
            <a:xfrm rot="17948811">
              <a:off x="3424125" y="5532802"/>
              <a:ext cx="157208" cy="255645"/>
              <a:chOff x="2962056" y="3933419"/>
              <a:chExt cx="157208" cy="255645"/>
            </a:xfrm>
          </p:grpSpPr>
          <p:cxnSp>
            <p:nvCxnSpPr>
              <p:cNvPr id="54" name="Straight Connector 53"/>
              <p:cNvCxnSpPr/>
              <p:nvPr/>
            </p:nvCxnSpPr>
            <p:spPr>
              <a:xfrm>
                <a:off x="2962056" y="3933419"/>
                <a:ext cx="151258" cy="116067"/>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3011299" y="4051254"/>
                <a:ext cx="107965" cy="137809"/>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3013032" y="4189063"/>
                <a:ext cx="52249" cy="1"/>
              </a:xfrm>
              <a:prstGeom prst="line">
                <a:avLst/>
              </a:prstGeom>
            </p:spPr>
            <p:style>
              <a:lnRef idx="1">
                <a:schemeClr val="accent1"/>
              </a:lnRef>
              <a:fillRef idx="0">
                <a:schemeClr val="accent1"/>
              </a:fillRef>
              <a:effectRef idx="0">
                <a:schemeClr val="accent1"/>
              </a:effectRef>
              <a:fontRef idx="minor">
                <a:schemeClr val="tx1"/>
              </a:fontRef>
            </p:style>
          </p:cxnSp>
        </p:grpSp>
        <p:sp>
          <p:nvSpPr>
            <p:cNvPr id="49" name="Teardrop 48"/>
            <p:cNvSpPr/>
            <p:nvPr/>
          </p:nvSpPr>
          <p:spPr>
            <a:xfrm rot="21023269" flipH="1">
              <a:off x="3165524" y="5367213"/>
              <a:ext cx="608518" cy="220155"/>
            </a:xfrm>
            <a:prstGeom prst="teardrop">
              <a:avLst>
                <a:gd name="adj" fmla="val 114069"/>
              </a:avLst>
            </a:prstGeom>
            <a:pattFill prst="zigZag"/>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0" name="Group 49"/>
            <p:cNvGrpSpPr/>
            <p:nvPr/>
          </p:nvGrpSpPr>
          <p:grpSpPr>
            <a:xfrm rot="2582612">
              <a:off x="2973838" y="5684687"/>
              <a:ext cx="157208" cy="255645"/>
              <a:chOff x="2962056" y="3933419"/>
              <a:chExt cx="157208" cy="255645"/>
            </a:xfrm>
          </p:grpSpPr>
          <p:cxnSp>
            <p:nvCxnSpPr>
              <p:cNvPr id="51" name="Straight Connector 50"/>
              <p:cNvCxnSpPr/>
              <p:nvPr/>
            </p:nvCxnSpPr>
            <p:spPr>
              <a:xfrm>
                <a:off x="2962056" y="3933419"/>
                <a:ext cx="151258" cy="116067"/>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3011299" y="4051254"/>
                <a:ext cx="107965" cy="137809"/>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3013032" y="4189063"/>
                <a:ext cx="52249" cy="1"/>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66" name="Group 65"/>
          <p:cNvGrpSpPr/>
          <p:nvPr/>
        </p:nvGrpSpPr>
        <p:grpSpPr>
          <a:xfrm>
            <a:off x="-79424" y="0"/>
            <a:ext cx="3766462" cy="4628224"/>
            <a:chOff x="-85060" y="-24326"/>
            <a:chExt cx="3766462" cy="4628224"/>
          </a:xfrm>
        </p:grpSpPr>
        <p:cxnSp>
          <p:nvCxnSpPr>
            <p:cNvPr id="67" name="Straight Connector 66"/>
            <p:cNvCxnSpPr/>
            <p:nvPr/>
          </p:nvCxnSpPr>
          <p:spPr>
            <a:xfrm flipV="1">
              <a:off x="-85060" y="2222205"/>
              <a:ext cx="1786269" cy="2381693"/>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sp>
          <p:nvSpPr>
            <p:cNvPr id="68" name="Rounded Rectangle 67"/>
            <p:cNvSpPr/>
            <p:nvPr/>
          </p:nvSpPr>
          <p:spPr>
            <a:xfrm rot="2238750">
              <a:off x="1352871" y="-24326"/>
              <a:ext cx="2328531" cy="2583712"/>
            </a:xfrm>
            <a:prstGeom prst="roundRect">
              <a:avLst/>
            </a:prstGeom>
            <a:pattFill prst="lgGrid">
              <a:fgClr>
                <a:schemeClr val="accent1"/>
              </a:fgClr>
              <a:bgClr>
                <a:schemeClr val="bg1"/>
              </a:bgClr>
            </a:patt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787406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nodeType="clickEffect">
                                  <p:stCondLst>
                                    <p:cond delay="0"/>
                                  </p:stCondLst>
                                  <p:childTnLst>
                                    <p:anim calcmode="lin" valueType="num">
                                      <p:cBhvr additive="base">
                                        <p:cTn id="6" dur="500"/>
                                        <p:tgtEl>
                                          <p:spTgt spid="66"/>
                                        </p:tgtEl>
                                        <p:attrNameLst>
                                          <p:attrName>ppt_x</p:attrName>
                                        </p:attrNameLst>
                                      </p:cBhvr>
                                      <p:tavLst>
                                        <p:tav tm="0">
                                          <p:val>
                                            <p:strVal val="ppt_x"/>
                                          </p:val>
                                        </p:tav>
                                        <p:tav tm="100000">
                                          <p:val>
                                            <p:strVal val="0-ppt_w/2"/>
                                          </p:val>
                                        </p:tav>
                                      </p:tavLst>
                                    </p:anim>
                                    <p:anim calcmode="lin" valueType="num">
                                      <p:cBhvr additive="base">
                                        <p:cTn id="7" dur="500"/>
                                        <p:tgtEl>
                                          <p:spTgt spid="66"/>
                                        </p:tgtEl>
                                        <p:attrNameLst>
                                          <p:attrName>ppt_y</p:attrName>
                                        </p:attrNameLst>
                                      </p:cBhvr>
                                      <p:tavLst>
                                        <p:tav tm="0">
                                          <p:val>
                                            <p:strVal val="ppt_y"/>
                                          </p:val>
                                        </p:tav>
                                        <p:tav tm="100000">
                                          <p:val>
                                            <p:strVal val="ppt_y"/>
                                          </p:val>
                                        </p:tav>
                                      </p:tavLst>
                                    </p:anim>
                                    <p:set>
                                      <p:cBhvr>
                                        <p:cTn id="8" dur="1" fill="hold">
                                          <p:stCondLst>
                                            <p:cond delay="499"/>
                                          </p:stCondLst>
                                        </p:cTn>
                                        <p:tgtEl>
                                          <p:spTgt spid="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29931" y="683290"/>
            <a:ext cx="9732152" cy="5663089"/>
          </a:xfrm>
          <a:prstGeom prst="rect">
            <a:avLst/>
          </a:prstGeom>
          <a:noFill/>
        </p:spPr>
        <p:txBody>
          <a:bodyPr wrap="none" lIns="91440" tIns="45720" rIns="91440" bIns="45720">
            <a:spAutoFit/>
          </a:bodyPr>
          <a:lstStyle/>
          <a:p>
            <a:pPr algn="ctr"/>
            <a:r>
              <a:rPr lang="en-US" sz="1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 buzz </a:t>
            </a:r>
          </a:p>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about </a:t>
            </a:r>
          </a:p>
          <a:p>
            <a:pPr algn="ctr"/>
            <a:r>
              <a:rPr lang="en-US" sz="1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barcoding</a:t>
            </a:r>
          </a:p>
        </p:txBody>
      </p:sp>
      <p:pic>
        <p:nvPicPr>
          <p:cNvPr id="4" name="Picture 3"/>
          <p:cNvPicPr>
            <a:picLocks noChangeAspect="1"/>
          </p:cNvPicPr>
          <p:nvPr/>
        </p:nvPicPr>
        <p:blipFill>
          <a:blip r:embed="rId3"/>
          <a:stretch>
            <a:fillRect/>
          </a:stretch>
        </p:blipFill>
        <p:spPr>
          <a:xfrm>
            <a:off x="3056021" y="905774"/>
            <a:ext cx="631017" cy="361756"/>
          </a:xfrm>
          <a:prstGeom prst="rect">
            <a:avLst/>
          </a:prstGeom>
        </p:spPr>
      </p:pic>
    </p:spTree>
    <p:extLst>
      <p:ext uri="{BB962C8B-B14F-4D97-AF65-F5344CB8AC3E}">
        <p14:creationId xmlns:p14="http://schemas.microsoft.com/office/powerpoint/2010/main" val="23722773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23557-ED75-EB03-119C-B3CC66CC9CD2}"/>
              </a:ext>
            </a:extLst>
          </p:cNvPr>
          <p:cNvSpPr>
            <a:spLocks noGrp="1"/>
          </p:cNvSpPr>
          <p:nvPr>
            <p:ph type="title"/>
          </p:nvPr>
        </p:nvSpPr>
        <p:spPr/>
        <p:txBody>
          <a:bodyPr/>
          <a:lstStyle/>
          <a:p>
            <a:r>
              <a:rPr lang="en-US" dirty="0"/>
              <a:t>Thank you for listening</a:t>
            </a:r>
          </a:p>
        </p:txBody>
      </p:sp>
      <p:sp>
        <p:nvSpPr>
          <p:cNvPr id="3" name="Content Placeholder 2">
            <a:extLst>
              <a:ext uri="{FF2B5EF4-FFF2-40B4-BE49-F238E27FC236}">
                <a16:creationId xmlns:a16="http://schemas.microsoft.com/office/drawing/2014/main" id="{19746782-CFCE-13CC-0A8B-872F49595446}"/>
              </a:ext>
            </a:extLst>
          </p:cNvPr>
          <p:cNvSpPr>
            <a:spLocks noGrp="1"/>
          </p:cNvSpPr>
          <p:nvPr>
            <p:ph idx="1"/>
          </p:nvPr>
        </p:nvSpPr>
        <p:spPr/>
        <p:txBody>
          <a:bodyPr>
            <a:normAutofit/>
          </a:bodyPr>
          <a:lstStyle/>
          <a:p>
            <a:r>
              <a:rPr lang="en-GB" b="1">
                <a:effectLst/>
                <a:latin typeface="Arial" panose="020B0604020202020204" pitchFamily="34" charset="0"/>
                <a:cs typeface="Arial" panose="020B0604020202020204" pitchFamily="34" charset="0"/>
              </a:rPr>
              <a:t>Barcoding for beginners is a project by Wellcome Connecting Science, funded by a Royal Society Partnership grant.</a:t>
            </a:r>
          </a:p>
          <a:p>
            <a:r>
              <a:rPr lang="en-GB">
                <a:effectLst/>
                <a:latin typeface="Arial" panose="020B0604020202020204" pitchFamily="34" charset="0"/>
                <a:cs typeface="Arial" panose="020B0604020202020204" pitchFamily="34" charset="0"/>
              </a:rPr>
              <a:t>All resources can be found on YourGenome: </a:t>
            </a:r>
            <a:r>
              <a:rPr lang="en-GB">
                <a:solidFill>
                  <a:schemeClr val="accent6"/>
                </a:solidFill>
                <a:effectLst/>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xmlns="" val="tx"/>
                    </a:ext>
                  </a:extLst>
                </a:hlinkClick>
              </a:rPr>
              <a:t>yourgenome.org/theme/barcoding-for-beginners</a:t>
            </a:r>
            <a:endParaRPr lang="en-GB">
              <a:solidFill>
                <a:schemeClr val="accent6"/>
              </a:solidFill>
              <a:latin typeface="Arial" panose="020B0604020202020204" pitchFamily="34" charset="0"/>
              <a:cs typeface="Arial" panose="020B0604020202020204" pitchFamily="34" charset="0"/>
            </a:endParaRPr>
          </a:p>
          <a:p>
            <a:r>
              <a:rPr lang="en-GB" sz="1600" b="1">
                <a:effectLst/>
                <a:latin typeface="Arial" panose="020B0604020202020204" pitchFamily="34" charset="0"/>
                <a:cs typeface="Arial" panose="020B0604020202020204" pitchFamily="34" charset="0"/>
              </a:rPr>
              <a:t/>
            </a:r>
            <a:br>
              <a:rPr lang="en-GB" sz="1600" b="1">
                <a:effectLst/>
                <a:latin typeface="Arial" panose="020B0604020202020204" pitchFamily="34" charset="0"/>
                <a:cs typeface="Arial" panose="020B0604020202020204" pitchFamily="34" charset="0"/>
              </a:rPr>
            </a:br>
            <a:r>
              <a:rPr lang="en-GB" sz="1600" b="1">
                <a:effectLst/>
                <a:latin typeface="Arial" panose="020B0604020202020204" pitchFamily="34" charset="0"/>
                <a:cs typeface="Arial" panose="020B0604020202020204" pitchFamily="34" charset="0"/>
              </a:rPr>
              <a:t/>
            </a:r>
            <a:br>
              <a:rPr lang="en-GB" sz="1600" b="1">
                <a:effectLst/>
                <a:latin typeface="Arial" panose="020B0604020202020204" pitchFamily="34" charset="0"/>
                <a:cs typeface="Arial" panose="020B0604020202020204" pitchFamily="34" charset="0"/>
              </a:rPr>
            </a:br>
            <a:r>
              <a:rPr lang="en-GB" sz="1600" b="1">
                <a:effectLst/>
                <a:latin typeface="Arial" panose="020B0604020202020204" pitchFamily="34" charset="0"/>
                <a:cs typeface="Arial" panose="020B0604020202020204" pitchFamily="34" charset="0"/>
              </a:rPr>
              <a:t>Image credits</a:t>
            </a:r>
            <a:r>
              <a:rPr lang="en-GB" sz="1600">
                <a:effectLst/>
                <a:latin typeface="Arial" panose="020B0604020202020204" pitchFamily="34" charset="0"/>
                <a:cs typeface="Arial" panose="020B0604020202020204" pitchFamily="34" charset="0"/>
              </a:rPr>
              <a:t/>
            </a:r>
            <a:br>
              <a:rPr lang="en-GB" sz="1600">
                <a:effectLst/>
                <a:latin typeface="Arial" panose="020B0604020202020204" pitchFamily="34" charset="0"/>
                <a:cs typeface="Arial" panose="020B0604020202020204" pitchFamily="34" charset="0"/>
              </a:rPr>
            </a:br>
            <a:r>
              <a:rPr lang="en-GB" sz="1600">
                <a:effectLst/>
                <a:latin typeface="Arial" panose="020B0604020202020204" pitchFamily="34" charset="0"/>
                <a:cs typeface="Arial" panose="020B0604020202020204" pitchFamily="34" charset="0"/>
              </a:rPr>
              <a:t>Wellcome Connecting Science</a:t>
            </a:r>
            <a:br>
              <a:rPr lang="en-GB" sz="1600">
                <a:effectLst/>
                <a:latin typeface="Arial" panose="020B0604020202020204" pitchFamily="34" charset="0"/>
                <a:cs typeface="Arial" panose="020B0604020202020204" pitchFamily="34" charset="0"/>
              </a:rPr>
            </a:br>
            <a:r>
              <a:rPr lang="en-GB" sz="1600">
                <a:effectLst/>
                <a:latin typeface="Arial" panose="020B0604020202020204" pitchFamily="34" charset="0"/>
                <a:cs typeface="Arial" panose="020B0604020202020204" pitchFamily="34" charset="0"/>
              </a:rPr>
              <a:t>Insect illustrations: Petra Korlević</a:t>
            </a:r>
          </a:p>
        </p:txBody>
      </p:sp>
    </p:spTree>
    <p:extLst>
      <p:ext uri="{BB962C8B-B14F-4D97-AF65-F5344CB8AC3E}">
        <p14:creationId xmlns:p14="http://schemas.microsoft.com/office/powerpoint/2010/main" val="18575581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881566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ree world map world map vect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6623" y="2525951"/>
            <a:ext cx="4475708" cy="2293800"/>
          </a:xfrm>
          <a:prstGeom prst="rect">
            <a:avLst/>
          </a:prstGeom>
          <a:noFill/>
          <a:extLst>
            <a:ext uri="{909E8E84-426E-40DD-AFC4-6F175D3DCCD1}">
              <a14:hiddenFill xmlns:a14="http://schemas.microsoft.com/office/drawing/2010/main">
                <a:solidFill>
                  <a:srgbClr val="FFFFFF"/>
                </a:solidFill>
              </a14:hiddenFill>
            </a:ext>
          </a:extLst>
        </p:spPr>
      </p:pic>
      <p:grpSp>
        <p:nvGrpSpPr>
          <p:cNvPr id="45" name="Group 44"/>
          <p:cNvGrpSpPr/>
          <p:nvPr/>
        </p:nvGrpSpPr>
        <p:grpSpPr>
          <a:xfrm>
            <a:off x="-2" y="-1"/>
            <a:ext cx="6599847" cy="3739722"/>
            <a:chOff x="-2" y="-1"/>
            <a:chExt cx="6599847" cy="3739722"/>
          </a:xfrm>
        </p:grpSpPr>
        <p:pic>
          <p:nvPicPr>
            <p:cNvPr id="12" name="Picture 11">
              <a:extLst>
                <a:ext uri="{FF2B5EF4-FFF2-40B4-BE49-F238E27FC236}">
                  <a16:creationId xmlns:a16="http://schemas.microsoft.com/office/drawing/2014/main" id="{73DF5DA8-4086-4940-9DBF-CD7BC875D1A2}"/>
                </a:ext>
              </a:extLst>
            </p:cNvPr>
            <p:cNvPicPr>
              <a:picLocks noChangeAspect="1"/>
            </p:cNvPicPr>
            <p:nvPr/>
          </p:nvPicPr>
          <p:blipFill rotWithShape="1">
            <a:blip r:embed="rId4"/>
            <a:srcRect l="4694"/>
            <a:stretch/>
          </p:blipFill>
          <p:spPr>
            <a:xfrm flipH="1">
              <a:off x="-2" y="-1"/>
              <a:ext cx="4776191" cy="2618475"/>
            </a:xfrm>
            <a:prstGeom prst="rect">
              <a:avLst/>
            </a:prstGeom>
          </p:spPr>
        </p:pic>
        <p:sp>
          <p:nvSpPr>
            <p:cNvPr id="16" name="Oval 15"/>
            <p:cNvSpPr/>
            <p:nvPr/>
          </p:nvSpPr>
          <p:spPr>
            <a:xfrm>
              <a:off x="6420636" y="3566230"/>
              <a:ext cx="179209" cy="173491"/>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3" name="Straight Connector 32"/>
            <p:cNvCxnSpPr>
              <a:endCxn id="16" idx="1"/>
            </p:cNvCxnSpPr>
            <p:nvPr/>
          </p:nvCxnSpPr>
          <p:spPr>
            <a:xfrm flipV="1">
              <a:off x="6420636" y="3591637"/>
              <a:ext cx="26245" cy="6133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endCxn id="16" idx="5"/>
            </p:cNvCxnSpPr>
            <p:nvPr/>
          </p:nvCxnSpPr>
          <p:spPr>
            <a:xfrm>
              <a:off x="4490720" y="2326640"/>
              <a:ext cx="2082880" cy="1387674"/>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6" name="Group 45"/>
          <p:cNvGrpSpPr/>
          <p:nvPr/>
        </p:nvGrpSpPr>
        <p:grpSpPr>
          <a:xfrm>
            <a:off x="7050010" y="0"/>
            <a:ext cx="5141990" cy="3573124"/>
            <a:chOff x="7050010" y="0"/>
            <a:chExt cx="5141990" cy="3573124"/>
          </a:xfrm>
        </p:grpSpPr>
        <p:pic>
          <p:nvPicPr>
            <p:cNvPr id="6" name="Picture 5"/>
            <p:cNvPicPr>
              <a:picLocks noChangeAspect="1"/>
            </p:cNvPicPr>
            <p:nvPr/>
          </p:nvPicPr>
          <p:blipFill>
            <a:blip r:embed="rId5"/>
            <a:stretch>
              <a:fillRect/>
            </a:stretch>
          </p:blipFill>
          <p:spPr>
            <a:xfrm>
              <a:off x="7594285" y="0"/>
              <a:ext cx="4597715" cy="3065144"/>
            </a:xfrm>
            <a:prstGeom prst="rect">
              <a:avLst/>
            </a:prstGeom>
          </p:spPr>
        </p:pic>
        <p:sp>
          <p:nvSpPr>
            <p:cNvPr id="17" name="Oval 16"/>
            <p:cNvSpPr/>
            <p:nvPr/>
          </p:nvSpPr>
          <p:spPr>
            <a:xfrm>
              <a:off x="7050010" y="3399633"/>
              <a:ext cx="179209" cy="173491"/>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7" name="Straight Connector 36"/>
            <p:cNvCxnSpPr>
              <a:stCxn id="17" idx="7"/>
            </p:cNvCxnSpPr>
            <p:nvPr/>
          </p:nvCxnSpPr>
          <p:spPr>
            <a:xfrm flipV="1">
              <a:off x="7202974" y="2783841"/>
              <a:ext cx="659357" cy="641199"/>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9" name="Group 48"/>
          <p:cNvGrpSpPr/>
          <p:nvPr/>
        </p:nvGrpSpPr>
        <p:grpSpPr>
          <a:xfrm>
            <a:off x="-17235" y="3652976"/>
            <a:ext cx="5378945" cy="3205024"/>
            <a:chOff x="-17235" y="3652976"/>
            <a:chExt cx="5378945" cy="3205024"/>
          </a:xfrm>
        </p:grpSpPr>
        <p:sp>
          <p:nvSpPr>
            <p:cNvPr id="3" name="Rectangle 2"/>
            <p:cNvSpPr/>
            <p:nvPr/>
          </p:nvSpPr>
          <p:spPr>
            <a:xfrm>
              <a:off x="3550339" y="6027003"/>
              <a:ext cx="1811371" cy="830997"/>
            </a:xfrm>
            <a:prstGeom prst="rect">
              <a:avLst/>
            </a:prstGeom>
          </p:spPr>
          <p:txBody>
            <a:bodyPr wrap="square">
              <a:spAutoFit/>
            </a:bodyPr>
            <a:lstStyle/>
            <a:p>
              <a:r>
                <a:rPr lang="en-GB" sz="2400" i="1" dirty="0" err="1">
                  <a:latin typeface="+mj-lt"/>
                  <a:ea typeface="Verdana" panose="020B0604030504040204" pitchFamily="34" charset="0"/>
                </a:rPr>
                <a:t>Hyloscirtus</a:t>
              </a:r>
              <a:r>
                <a:rPr lang="en-GB" sz="2400" i="1" dirty="0">
                  <a:latin typeface="+mj-lt"/>
                  <a:ea typeface="Verdana" panose="020B0604030504040204" pitchFamily="34" charset="0"/>
                </a:rPr>
                <a:t> </a:t>
              </a:r>
              <a:r>
                <a:rPr lang="en-GB" sz="2400" i="1" dirty="0" err="1">
                  <a:latin typeface="+mj-lt"/>
                  <a:ea typeface="Verdana" panose="020B0604030504040204" pitchFamily="34" charset="0"/>
                </a:rPr>
                <a:t>tolkieni</a:t>
              </a:r>
              <a:endParaRPr lang="en-GB" sz="2400" dirty="0">
                <a:latin typeface="+mj-lt"/>
              </a:endParaRPr>
            </a:p>
          </p:txBody>
        </p:sp>
        <p:grpSp>
          <p:nvGrpSpPr>
            <p:cNvPr id="47" name="Group 46"/>
            <p:cNvGrpSpPr/>
            <p:nvPr/>
          </p:nvGrpSpPr>
          <p:grpSpPr>
            <a:xfrm>
              <a:off x="-17235" y="3652976"/>
              <a:ext cx="4748204" cy="3205024"/>
              <a:chOff x="-17235" y="3652976"/>
              <a:chExt cx="4748204" cy="3205024"/>
            </a:xfrm>
          </p:grpSpPr>
          <p:pic>
            <p:nvPicPr>
              <p:cNvPr id="13" name="Picture 12">
                <a:extLst>
                  <a:ext uri="{FF2B5EF4-FFF2-40B4-BE49-F238E27FC236}">
                    <a16:creationId xmlns:a16="http://schemas.microsoft.com/office/drawing/2014/main" id="{B57AEE17-2BD8-FEEF-638F-B23D4C28166D}"/>
                  </a:ext>
                </a:extLst>
              </p:cNvPr>
              <p:cNvPicPr>
                <a:picLocks noChangeAspect="1"/>
              </p:cNvPicPr>
              <p:nvPr/>
            </p:nvPicPr>
            <p:blipFill rotWithShape="1">
              <a:blip r:embed="rId6"/>
              <a:srcRect l="22532" t="7691" r="14912" b="9914"/>
              <a:stretch/>
            </p:blipFill>
            <p:spPr>
              <a:xfrm>
                <a:off x="-17235" y="3802738"/>
                <a:ext cx="3481035" cy="3055262"/>
              </a:xfrm>
              <a:prstGeom prst="rect">
                <a:avLst/>
              </a:prstGeom>
            </p:spPr>
          </p:pic>
          <p:sp>
            <p:nvSpPr>
              <p:cNvPr id="28" name="Oval 27"/>
              <p:cNvSpPr/>
              <p:nvPr/>
            </p:nvSpPr>
            <p:spPr>
              <a:xfrm>
                <a:off x="4551760" y="3652976"/>
                <a:ext cx="179209" cy="173491"/>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1" name="Straight Connector 40"/>
              <p:cNvCxnSpPr>
                <a:endCxn id="28" idx="6"/>
              </p:cNvCxnSpPr>
              <p:nvPr/>
            </p:nvCxnSpPr>
            <p:spPr>
              <a:xfrm flipV="1">
                <a:off x="3139440" y="3739722"/>
                <a:ext cx="1591529" cy="354758"/>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grpSp>
      <p:grpSp>
        <p:nvGrpSpPr>
          <p:cNvPr id="50" name="Group 49"/>
          <p:cNvGrpSpPr/>
          <p:nvPr/>
        </p:nvGrpSpPr>
        <p:grpSpPr>
          <a:xfrm>
            <a:off x="4516160" y="3430719"/>
            <a:ext cx="7675840" cy="3427281"/>
            <a:chOff x="4516160" y="3430719"/>
            <a:chExt cx="7675840" cy="3427281"/>
          </a:xfrm>
        </p:grpSpPr>
        <p:sp>
          <p:nvSpPr>
            <p:cNvPr id="4" name="Rectangle 3"/>
            <p:cNvSpPr/>
            <p:nvPr/>
          </p:nvSpPr>
          <p:spPr>
            <a:xfrm>
              <a:off x="8716369" y="3985644"/>
              <a:ext cx="3475631" cy="461665"/>
            </a:xfrm>
            <a:prstGeom prst="rect">
              <a:avLst/>
            </a:prstGeom>
          </p:spPr>
          <p:txBody>
            <a:bodyPr wrap="none">
              <a:spAutoFit/>
            </a:bodyPr>
            <a:lstStyle/>
            <a:p>
              <a:pPr algn="r"/>
              <a:r>
                <a:rPr lang="en-GB" sz="2400" i="1" dirty="0" err="1">
                  <a:latin typeface="+mj-lt"/>
                  <a:ea typeface="Verdana" panose="020B0604030504040204" pitchFamily="34" charset="0"/>
                </a:rPr>
                <a:t>Sibon</a:t>
              </a:r>
              <a:r>
                <a:rPr lang="en-GB" sz="2400" i="1" dirty="0">
                  <a:latin typeface="+mj-lt"/>
                  <a:ea typeface="Verdana" panose="020B0604030504040204" pitchFamily="34" charset="0"/>
                </a:rPr>
                <a:t> </a:t>
              </a:r>
              <a:r>
                <a:rPr lang="en-GB" sz="2400" i="1" dirty="0" err="1">
                  <a:latin typeface="+mj-lt"/>
                  <a:ea typeface="Verdana" panose="020B0604030504040204" pitchFamily="34" charset="0"/>
                </a:rPr>
                <a:t>irmelindicaprioae</a:t>
              </a:r>
              <a:r>
                <a:rPr lang="en-GB" sz="2400" i="1" dirty="0">
                  <a:latin typeface="+mj-lt"/>
                  <a:ea typeface="Verdana" panose="020B0604030504040204" pitchFamily="34" charset="0"/>
                </a:rPr>
                <a:t> </a:t>
              </a:r>
              <a:endParaRPr lang="en-GB" sz="2400" dirty="0">
                <a:latin typeface="+mj-lt"/>
              </a:endParaRPr>
            </a:p>
          </p:txBody>
        </p:sp>
        <p:grpSp>
          <p:nvGrpSpPr>
            <p:cNvPr id="48" name="Group 47"/>
            <p:cNvGrpSpPr/>
            <p:nvPr/>
          </p:nvGrpSpPr>
          <p:grpSpPr>
            <a:xfrm>
              <a:off x="4516160" y="3430719"/>
              <a:ext cx="7675840" cy="3427281"/>
              <a:chOff x="4516160" y="3430719"/>
              <a:chExt cx="7675840" cy="3427281"/>
            </a:xfrm>
          </p:grpSpPr>
          <p:pic>
            <p:nvPicPr>
              <p:cNvPr id="14" name="Picture 13">
                <a:extLst>
                  <a:ext uri="{FF2B5EF4-FFF2-40B4-BE49-F238E27FC236}">
                    <a16:creationId xmlns:a16="http://schemas.microsoft.com/office/drawing/2014/main" id="{71835512-39E5-C286-B24D-140F284C246E}"/>
                  </a:ext>
                </a:extLst>
              </p:cNvPr>
              <p:cNvPicPr>
                <a:picLocks noChangeAspect="1"/>
              </p:cNvPicPr>
              <p:nvPr/>
            </p:nvPicPr>
            <p:blipFill rotWithShape="1">
              <a:blip r:embed="rId7"/>
              <a:srcRect l="3859" t="9954" r="4493" b="21961"/>
              <a:stretch/>
            </p:blipFill>
            <p:spPr>
              <a:xfrm>
                <a:off x="7326765" y="4447309"/>
                <a:ext cx="4865235" cy="2410691"/>
              </a:xfrm>
              <a:prstGeom prst="rect">
                <a:avLst/>
              </a:prstGeom>
            </p:spPr>
          </p:pic>
          <p:sp>
            <p:nvSpPr>
              <p:cNvPr id="23" name="Oval 22"/>
              <p:cNvSpPr/>
              <p:nvPr/>
            </p:nvSpPr>
            <p:spPr>
              <a:xfrm>
                <a:off x="4516160" y="3430719"/>
                <a:ext cx="179209" cy="173491"/>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3" name="Straight Connector 42"/>
              <p:cNvCxnSpPr>
                <a:stCxn id="23" idx="2"/>
              </p:cNvCxnSpPr>
              <p:nvPr/>
            </p:nvCxnSpPr>
            <p:spPr>
              <a:xfrm>
                <a:off x="4516160" y="3517465"/>
                <a:ext cx="3154640" cy="1196775"/>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545639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a:srcRect t="15626" b="-2"/>
          <a:stretch/>
        </p:blipFill>
        <p:spPr>
          <a:xfrm>
            <a:off x="0" y="0"/>
            <a:ext cx="12192000" cy="6858000"/>
          </a:xfrm>
          <a:prstGeom prst="rect">
            <a:avLst/>
          </a:prstGeom>
        </p:spPr>
      </p:pic>
    </p:spTree>
    <p:extLst>
      <p:ext uri="{BB962C8B-B14F-4D97-AF65-F5344CB8AC3E}">
        <p14:creationId xmlns:p14="http://schemas.microsoft.com/office/powerpoint/2010/main" val="18361173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1011" y="-61263"/>
            <a:ext cx="12254022" cy="6980525"/>
          </a:xfrm>
          <a:prstGeom prst="rect">
            <a:avLst/>
          </a:prstGeom>
        </p:spPr>
      </p:pic>
    </p:spTree>
    <p:extLst>
      <p:ext uri="{BB962C8B-B14F-4D97-AF65-F5344CB8AC3E}">
        <p14:creationId xmlns:p14="http://schemas.microsoft.com/office/powerpoint/2010/main" val="10084042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srcRect t="15626" b="-2"/>
          <a:stretch/>
        </p:blipFill>
        <p:spPr>
          <a:xfrm>
            <a:off x="0" y="0"/>
            <a:ext cx="12192000" cy="6858000"/>
          </a:xfrm>
          <a:prstGeom prst="rect">
            <a:avLst/>
          </a:prstGeom>
        </p:spPr>
      </p:pic>
    </p:spTree>
    <p:extLst>
      <p:ext uri="{BB962C8B-B14F-4D97-AF65-F5344CB8AC3E}">
        <p14:creationId xmlns:p14="http://schemas.microsoft.com/office/powerpoint/2010/main" val="3203398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p:cNvGrpSpPr/>
          <p:nvPr/>
        </p:nvGrpSpPr>
        <p:grpSpPr>
          <a:xfrm>
            <a:off x="-47217" y="29496"/>
            <a:ext cx="12046710" cy="6606890"/>
            <a:chOff x="-47217" y="29496"/>
            <a:chExt cx="12046710" cy="6606890"/>
          </a:xfrm>
        </p:grpSpPr>
        <p:grpSp>
          <p:nvGrpSpPr>
            <p:cNvPr id="11" name="Group 10"/>
            <p:cNvGrpSpPr/>
            <p:nvPr/>
          </p:nvGrpSpPr>
          <p:grpSpPr>
            <a:xfrm>
              <a:off x="159260" y="160420"/>
              <a:ext cx="11840233" cy="6378032"/>
              <a:chOff x="159260" y="160420"/>
              <a:chExt cx="11840233" cy="6378032"/>
            </a:xfrm>
          </p:grpSpPr>
          <p:pic>
            <p:nvPicPr>
              <p:cNvPr id="12" name="Picture 11"/>
              <p:cNvPicPr>
                <a:picLocks noChangeAspect="1"/>
              </p:cNvPicPr>
              <p:nvPr/>
            </p:nvPicPr>
            <p:blipFill rotWithShape="1">
              <a:blip r:embed="rId3"/>
              <a:srcRect t="25480" b="35064"/>
              <a:stretch/>
            </p:blipFill>
            <p:spPr>
              <a:xfrm>
                <a:off x="159260" y="160420"/>
                <a:ext cx="11840233" cy="6259656"/>
              </a:xfrm>
              <a:prstGeom prst="rect">
                <a:avLst/>
              </a:prstGeom>
            </p:spPr>
          </p:pic>
          <p:sp>
            <p:nvSpPr>
              <p:cNvPr id="15" name="Freeform 14"/>
              <p:cNvSpPr/>
              <p:nvPr/>
            </p:nvSpPr>
            <p:spPr>
              <a:xfrm>
                <a:off x="2084439" y="4503174"/>
                <a:ext cx="2310580" cy="2005781"/>
              </a:xfrm>
              <a:custGeom>
                <a:avLst/>
                <a:gdLst>
                  <a:gd name="connsiteX0" fmla="*/ 255638 w 2310580"/>
                  <a:gd name="connsiteY0" fmla="*/ 1936955 h 2005781"/>
                  <a:gd name="connsiteX1" fmla="*/ 0 w 2310580"/>
                  <a:gd name="connsiteY1" fmla="*/ 186813 h 2005781"/>
                  <a:gd name="connsiteX2" fmla="*/ 1868129 w 2310580"/>
                  <a:gd name="connsiteY2" fmla="*/ 0 h 2005781"/>
                  <a:gd name="connsiteX3" fmla="*/ 2310580 w 2310580"/>
                  <a:gd name="connsiteY3" fmla="*/ 1356852 h 2005781"/>
                  <a:gd name="connsiteX4" fmla="*/ 1710813 w 2310580"/>
                  <a:gd name="connsiteY4" fmla="*/ 2005781 h 2005781"/>
                  <a:gd name="connsiteX5" fmla="*/ 255638 w 2310580"/>
                  <a:gd name="connsiteY5" fmla="*/ 1936955 h 2005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10580" h="2005781">
                    <a:moveTo>
                      <a:pt x="255638" y="1936955"/>
                    </a:moveTo>
                    <a:lnTo>
                      <a:pt x="0" y="186813"/>
                    </a:lnTo>
                    <a:lnTo>
                      <a:pt x="1868129" y="0"/>
                    </a:lnTo>
                    <a:lnTo>
                      <a:pt x="2310580" y="1356852"/>
                    </a:lnTo>
                    <a:lnTo>
                      <a:pt x="1710813" y="2005781"/>
                    </a:lnTo>
                    <a:lnTo>
                      <a:pt x="255638" y="1936955"/>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Freeform 15"/>
              <p:cNvSpPr/>
              <p:nvPr/>
            </p:nvSpPr>
            <p:spPr>
              <a:xfrm>
                <a:off x="9035845" y="5250426"/>
                <a:ext cx="2005781" cy="1288026"/>
              </a:xfrm>
              <a:custGeom>
                <a:avLst/>
                <a:gdLst>
                  <a:gd name="connsiteX0" fmla="*/ 0 w 2005781"/>
                  <a:gd name="connsiteY0" fmla="*/ 1111045 h 1288026"/>
                  <a:gd name="connsiteX1" fmla="*/ 914400 w 2005781"/>
                  <a:gd name="connsiteY1" fmla="*/ 0 h 1288026"/>
                  <a:gd name="connsiteX2" fmla="*/ 2005781 w 2005781"/>
                  <a:gd name="connsiteY2" fmla="*/ 698090 h 1288026"/>
                  <a:gd name="connsiteX3" fmla="*/ 2005781 w 2005781"/>
                  <a:gd name="connsiteY3" fmla="*/ 1288026 h 1288026"/>
                  <a:gd name="connsiteX4" fmla="*/ 117987 w 2005781"/>
                  <a:gd name="connsiteY4" fmla="*/ 1278193 h 1288026"/>
                  <a:gd name="connsiteX5" fmla="*/ 0 w 2005781"/>
                  <a:gd name="connsiteY5" fmla="*/ 1111045 h 1288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5781" h="1288026">
                    <a:moveTo>
                      <a:pt x="0" y="1111045"/>
                    </a:moveTo>
                    <a:lnTo>
                      <a:pt x="914400" y="0"/>
                    </a:lnTo>
                    <a:lnTo>
                      <a:pt x="2005781" y="698090"/>
                    </a:lnTo>
                    <a:lnTo>
                      <a:pt x="2005781" y="1288026"/>
                    </a:lnTo>
                    <a:lnTo>
                      <a:pt x="117987" y="1278193"/>
                    </a:lnTo>
                    <a:lnTo>
                      <a:pt x="0" y="1111045"/>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Freeform 2"/>
            <p:cNvSpPr/>
            <p:nvPr/>
          </p:nvSpPr>
          <p:spPr>
            <a:xfrm>
              <a:off x="4080387" y="29496"/>
              <a:ext cx="4286865" cy="2251587"/>
            </a:xfrm>
            <a:custGeom>
              <a:avLst/>
              <a:gdLst>
                <a:gd name="connsiteX0" fmla="*/ 9832 w 4286865"/>
                <a:gd name="connsiteY0" fmla="*/ 108155 h 2251587"/>
                <a:gd name="connsiteX1" fmla="*/ 265471 w 4286865"/>
                <a:gd name="connsiteY1" fmla="*/ 1052052 h 2251587"/>
                <a:gd name="connsiteX2" fmla="*/ 1170039 w 4286865"/>
                <a:gd name="connsiteY2" fmla="*/ 2054942 h 2251587"/>
                <a:gd name="connsiteX3" fmla="*/ 1936955 w 4286865"/>
                <a:gd name="connsiteY3" fmla="*/ 2251587 h 2251587"/>
                <a:gd name="connsiteX4" fmla="*/ 2379407 w 4286865"/>
                <a:gd name="connsiteY4" fmla="*/ 2251587 h 2251587"/>
                <a:gd name="connsiteX5" fmla="*/ 3224981 w 4286865"/>
                <a:gd name="connsiteY5" fmla="*/ 2153265 h 2251587"/>
                <a:gd name="connsiteX6" fmla="*/ 4159045 w 4286865"/>
                <a:gd name="connsiteY6" fmla="*/ 1081549 h 2251587"/>
                <a:gd name="connsiteX7" fmla="*/ 4286865 w 4286865"/>
                <a:gd name="connsiteY7" fmla="*/ 0 h 2251587"/>
                <a:gd name="connsiteX8" fmla="*/ 0 w 4286865"/>
                <a:gd name="connsiteY8" fmla="*/ 39329 h 2251587"/>
                <a:gd name="connsiteX9" fmla="*/ 9832 w 4286865"/>
                <a:gd name="connsiteY9" fmla="*/ 108155 h 2251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86865" h="2251587">
                  <a:moveTo>
                    <a:pt x="9832" y="108155"/>
                  </a:moveTo>
                  <a:lnTo>
                    <a:pt x="265471" y="1052052"/>
                  </a:lnTo>
                  <a:lnTo>
                    <a:pt x="1170039" y="2054942"/>
                  </a:lnTo>
                  <a:lnTo>
                    <a:pt x="1936955" y="2251587"/>
                  </a:lnTo>
                  <a:lnTo>
                    <a:pt x="2379407" y="2251587"/>
                  </a:lnTo>
                  <a:lnTo>
                    <a:pt x="3224981" y="2153265"/>
                  </a:lnTo>
                  <a:lnTo>
                    <a:pt x="4159045" y="1081549"/>
                  </a:lnTo>
                  <a:lnTo>
                    <a:pt x="4286865" y="0"/>
                  </a:lnTo>
                  <a:lnTo>
                    <a:pt x="0" y="39329"/>
                  </a:lnTo>
                  <a:lnTo>
                    <a:pt x="9832" y="108155"/>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Picture 16"/>
            <p:cNvPicPr>
              <a:picLocks noChangeAspect="1"/>
            </p:cNvPicPr>
            <p:nvPr/>
          </p:nvPicPr>
          <p:blipFill rotWithShape="1">
            <a:blip r:embed="rId4">
              <a:clrChange>
                <a:clrFrom>
                  <a:srgbClr val="FFFFFF"/>
                </a:clrFrom>
                <a:clrTo>
                  <a:srgbClr val="FFFFFF">
                    <a:alpha val="0"/>
                  </a:srgbClr>
                </a:clrTo>
              </a:clrChange>
            </a:blip>
            <a:srcRect t="11416" r="3883"/>
            <a:stretch/>
          </p:blipFill>
          <p:spPr>
            <a:xfrm>
              <a:off x="-47217" y="4503174"/>
              <a:ext cx="5238649" cy="2133212"/>
            </a:xfrm>
            <a:prstGeom prst="rect">
              <a:avLst/>
            </a:prstGeom>
          </p:spPr>
        </p:pic>
        <p:sp>
          <p:nvSpPr>
            <p:cNvPr id="10" name="TextBox 9"/>
            <p:cNvSpPr txBox="1"/>
            <p:nvPr/>
          </p:nvSpPr>
          <p:spPr>
            <a:xfrm>
              <a:off x="1533833" y="1621529"/>
              <a:ext cx="1904016" cy="830997"/>
            </a:xfrm>
            <a:prstGeom prst="rect">
              <a:avLst/>
            </a:prstGeom>
            <a:solidFill>
              <a:schemeClr val="bg1"/>
            </a:solidFill>
            <a:ln>
              <a:solidFill>
                <a:schemeClr val="bg1"/>
              </a:solidFill>
            </a:ln>
          </p:spPr>
          <p:txBody>
            <a:bodyPr wrap="square" rtlCol="0">
              <a:spAutoFit/>
            </a:bodyPr>
            <a:lstStyle/>
            <a:p>
              <a:pPr algn="r"/>
              <a:r>
                <a:rPr lang="en-GB" sz="2400" b="1" dirty="0">
                  <a:solidFill>
                    <a:srgbClr val="666633"/>
                  </a:solidFill>
                  <a:latin typeface="Times New Roman" panose="02020603050405020304" pitchFamily="18" charset="0"/>
                  <a:cs typeface="Times New Roman" panose="02020603050405020304" pitchFamily="18" charset="0"/>
                </a:rPr>
                <a:t>Vertebrates</a:t>
              </a:r>
            </a:p>
            <a:p>
              <a:pPr algn="r"/>
              <a:r>
                <a:rPr lang="en-GB" sz="2400" dirty="0">
                  <a:solidFill>
                    <a:srgbClr val="666633"/>
                  </a:solidFill>
                  <a:latin typeface="Times New Roman" panose="02020603050405020304" pitchFamily="18" charset="0"/>
                  <a:cs typeface="Times New Roman" panose="02020603050405020304" pitchFamily="18" charset="0"/>
                </a:rPr>
                <a:t>Chordata</a:t>
              </a:r>
            </a:p>
          </p:txBody>
        </p:sp>
        <p:sp>
          <p:nvSpPr>
            <p:cNvPr id="19" name="Freeform 18"/>
            <p:cNvSpPr/>
            <p:nvPr/>
          </p:nvSpPr>
          <p:spPr>
            <a:xfrm>
              <a:off x="1966452" y="2527335"/>
              <a:ext cx="2231922" cy="1140542"/>
            </a:xfrm>
            <a:custGeom>
              <a:avLst/>
              <a:gdLst>
                <a:gd name="connsiteX0" fmla="*/ 0 w 2231922"/>
                <a:gd name="connsiteY0" fmla="*/ 1140542 h 1140542"/>
                <a:gd name="connsiteX1" fmla="*/ 147483 w 2231922"/>
                <a:gd name="connsiteY1" fmla="*/ 560439 h 1140542"/>
                <a:gd name="connsiteX2" fmla="*/ 1297858 w 2231922"/>
                <a:gd name="connsiteY2" fmla="*/ 0 h 1140542"/>
                <a:gd name="connsiteX3" fmla="*/ 2104103 w 2231922"/>
                <a:gd name="connsiteY3" fmla="*/ 137652 h 1140542"/>
                <a:gd name="connsiteX4" fmla="*/ 2231922 w 2231922"/>
                <a:gd name="connsiteY4" fmla="*/ 403123 h 1140542"/>
                <a:gd name="connsiteX5" fmla="*/ 2005780 w 2231922"/>
                <a:gd name="connsiteY5" fmla="*/ 648929 h 1140542"/>
                <a:gd name="connsiteX6" fmla="*/ 1986116 w 2231922"/>
                <a:gd name="connsiteY6" fmla="*/ 1052052 h 1140542"/>
                <a:gd name="connsiteX7" fmla="*/ 0 w 2231922"/>
                <a:gd name="connsiteY7" fmla="*/ 1140542 h 1140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1922" h="1140542">
                  <a:moveTo>
                    <a:pt x="0" y="1140542"/>
                  </a:moveTo>
                  <a:lnTo>
                    <a:pt x="147483" y="560439"/>
                  </a:lnTo>
                  <a:lnTo>
                    <a:pt x="1297858" y="0"/>
                  </a:lnTo>
                  <a:lnTo>
                    <a:pt x="2104103" y="137652"/>
                  </a:lnTo>
                  <a:lnTo>
                    <a:pt x="2231922" y="403123"/>
                  </a:lnTo>
                  <a:lnTo>
                    <a:pt x="2005780" y="648929"/>
                  </a:lnTo>
                  <a:lnTo>
                    <a:pt x="1986116" y="1052052"/>
                  </a:lnTo>
                  <a:lnTo>
                    <a:pt x="0" y="114054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2348910" y="2617921"/>
              <a:ext cx="1904016" cy="461665"/>
            </a:xfrm>
            <a:prstGeom prst="rect">
              <a:avLst/>
            </a:prstGeom>
            <a:noFill/>
            <a:ln>
              <a:noFill/>
            </a:ln>
          </p:spPr>
          <p:txBody>
            <a:bodyPr wrap="square" rtlCol="0">
              <a:spAutoFit/>
            </a:bodyPr>
            <a:lstStyle/>
            <a:p>
              <a:pPr algn="r"/>
              <a:r>
                <a:rPr lang="en-GB" sz="2400" dirty="0">
                  <a:solidFill>
                    <a:srgbClr val="CC9900"/>
                  </a:solidFill>
                  <a:latin typeface="Times New Roman" panose="02020603050405020304" pitchFamily="18" charset="0"/>
                  <a:cs typeface="Times New Roman" panose="02020603050405020304" pitchFamily="18" charset="0"/>
                </a:rPr>
                <a:t>Others</a:t>
              </a:r>
            </a:p>
          </p:txBody>
        </p:sp>
        <p:sp>
          <p:nvSpPr>
            <p:cNvPr id="20" name="TextBox 19"/>
            <p:cNvSpPr txBox="1"/>
            <p:nvPr/>
          </p:nvSpPr>
          <p:spPr>
            <a:xfrm>
              <a:off x="2294358" y="2848754"/>
              <a:ext cx="1904016" cy="461665"/>
            </a:xfrm>
            <a:prstGeom prst="rect">
              <a:avLst/>
            </a:prstGeom>
            <a:noFill/>
            <a:ln>
              <a:noFill/>
            </a:ln>
          </p:spPr>
          <p:txBody>
            <a:bodyPr wrap="square" rtlCol="0">
              <a:spAutoFit/>
            </a:bodyPr>
            <a:lstStyle/>
            <a:p>
              <a:pPr algn="r"/>
              <a:r>
                <a:rPr lang="en-GB" sz="2400" dirty="0" err="1">
                  <a:solidFill>
                    <a:srgbClr val="CC9900"/>
                  </a:solidFill>
                  <a:latin typeface="Times New Roman" panose="02020603050405020304" pitchFamily="18" charset="0"/>
                  <a:cs typeface="Times New Roman" panose="02020603050405020304" pitchFamily="18" charset="0"/>
                </a:rPr>
                <a:t>Porifera</a:t>
              </a:r>
              <a:endParaRPr lang="en-GB" sz="2400" dirty="0">
                <a:solidFill>
                  <a:srgbClr val="CC9900"/>
                </a:solidFill>
                <a:latin typeface="Times New Roman" panose="02020603050405020304" pitchFamily="18" charset="0"/>
                <a:cs typeface="Times New Roman" panose="02020603050405020304" pitchFamily="18" charset="0"/>
              </a:endParaRPr>
            </a:p>
          </p:txBody>
        </p:sp>
        <p:sp>
          <p:nvSpPr>
            <p:cNvPr id="21" name="TextBox 20"/>
            <p:cNvSpPr txBox="1"/>
            <p:nvPr/>
          </p:nvSpPr>
          <p:spPr>
            <a:xfrm>
              <a:off x="1783778" y="3090796"/>
              <a:ext cx="2324385" cy="461665"/>
            </a:xfrm>
            <a:prstGeom prst="rect">
              <a:avLst/>
            </a:prstGeom>
            <a:noFill/>
            <a:ln>
              <a:noFill/>
            </a:ln>
          </p:spPr>
          <p:txBody>
            <a:bodyPr wrap="square" rtlCol="0">
              <a:spAutoFit/>
            </a:bodyPr>
            <a:lstStyle/>
            <a:p>
              <a:pPr algn="r"/>
              <a:r>
                <a:rPr lang="en-GB" sz="2400" dirty="0">
                  <a:solidFill>
                    <a:srgbClr val="CC9900"/>
                  </a:solidFill>
                  <a:latin typeface="Times New Roman" panose="02020603050405020304" pitchFamily="18" charset="0"/>
                  <a:cs typeface="Times New Roman" panose="02020603050405020304" pitchFamily="18" charset="0"/>
                </a:rPr>
                <a:t>Platyhelminthes</a:t>
              </a:r>
            </a:p>
          </p:txBody>
        </p:sp>
        <p:sp>
          <p:nvSpPr>
            <p:cNvPr id="22" name="TextBox 21"/>
            <p:cNvSpPr txBox="1"/>
            <p:nvPr/>
          </p:nvSpPr>
          <p:spPr>
            <a:xfrm>
              <a:off x="5504466" y="2218670"/>
              <a:ext cx="1438705" cy="461665"/>
            </a:xfrm>
            <a:prstGeom prst="rect">
              <a:avLst/>
            </a:prstGeom>
            <a:solidFill>
              <a:srgbClr val="CC9900"/>
            </a:solidFill>
            <a:ln>
              <a:solidFill>
                <a:srgbClr val="CC9900"/>
              </a:solidFill>
            </a:ln>
          </p:spPr>
          <p:txBody>
            <a:bodyPr wrap="square" rtlCol="0">
              <a:spAutoFit/>
            </a:bodyPr>
            <a:lstStyle/>
            <a:p>
              <a:pPr algn="ctr"/>
              <a:r>
                <a:rPr lang="en-GB" sz="2400" dirty="0">
                  <a:solidFill>
                    <a:schemeClr val="bg1"/>
                  </a:solidFill>
                  <a:latin typeface="Times New Roman" panose="02020603050405020304" pitchFamily="18" charset="0"/>
                  <a:cs typeface="Times New Roman" panose="02020603050405020304" pitchFamily="18" charset="0"/>
                </a:rPr>
                <a:t>Animalia</a:t>
              </a:r>
            </a:p>
          </p:txBody>
        </p:sp>
        <p:sp>
          <p:nvSpPr>
            <p:cNvPr id="24" name="TextBox 23"/>
            <p:cNvSpPr txBox="1"/>
            <p:nvPr/>
          </p:nvSpPr>
          <p:spPr>
            <a:xfrm>
              <a:off x="5397910" y="5961515"/>
              <a:ext cx="1633189" cy="461665"/>
            </a:xfrm>
            <a:prstGeom prst="rect">
              <a:avLst/>
            </a:prstGeom>
            <a:solidFill>
              <a:srgbClr val="CC9900"/>
            </a:solidFill>
            <a:ln>
              <a:solidFill>
                <a:srgbClr val="CC9900"/>
              </a:solidFill>
            </a:ln>
          </p:spPr>
          <p:txBody>
            <a:bodyPr wrap="square" rtlCol="0">
              <a:spAutoFit/>
            </a:bodyPr>
            <a:lstStyle/>
            <a:p>
              <a:pPr algn="ctr"/>
              <a:r>
                <a:rPr lang="en-GB" sz="2400" dirty="0" err="1">
                  <a:solidFill>
                    <a:schemeClr val="bg1"/>
                  </a:solidFill>
                  <a:latin typeface="Times New Roman" panose="02020603050405020304" pitchFamily="18" charset="0"/>
                  <a:cs typeface="Times New Roman" panose="02020603050405020304" pitchFamily="18" charset="0"/>
                </a:rPr>
                <a:t>Arthropoda</a:t>
              </a:r>
              <a:endParaRPr lang="en-GB" sz="2400" dirty="0">
                <a:solidFill>
                  <a:schemeClr val="bg1"/>
                </a:solidFill>
                <a:latin typeface="Times New Roman" panose="02020603050405020304" pitchFamily="18" charset="0"/>
                <a:cs typeface="Times New Roman" panose="02020603050405020304" pitchFamily="18" charset="0"/>
              </a:endParaRPr>
            </a:p>
          </p:txBody>
        </p:sp>
        <p:sp>
          <p:nvSpPr>
            <p:cNvPr id="30" name="Freeform 29"/>
            <p:cNvSpPr/>
            <p:nvPr/>
          </p:nvSpPr>
          <p:spPr>
            <a:xfrm>
              <a:off x="7639665" y="1563329"/>
              <a:ext cx="2644877" cy="1720645"/>
            </a:xfrm>
            <a:custGeom>
              <a:avLst/>
              <a:gdLst>
                <a:gd name="connsiteX0" fmla="*/ 1651819 w 2644877"/>
                <a:gd name="connsiteY0" fmla="*/ 78658 h 1720645"/>
                <a:gd name="connsiteX1" fmla="*/ 2045109 w 2644877"/>
                <a:gd name="connsiteY1" fmla="*/ 353961 h 1720645"/>
                <a:gd name="connsiteX2" fmla="*/ 1750141 w 2644877"/>
                <a:gd name="connsiteY2" fmla="*/ 511277 h 1720645"/>
                <a:gd name="connsiteX3" fmla="*/ 1386348 w 2644877"/>
                <a:gd name="connsiteY3" fmla="*/ 540774 h 1720645"/>
                <a:gd name="connsiteX4" fmla="*/ 1415845 w 2644877"/>
                <a:gd name="connsiteY4" fmla="*/ 806245 h 1720645"/>
                <a:gd name="connsiteX5" fmla="*/ 1533832 w 2644877"/>
                <a:gd name="connsiteY5" fmla="*/ 816077 h 1720645"/>
                <a:gd name="connsiteX6" fmla="*/ 1533832 w 2644877"/>
                <a:gd name="connsiteY6" fmla="*/ 1022555 h 1720645"/>
                <a:gd name="connsiteX7" fmla="*/ 2015612 w 2644877"/>
                <a:gd name="connsiteY7" fmla="*/ 1032387 h 1720645"/>
                <a:gd name="connsiteX8" fmla="*/ 2644877 w 2644877"/>
                <a:gd name="connsiteY8" fmla="*/ 1071716 h 1720645"/>
                <a:gd name="connsiteX9" fmla="*/ 2556387 w 2644877"/>
                <a:gd name="connsiteY9" fmla="*/ 1376516 h 1720645"/>
                <a:gd name="connsiteX10" fmla="*/ 1917290 w 2644877"/>
                <a:gd name="connsiteY10" fmla="*/ 1356852 h 1720645"/>
                <a:gd name="connsiteX11" fmla="*/ 1848464 w 2644877"/>
                <a:gd name="connsiteY11" fmla="*/ 1671484 h 1720645"/>
                <a:gd name="connsiteX12" fmla="*/ 845574 w 2644877"/>
                <a:gd name="connsiteY12" fmla="*/ 1720645 h 1720645"/>
                <a:gd name="connsiteX13" fmla="*/ 658761 w 2644877"/>
                <a:gd name="connsiteY13" fmla="*/ 1632155 h 1720645"/>
                <a:gd name="connsiteX14" fmla="*/ 540774 w 2644877"/>
                <a:gd name="connsiteY14" fmla="*/ 1150374 h 1720645"/>
                <a:gd name="connsiteX15" fmla="*/ 255638 w 2644877"/>
                <a:gd name="connsiteY15" fmla="*/ 619432 h 1720645"/>
                <a:gd name="connsiteX16" fmla="*/ 0 w 2644877"/>
                <a:gd name="connsiteY16" fmla="*/ 255639 h 1720645"/>
                <a:gd name="connsiteX17" fmla="*/ 235974 w 2644877"/>
                <a:gd name="connsiteY17" fmla="*/ 0 h 1720645"/>
                <a:gd name="connsiteX18" fmla="*/ 1651819 w 2644877"/>
                <a:gd name="connsiteY18" fmla="*/ 78658 h 172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44877" h="1720645">
                  <a:moveTo>
                    <a:pt x="1651819" y="78658"/>
                  </a:moveTo>
                  <a:lnTo>
                    <a:pt x="2045109" y="353961"/>
                  </a:lnTo>
                  <a:lnTo>
                    <a:pt x="1750141" y="511277"/>
                  </a:lnTo>
                  <a:lnTo>
                    <a:pt x="1386348" y="540774"/>
                  </a:lnTo>
                  <a:lnTo>
                    <a:pt x="1415845" y="806245"/>
                  </a:lnTo>
                  <a:lnTo>
                    <a:pt x="1533832" y="816077"/>
                  </a:lnTo>
                  <a:lnTo>
                    <a:pt x="1533832" y="1022555"/>
                  </a:lnTo>
                  <a:lnTo>
                    <a:pt x="2015612" y="1032387"/>
                  </a:lnTo>
                  <a:lnTo>
                    <a:pt x="2644877" y="1071716"/>
                  </a:lnTo>
                  <a:lnTo>
                    <a:pt x="2556387" y="1376516"/>
                  </a:lnTo>
                  <a:lnTo>
                    <a:pt x="1917290" y="1356852"/>
                  </a:lnTo>
                  <a:lnTo>
                    <a:pt x="1848464" y="1671484"/>
                  </a:lnTo>
                  <a:lnTo>
                    <a:pt x="845574" y="1720645"/>
                  </a:lnTo>
                  <a:lnTo>
                    <a:pt x="658761" y="1632155"/>
                  </a:lnTo>
                  <a:lnTo>
                    <a:pt x="540774" y="1150374"/>
                  </a:lnTo>
                  <a:lnTo>
                    <a:pt x="255638" y="619432"/>
                  </a:lnTo>
                  <a:lnTo>
                    <a:pt x="0" y="255639"/>
                  </a:lnTo>
                  <a:lnTo>
                    <a:pt x="235974" y="0"/>
                  </a:lnTo>
                  <a:lnTo>
                    <a:pt x="1651819" y="78658"/>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p:cNvSpPr txBox="1"/>
            <p:nvPr/>
          </p:nvSpPr>
          <p:spPr>
            <a:xfrm>
              <a:off x="7482322" y="1621753"/>
              <a:ext cx="2164097" cy="461665"/>
            </a:xfrm>
            <a:prstGeom prst="rect">
              <a:avLst/>
            </a:prstGeom>
            <a:noFill/>
            <a:ln>
              <a:noFill/>
            </a:ln>
          </p:spPr>
          <p:txBody>
            <a:bodyPr wrap="square" rtlCol="0">
              <a:spAutoFit/>
            </a:bodyPr>
            <a:lstStyle/>
            <a:p>
              <a:pPr algn="r"/>
              <a:r>
                <a:rPr lang="en-GB" sz="2400" b="1" dirty="0">
                  <a:solidFill>
                    <a:srgbClr val="CC9900"/>
                  </a:solidFill>
                  <a:latin typeface="Times New Roman" panose="02020603050405020304" pitchFamily="18" charset="0"/>
                  <a:cs typeface="Times New Roman" panose="02020603050405020304" pitchFamily="18" charset="0"/>
                </a:rPr>
                <a:t>Invertebrates </a:t>
              </a:r>
            </a:p>
          </p:txBody>
        </p:sp>
        <p:sp>
          <p:nvSpPr>
            <p:cNvPr id="26" name="TextBox 25"/>
            <p:cNvSpPr txBox="1"/>
            <p:nvPr/>
          </p:nvSpPr>
          <p:spPr>
            <a:xfrm>
              <a:off x="7266573" y="1990861"/>
              <a:ext cx="1904016" cy="461665"/>
            </a:xfrm>
            <a:prstGeom prst="rect">
              <a:avLst/>
            </a:prstGeom>
            <a:noFill/>
            <a:ln>
              <a:noFill/>
            </a:ln>
          </p:spPr>
          <p:txBody>
            <a:bodyPr wrap="square" rtlCol="0">
              <a:spAutoFit/>
            </a:bodyPr>
            <a:lstStyle/>
            <a:p>
              <a:pPr algn="r"/>
              <a:r>
                <a:rPr lang="en-GB" sz="2400" dirty="0">
                  <a:solidFill>
                    <a:srgbClr val="CC9900"/>
                  </a:solidFill>
                  <a:latin typeface="Times New Roman" panose="02020603050405020304" pitchFamily="18" charset="0"/>
                  <a:cs typeface="Times New Roman" panose="02020603050405020304" pitchFamily="18" charset="0"/>
                </a:rPr>
                <a:t>Annelida</a:t>
              </a:r>
            </a:p>
          </p:txBody>
        </p:sp>
        <p:sp>
          <p:nvSpPr>
            <p:cNvPr id="27" name="TextBox 26"/>
            <p:cNvSpPr txBox="1"/>
            <p:nvPr/>
          </p:nvSpPr>
          <p:spPr>
            <a:xfrm>
              <a:off x="7297255" y="2252524"/>
              <a:ext cx="1904016" cy="461665"/>
            </a:xfrm>
            <a:prstGeom prst="rect">
              <a:avLst/>
            </a:prstGeom>
            <a:noFill/>
            <a:ln>
              <a:noFill/>
            </a:ln>
          </p:spPr>
          <p:txBody>
            <a:bodyPr wrap="square" rtlCol="0">
              <a:spAutoFit/>
            </a:bodyPr>
            <a:lstStyle/>
            <a:p>
              <a:pPr algn="r"/>
              <a:r>
                <a:rPr lang="en-GB" sz="2400" dirty="0" err="1">
                  <a:solidFill>
                    <a:srgbClr val="CC9900"/>
                  </a:solidFill>
                  <a:latin typeface="Times New Roman" panose="02020603050405020304" pitchFamily="18" charset="0"/>
                  <a:cs typeface="Times New Roman" panose="02020603050405020304" pitchFamily="18" charset="0"/>
                </a:rPr>
                <a:t>Cnidaria</a:t>
              </a:r>
              <a:endParaRPr lang="en-GB" sz="2400" dirty="0">
                <a:solidFill>
                  <a:srgbClr val="CC9900"/>
                </a:solidFill>
                <a:latin typeface="Times New Roman" panose="02020603050405020304" pitchFamily="18" charset="0"/>
                <a:cs typeface="Times New Roman" panose="02020603050405020304" pitchFamily="18" charset="0"/>
              </a:endParaRPr>
            </a:p>
          </p:txBody>
        </p:sp>
        <p:sp>
          <p:nvSpPr>
            <p:cNvPr id="28" name="TextBox 27"/>
            <p:cNvSpPr txBox="1"/>
            <p:nvPr/>
          </p:nvSpPr>
          <p:spPr>
            <a:xfrm>
              <a:off x="7862531" y="2505571"/>
              <a:ext cx="2286474" cy="461665"/>
            </a:xfrm>
            <a:prstGeom prst="rect">
              <a:avLst/>
            </a:prstGeom>
            <a:noFill/>
            <a:ln>
              <a:noFill/>
            </a:ln>
          </p:spPr>
          <p:txBody>
            <a:bodyPr wrap="square" rtlCol="0">
              <a:spAutoFit/>
            </a:bodyPr>
            <a:lstStyle/>
            <a:p>
              <a:pPr algn="r"/>
              <a:r>
                <a:rPr lang="en-GB" sz="2400" dirty="0">
                  <a:solidFill>
                    <a:srgbClr val="CC9900"/>
                  </a:solidFill>
                  <a:latin typeface="Times New Roman" panose="02020603050405020304" pitchFamily="18" charset="0"/>
                  <a:cs typeface="Times New Roman" panose="02020603050405020304" pitchFamily="18" charset="0"/>
                </a:rPr>
                <a:t>Echinodermata</a:t>
              </a:r>
            </a:p>
          </p:txBody>
        </p:sp>
        <p:sp>
          <p:nvSpPr>
            <p:cNvPr id="29" name="TextBox 28"/>
            <p:cNvSpPr txBox="1"/>
            <p:nvPr/>
          </p:nvSpPr>
          <p:spPr>
            <a:xfrm>
              <a:off x="7266573" y="2809804"/>
              <a:ext cx="2286474" cy="461665"/>
            </a:xfrm>
            <a:prstGeom prst="rect">
              <a:avLst/>
            </a:prstGeom>
            <a:noFill/>
            <a:ln>
              <a:noFill/>
            </a:ln>
          </p:spPr>
          <p:txBody>
            <a:bodyPr wrap="square" rtlCol="0">
              <a:spAutoFit/>
            </a:bodyPr>
            <a:lstStyle/>
            <a:p>
              <a:pPr algn="r"/>
              <a:r>
                <a:rPr lang="en-GB" sz="2400" dirty="0">
                  <a:solidFill>
                    <a:srgbClr val="CC9900"/>
                  </a:solidFill>
                  <a:latin typeface="Times New Roman" panose="02020603050405020304" pitchFamily="18" charset="0"/>
                  <a:cs typeface="Times New Roman" panose="02020603050405020304" pitchFamily="18" charset="0"/>
                </a:rPr>
                <a:t>Mollusca</a:t>
              </a:r>
            </a:p>
          </p:txBody>
        </p:sp>
        <p:sp>
          <p:nvSpPr>
            <p:cNvPr id="32" name="Oval 31"/>
            <p:cNvSpPr/>
            <p:nvPr/>
          </p:nvSpPr>
          <p:spPr>
            <a:xfrm>
              <a:off x="5324946" y="2914375"/>
              <a:ext cx="1791665" cy="184387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p:cNvSpPr txBox="1"/>
            <p:nvPr/>
          </p:nvSpPr>
          <p:spPr>
            <a:xfrm>
              <a:off x="5122607" y="3523355"/>
              <a:ext cx="2164097" cy="1015663"/>
            </a:xfrm>
            <a:prstGeom prst="rect">
              <a:avLst/>
            </a:prstGeom>
            <a:noFill/>
            <a:ln>
              <a:noFill/>
            </a:ln>
          </p:spPr>
          <p:txBody>
            <a:bodyPr wrap="square" rtlCol="0">
              <a:spAutoFit/>
            </a:bodyPr>
            <a:lstStyle/>
            <a:p>
              <a:pPr algn="ctr"/>
              <a:r>
                <a:rPr lang="en-GB" dirty="0">
                  <a:latin typeface="Times New Roman" panose="02020603050405020304" pitchFamily="18" charset="0"/>
                  <a:cs typeface="Times New Roman" panose="02020603050405020304" pitchFamily="18" charset="0"/>
                </a:rPr>
                <a:t>Kingdom Animalia divided into </a:t>
              </a:r>
              <a:r>
                <a:rPr lang="en-GB" sz="2400" b="1" dirty="0">
                  <a:latin typeface="Times New Roman" panose="02020603050405020304" pitchFamily="18" charset="0"/>
                  <a:cs typeface="Times New Roman" panose="02020603050405020304" pitchFamily="18" charset="0"/>
                </a:rPr>
                <a:t>PHYLUM</a:t>
              </a:r>
            </a:p>
          </p:txBody>
        </p:sp>
        <p:sp>
          <p:nvSpPr>
            <p:cNvPr id="33" name="Isosceles Triangle 32"/>
            <p:cNvSpPr/>
            <p:nvPr/>
          </p:nvSpPr>
          <p:spPr>
            <a:xfrm rot="10800000">
              <a:off x="5967879" y="2752410"/>
              <a:ext cx="473547" cy="179810"/>
            </a:xfrm>
            <a:prstGeom prst="triangle">
              <a:avLst/>
            </a:prstGeom>
            <a:solidFill>
              <a:srgbClr val="CC9900"/>
            </a:solidFill>
            <a:ln>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4" name="TextBox 13"/>
          <p:cNvSpPr txBox="1"/>
          <p:nvPr/>
        </p:nvSpPr>
        <p:spPr>
          <a:xfrm>
            <a:off x="8181474" y="6121294"/>
            <a:ext cx="4010526" cy="738664"/>
          </a:xfrm>
          <a:prstGeom prst="rect">
            <a:avLst/>
          </a:prstGeom>
          <a:noFill/>
        </p:spPr>
        <p:txBody>
          <a:bodyPr wrap="square" rtlCol="0">
            <a:spAutoFit/>
          </a:bodyPr>
          <a:lstStyle/>
          <a:p>
            <a:pPr algn="r"/>
            <a:r>
              <a:rPr lang="en-GB" sz="1400" dirty="0" err="1">
                <a:latin typeface="Arial" panose="020B0604020202020204" pitchFamily="34" charset="0"/>
                <a:cs typeface="Arial" panose="020B0604020202020204" pitchFamily="34" charset="0"/>
              </a:rPr>
              <a:t>Eisenhauer</a:t>
            </a:r>
            <a:r>
              <a:rPr lang="en-GB" sz="1400" dirty="0">
                <a:latin typeface="Arial" panose="020B0604020202020204" pitchFamily="34" charset="0"/>
                <a:cs typeface="Arial" panose="020B0604020202020204" pitchFamily="34" charset="0"/>
              </a:rPr>
              <a:t> &amp; Hines (2021)</a:t>
            </a:r>
          </a:p>
          <a:p>
            <a:pPr algn="r"/>
            <a:r>
              <a:rPr lang="en-GB" sz="1400" dirty="0">
                <a:latin typeface="Arial" panose="020B0604020202020204" pitchFamily="34" charset="0"/>
                <a:cs typeface="Arial" panose="020B0604020202020204" pitchFamily="34" charset="0"/>
              </a:rPr>
              <a:t> Invertebrate biodiversity and conservation. </a:t>
            </a:r>
          </a:p>
          <a:p>
            <a:pPr algn="r"/>
            <a:r>
              <a:rPr lang="en-GB" sz="1400" i="1" dirty="0">
                <a:latin typeface="Arial" panose="020B0604020202020204" pitchFamily="34" charset="0"/>
                <a:cs typeface="Arial" panose="020B0604020202020204" pitchFamily="34" charset="0"/>
              </a:rPr>
              <a:t>Current Biology 31</a:t>
            </a:r>
            <a:r>
              <a:rPr lang="en-GB" sz="1400" dirty="0">
                <a:latin typeface="Arial" panose="020B0604020202020204" pitchFamily="34" charset="0"/>
                <a:cs typeface="Arial" panose="020B0604020202020204" pitchFamily="34" charset="0"/>
              </a:rPr>
              <a:t>; pp R1214-R1218.</a:t>
            </a:r>
          </a:p>
        </p:txBody>
      </p:sp>
    </p:spTree>
    <p:extLst>
      <p:ext uri="{BB962C8B-B14F-4D97-AF65-F5344CB8AC3E}">
        <p14:creationId xmlns:p14="http://schemas.microsoft.com/office/powerpoint/2010/main" val="3454664229"/>
      </p:ext>
    </p:extLst>
  </p:cSld>
  <p:clrMapOvr>
    <a:masterClrMapping/>
  </p:clrMapOvr>
</p:sld>
</file>

<file path=ppt/theme/theme1.xml><?xml version="1.0" encoding="utf-8"?>
<a:theme xmlns:a="http://schemas.openxmlformats.org/drawingml/2006/main" name="Content">
  <a:themeElements>
    <a:clrScheme name="WCS">
      <a:dk1>
        <a:srgbClr val="000000"/>
      </a:dk1>
      <a:lt1>
        <a:srgbClr val="FFFFFF"/>
      </a:lt1>
      <a:dk2>
        <a:srgbClr val="009BB2"/>
      </a:dk2>
      <a:lt2>
        <a:srgbClr val="E91E63"/>
      </a:lt2>
      <a:accent1>
        <a:srgbClr val="2A512C"/>
      </a:accent1>
      <a:accent2>
        <a:srgbClr val="C91D1D"/>
      </a:accent2>
      <a:accent3>
        <a:srgbClr val="006171"/>
      </a:accent3>
      <a:accent4>
        <a:srgbClr val="FEC300"/>
      </a:accent4>
      <a:accent5>
        <a:srgbClr val="80C34B"/>
      </a:accent5>
      <a:accent6>
        <a:srgbClr val="9C27B2"/>
      </a:accent6>
      <a:hlink>
        <a:srgbClr val="F027B2"/>
      </a:hlink>
      <a:folHlink>
        <a:srgbClr val="F07F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ession">
  <a:themeElements>
    <a:clrScheme name="Connecting Science">
      <a:dk1>
        <a:srgbClr val="000000"/>
      </a:dk1>
      <a:lt1>
        <a:srgbClr val="FFFFFF"/>
      </a:lt1>
      <a:dk2>
        <a:srgbClr val="009BB2"/>
      </a:dk2>
      <a:lt2>
        <a:srgbClr val="E91E63"/>
      </a:lt2>
      <a:accent1>
        <a:srgbClr val="2A512C"/>
      </a:accent1>
      <a:accent2>
        <a:srgbClr val="C91D1D"/>
      </a:accent2>
      <a:accent3>
        <a:srgbClr val="006171"/>
      </a:accent3>
      <a:accent4>
        <a:srgbClr val="FEC300"/>
      </a:accent4>
      <a:accent5>
        <a:srgbClr val="80C34B"/>
      </a:accent5>
      <a:accent6>
        <a:srgbClr val="9C27B2"/>
      </a:accent6>
      <a:hlink>
        <a:srgbClr val="F027B2"/>
      </a:hlink>
      <a:folHlink>
        <a:srgbClr val="F07F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ver">
  <a:themeElements>
    <a:clrScheme name="Connecting Science">
      <a:dk1>
        <a:srgbClr val="000000"/>
      </a:dk1>
      <a:lt1>
        <a:srgbClr val="FFFFFF"/>
      </a:lt1>
      <a:dk2>
        <a:srgbClr val="009BB2"/>
      </a:dk2>
      <a:lt2>
        <a:srgbClr val="E91E63"/>
      </a:lt2>
      <a:accent1>
        <a:srgbClr val="2A512C"/>
      </a:accent1>
      <a:accent2>
        <a:srgbClr val="C91D1D"/>
      </a:accent2>
      <a:accent3>
        <a:srgbClr val="006171"/>
      </a:accent3>
      <a:accent4>
        <a:srgbClr val="FEC300"/>
      </a:accent4>
      <a:accent5>
        <a:srgbClr val="80C34B"/>
      </a:accent5>
      <a:accent6>
        <a:srgbClr val="9C27B2"/>
      </a:accent6>
      <a:hlink>
        <a:srgbClr val="F027B2"/>
      </a:hlink>
      <a:folHlink>
        <a:srgbClr val="F07F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3016</TotalTime>
  <Words>1734</Words>
  <Application>Microsoft Office PowerPoint</Application>
  <PresentationFormat>Widescreen</PresentationFormat>
  <Paragraphs>256</Paragraphs>
  <Slides>31</Slides>
  <Notes>30</Notes>
  <HiddenSlides>0</HiddenSlides>
  <MMClips>2</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31</vt:i4>
      </vt:variant>
    </vt:vector>
  </HeadingPairs>
  <TitlesOfParts>
    <vt:vector size="40" baseType="lpstr">
      <vt:lpstr>Arial</vt:lpstr>
      <vt:lpstr>Calibri</vt:lpstr>
      <vt:lpstr>Helvetica Neue LT Std</vt:lpstr>
      <vt:lpstr>HelveticaNeueLT Std</vt:lpstr>
      <vt:lpstr>Times New Roman</vt:lpstr>
      <vt:lpstr>Verdana</vt:lpstr>
      <vt:lpstr>Content</vt:lpstr>
      <vt:lpstr>Session</vt:lpstr>
      <vt:lpstr>Cover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 for listening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Jay Austin</dc:creator>
  <cp:lastModifiedBy>Karen Stephens</cp:lastModifiedBy>
  <cp:revision>253</cp:revision>
  <dcterms:created xsi:type="dcterms:W3CDTF">2020-10-06T11:47:42Z</dcterms:created>
  <dcterms:modified xsi:type="dcterms:W3CDTF">2024-09-03T15:46:33Z</dcterms:modified>
</cp:coreProperties>
</file>