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 id="2147483678" r:id="rId2"/>
    <p:sldMasterId id="2147483682" r:id="rId3"/>
  </p:sldMasterIdLst>
  <p:notesMasterIdLst>
    <p:notesMasterId r:id="rId37"/>
  </p:notesMasterIdLst>
  <p:handoutMasterIdLst>
    <p:handoutMasterId r:id="rId38"/>
  </p:handoutMasterIdLst>
  <p:sldIdLst>
    <p:sldId id="351" r:id="rId4"/>
    <p:sldId id="342" r:id="rId5"/>
    <p:sldId id="347" r:id="rId6"/>
    <p:sldId id="348" r:id="rId7"/>
    <p:sldId id="356" r:id="rId8"/>
    <p:sldId id="358" r:id="rId9"/>
    <p:sldId id="353" r:id="rId10"/>
    <p:sldId id="370" r:id="rId11"/>
    <p:sldId id="369" r:id="rId12"/>
    <p:sldId id="373" r:id="rId13"/>
    <p:sldId id="388" r:id="rId14"/>
    <p:sldId id="374" r:id="rId15"/>
    <p:sldId id="364" r:id="rId16"/>
    <p:sldId id="360" r:id="rId17"/>
    <p:sldId id="361" r:id="rId18"/>
    <p:sldId id="362" r:id="rId19"/>
    <p:sldId id="363" r:id="rId20"/>
    <p:sldId id="375" r:id="rId21"/>
    <p:sldId id="376" r:id="rId22"/>
    <p:sldId id="377" r:id="rId23"/>
    <p:sldId id="378" r:id="rId24"/>
    <p:sldId id="379" r:id="rId25"/>
    <p:sldId id="354" r:id="rId26"/>
    <p:sldId id="380" r:id="rId27"/>
    <p:sldId id="381" r:id="rId28"/>
    <p:sldId id="382" r:id="rId29"/>
    <p:sldId id="383" r:id="rId30"/>
    <p:sldId id="355" r:id="rId31"/>
    <p:sldId id="385" r:id="rId32"/>
    <p:sldId id="387" r:id="rId33"/>
    <p:sldId id="384" r:id="rId34"/>
    <p:sldId id="386" r:id="rId35"/>
    <p:sldId id="35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76"/>
    <p:restoredTop sz="69231" autoAdjust="0"/>
  </p:normalViewPr>
  <p:slideViewPr>
    <p:cSldViewPr snapToGrid="0" snapToObjects="1">
      <p:cViewPr varScale="1">
        <p:scale>
          <a:sx n="52" d="100"/>
          <a:sy n="52" d="100"/>
        </p:scale>
        <p:origin x="1336"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13" d="100"/>
          <a:sy n="113" d="100"/>
        </p:scale>
        <p:origin x="524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82FA74-1866-8548-BF17-D65CEF70A0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98993BB-6969-7A40-A0F7-290471123F1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519CFF-BE8F-EA49-915C-0CC56A1B0F2F}" type="datetimeFigureOut">
              <a:rPr lang="en-US" smtClean="0"/>
              <a:t>9/3/2024</a:t>
            </a:fld>
            <a:endParaRPr lang="en-US"/>
          </a:p>
        </p:txBody>
      </p:sp>
      <p:sp>
        <p:nvSpPr>
          <p:cNvPr id="4" name="Footer Placeholder 3">
            <a:extLst>
              <a:ext uri="{FF2B5EF4-FFF2-40B4-BE49-F238E27FC236}">
                <a16:creationId xmlns:a16="http://schemas.microsoft.com/office/drawing/2014/main" id="{46D5158B-8460-1E4E-A5F2-44ED31A778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B85D6A-44FC-1747-8D5A-9690DD03E5B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5F142D-CD5E-3347-8BDE-044378E5194A}" type="slidenum">
              <a:rPr lang="en-US" smtClean="0"/>
              <a:t>‹#›</a:t>
            </a:fld>
            <a:endParaRPr lang="en-US"/>
          </a:p>
        </p:txBody>
      </p:sp>
    </p:spTree>
    <p:extLst>
      <p:ext uri="{BB962C8B-B14F-4D97-AF65-F5344CB8AC3E}">
        <p14:creationId xmlns:p14="http://schemas.microsoft.com/office/powerpoint/2010/main" val="3810531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D0D539-60D7-B641-A5CC-CDC46758A6CF}" type="datetimeFigureOut">
              <a:rPr lang="en-US" smtClean="0"/>
              <a:t>9/3/2024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C2A22-CC90-0C46-AF30-D1E9E4E0560F}" type="slidenum">
              <a:rPr lang="en-US" smtClean="0"/>
              <a:t>‹#›</a:t>
            </a:fld>
            <a:endParaRPr lang="en-US"/>
          </a:p>
        </p:txBody>
      </p:sp>
    </p:spTree>
    <p:extLst>
      <p:ext uri="{BB962C8B-B14F-4D97-AF65-F5344CB8AC3E}">
        <p14:creationId xmlns:p14="http://schemas.microsoft.com/office/powerpoint/2010/main" val="3600794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blast.ncbi.nlm.nih.gov/Blast.cgi"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8</a:t>
            </a:fld>
            <a:endParaRPr lang="en-US"/>
          </a:p>
        </p:txBody>
      </p:sp>
    </p:spTree>
    <p:extLst>
      <p:ext uri="{BB962C8B-B14F-4D97-AF65-F5344CB8AC3E}">
        <p14:creationId xmlns:p14="http://schemas.microsoft.com/office/powerpoint/2010/main" val="34205126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17</a:t>
            </a:fld>
            <a:endParaRPr lang="en-US"/>
          </a:p>
        </p:txBody>
      </p:sp>
    </p:spTree>
    <p:extLst>
      <p:ext uri="{BB962C8B-B14F-4D97-AF65-F5344CB8AC3E}">
        <p14:creationId xmlns:p14="http://schemas.microsoft.com/office/powerpoint/2010/main" val="3276164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18</a:t>
            </a:fld>
            <a:endParaRPr lang="en-US"/>
          </a:p>
        </p:txBody>
      </p:sp>
    </p:spTree>
    <p:extLst>
      <p:ext uri="{BB962C8B-B14F-4D97-AF65-F5344CB8AC3E}">
        <p14:creationId xmlns:p14="http://schemas.microsoft.com/office/powerpoint/2010/main" val="953573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smtClean="0">
                <a:latin typeface="Arial" panose="020B0604020202020204" pitchFamily="34" charset="0"/>
              </a:rPr>
              <a:t>NOTE</a:t>
            </a:r>
            <a:r>
              <a:rPr lang="en-GB" i="1" dirty="0">
                <a:latin typeface="Arial" panose="020B0604020202020204" pitchFamily="34" charset="0"/>
              </a:rPr>
              <a:t>: Successful identification relies on a comprehensive database of DNA barcodes. However, with taxonomists in short supply this means that taxonomists</a:t>
            </a:r>
            <a:r>
              <a:rPr lang="en-GB" i="1" baseline="0" dirty="0">
                <a:latin typeface="Arial" panose="020B0604020202020204" pitchFamily="34" charset="0"/>
              </a:rPr>
              <a:t> need to identify invertebrates fewer times (as identification can subsequently be completed using DNA barcodes), than if they had to try and identify all invertebrates.</a:t>
            </a:r>
            <a:endParaRPr lang="en-GB" dirty="0">
              <a:latin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19</a:t>
            </a:fld>
            <a:endParaRPr lang="en-US"/>
          </a:p>
        </p:txBody>
      </p:sp>
    </p:spTree>
    <p:extLst>
      <p:ext uri="{BB962C8B-B14F-4D97-AF65-F5344CB8AC3E}">
        <p14:creationId xmlns:p14="http://schemas.microsoft.com/office/powerpoint/2010/main" val="1791487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After </a:t>
            </a:r>
            <a:r>
              <a:rPr lang="en-GB" dirty="0"/>
              <a:t>this session there are 4 practical sessions, then a visit to the Wellcome Genome Campus, then analysis</a:t>
            </a:r>
            <a:r>
              <a:rPr lang="en-GB" baseline="0" dirty="0"/>
              <a:t> of your DNA barcodes and preparation of a scientific poster.</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20</a:t>
            </a:fld>
            <a:endParaRPr lang="en-US"/>
          </a:p>
        </p:txBody>
      </p:sp>
    </p:spTree>
    <p:extLst>
      <p:ext uri="{BB962C8B-B14F-4D97-AF65-F5344CB8AC3E}">
        <p14:creationId xmlns:p14="http://schemas.microsoft.com/office/powerpoint/2010/main" val="2184003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21</a:t>
            </a:fld>
            <a:endParaRPr lang="en-US"/>
          </a:p>
        </p:txBody>
      </p:sp>
    </p:spTree>
    <p:extLst>
      <p:ext uri="{BB962C8B-B14F-4D97-AF65-F5344CB8AC3E}">
        <p14:creationId xmlns:p14="http://schemas.microsoft.com/office/powerpoint/2010/main" val="2143738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22</a:t>
            </a:fld>
            <a:endParaRPr lang="en-US"/>
          </a:p>
        </p:txBody>
      </p:sp>
    </p:spTree>
    <p:extLst>
      <p:ext uri="{BB962C8B-B14F-4D97-AF65-F5344CB8AC3E}">
        <p14:creationId xmlns:p14="http://schemas.microsoft.com/office/powerpoint/2010/main" val="2882724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24</a:t>
            </a:fld>
            <a:endParaRPr lang="en-US"/>
          </a:p>
        </p:txBody>
      </p:sp>
    </p:spTree>
    <p:extLst>
      <p:ext uri="{BB962C8B-B14F-4D97-AF65-F5344CB8AC3E}">
        <p14:creationId xmlns:p14="http://schemas.microsoft.com/office/powerpoint/2010/main" val="19735504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25</a:t>
            </a:fld>
            <a:endParaRPr lang="en-US"/>
          </a:p>
        </p:txBody>
      </p:sp>
    </p:spTree>
    <p:extLst>
      <p:ext uri="{BB962C8B-B14F-4D97-AF65-F5344CB8AC3E}">
        <p14:creationId xmlns:p14="http://schemas.microsoft.com/office/powerpoint/2010/main" val="3060995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hlinkClick r:id="rId3"/>
              </a:rPr>
              <a:t>BLAST</a:t>
            </a:r>
            <a:r>
              <a:rPr lang="en-GB" dirty="0">
                <a:hlinkClick r:id="rId3"/>
              </a:rPr>
              <a:t>: Basic Local Alignment Search Tool (nih.gov)</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26</a:t>
            </a:fld>
            <a:endParaRPr lang="en-US"/>
          </a:p>
        </p:txBody>
      </p:sp>
    </p:spTree>
    <p:extLst>
      <p:ext uri="{BB962C8B-B14F-4D97-AF65-F5344CB8AC3E}">
        <p14:creationId xmlns:p14="http://schemas.microsoft.com/office/powerpoint/2010/main" val="2228600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27</a:t>
            </a:fld>
            <a:endParaRPr lang="en-US"/>
          </a:p>
        </p:txBody>
      </p:sp>
    </p:spTree>
    <p:extLst>
      <p:ext uri="{BB962C8B-B14F-4D97-AF65-F5344CB8AC3E}">
        <p14:creationId xmlns:p14="http://schemas.microsoft.com/office/powerpoint/2010/main" val="3416364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9</a:t>
            </a:fld>
            <a:endParaRPr lang="en-US"/>
          </a:p>
        </p:txBody>
      </p:sp>
    </p:spTree>
    <p:extLst>
      <p:ext uri="{BB962C8B-B14F-4D97-AF65-F5344CB8AC3E}">
        <p14:creationId xmlns:p14="http://schemas.microsoft.com/office/powerpoint/2010/main" val="2434174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29</a:t>
            </a:fld>
            <a:endParaRPr lang="en-US"/>
          </a:p>
        </p:txBody>
      </p:sp>
    </p:spTree>
    <p:extLst>
      <p:ext uri="{BB962C8B-B14F-4D97-AF65-F5344CB8AC3E}">
        <p14:creationId xmlns:p14="http://schemas.microsoft.com/office/powerpoint/2010/main" val="6545422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30</a:t>
            </a:fld>
            <a:endParaRPr lang="en-US"/>
          </a:p>
        </p:txBody>
      </p:sp>
    </p:spTree>
    <p:extLst>
      <p:ext uri="{BB962C8B-B14F-4D97-AF65-F5344CB8AC3E}">
        <p14:creationId xmlns:p14="http://schemas.microsoft.com/office/powerpoint/2010/main" val="1208403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Notes</a:t>
            </a:r>
            <a:r>
              <a:rPr lang="en-GB" dirty="0"/>
              <a:t>: </a:t>
            </a:r>
          </a:p>
          <a:p>
            <a:r>
              <a:rPr lang="en-GB" dirty="0"/>
              <a:t>Store the photo of your invertebrate somewhere you will be bale to find it again!</a:t>
            </a:r>
          </a:p>
          <a:p>
            <a:r>
              <a:rPr lang="en-GB" dirty="0"/>
              <a:t>Please use</a:t>
            </a:r>
            <a:r>
              <a:rPr lang="en-GB" baseline="0" dirty="0"/>
              <a:t> the standardised method of naming samples and ensure that there aren’t 2 samples with the same sample name </a:t>
            </a:r>
            <a:endParaRPr lang="en-GB" dirty="0"/>
          </a:p>
          <a:p>
            <a:r>
              <a:rPr lang="en-GB" dirty="0"/>
              <a:t>Google Maps will give co-ordinates for a location, as will any device with GPS</a:t>
            </a:r>
          </a:p>
          <a:p>
            <a:r>
              <a:rPr lang="en-GB" dirty="0"/>
              <a:t>The Field Study Council guides are helpful in preliminary identification of invertebrates</a:t>
            </a: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31</a:t>
            </a:fld>
            <a:endParaRPr lang="en-US"/>
          </a:p>
        </p:txBody>
      </p:sp>
    </p:spTree>
    <p:extLst>
      <p:ext uri="{BB962C8B-B14F-4D97-AF65-F5344CB8AC3E}">
        <p14:creationId xmlns:p14="http://schemas.microsoft.com/office/powerpoint/2010/main" val="2498097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10</a:t>
            </a:fld>
            <a:endParaRPr lang="en-US"/>
          </a:p>
        </p:txBody>
      </p:sp>
    </p:spTree>
    <p:extLst>
      <p:ext uri="{BB962C8B-B14F-4D97-AF65-F5344CB8AC3E}">
        <p14:creationId xmlns:p14="http://schemas.microsoft.com/office/powerpoint/2010/main" val="385601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11</a:t>
            </a:fld>
            <a:endParaRPr lang="en-US"/>
          </a:p>
        </p:txBody>
      </p:sp>
    </p:spTree>
    <p:extLst>
      <p:ext uri="{BB962C8B-B14F-4D97-AF65-F5344CB8AC3E}">
        <p14:creationId xmlns:p14="http://schemas.microsoft.com/office/powerpoint/2010/main" val="4022911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a:t>
            </a:r>
            <a:r>
              <a:rPr lang="en-GB" baseline="0" dirty="0" smtClean="0"/>
              <a:t>mage relates </a:t>
            </a:r>
            <a:r>
              <a:rPr lang="en-GB" baseline="0" dirty="0"/>
              <a:t>to A level knowledge needed on the structure of the mitochondria and complexes involved in the ETC</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12</a:t>
            </a:fld>
            <a:endParaRPr lang="en-US"/>
          </a:p>
        </p:txBody>
      </p:sp>
    </p:spTree>
    <p:extLst>
      <p:ext uri="{BB962C8B-B14F-4D97-AF65-F5344CB8AC3E}">
        <p14:creationId xmlns:p14="http://schemas.microsoft.com/office/powerpoint/2010/main" val="3523837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barcoding</a:t>
            </a:r>
            <a:r>
              <a:rPr lang="en-GB" baseline="0" dirty="0"/>
              <a:t> has been used successfully in different ways. For example…</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13</a:t>
            </a:fld>
            <a:endParaRPr lang="en-US"/>
          </a:p>
        </p:txBody>
      </p:sp>
    </p:spTree>
    <p:extLst>
      <p:ext uri="{BB962C8B-B14F-4D97-AF65-F5344CB8AC3E}">
        <p14:creationId xmlns:p14="http://schemas.microsoft.com/office/powerpoint/2010/main" val="353320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from scientific paper</a:t>
            </a:r>
          </a:p>
        </p:txBody>
      </p:sp>
      <p:sp>
        <p:nvSpPr>
          <p:cNvPr id="4" name="Slide Number Placeholder 3"/>
          <p:cNvSpPr>
            <a:spLocks noGrp="1"/>
          </p:cNvSpPr>
          <p:nvPr>
            <p:ph type="sldNum" sz="quarter" idx="10"/>
          </p:nvPr>
        </p:nvSpPr>
        <p:spPr/>
        <p:txBody>
          <a:bodyPr/>
          <a:lstStyle/>
          <a:p>
            <a:fld id="{D20C2A22-CC90-0C46-AF30-D1E9E4E0560F}" type="slidenum">
              <a:rPr lang="en-US" smtClean="0"/>
              <a:t>14</a:t>
            </a:fld>
            <a:endParaRPr lang="en-US"/>
          </a:p>
        </p:txBody>
      </p:sp>
    </p:spTree>
    <p:extLst>
      <p:ext uri="{BB962C8B-B14F-4D97-AF65-F5344CB8AC3E}">
        <p14:creationId xmlns:p14="http://schemas.microsoft.com/office/powerpoint/2010/main" val="4122906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15</a:t>
            </a:fld>
            <a:endParaRPr lang="en-US"/>
          </a:p>
        </p:txBody>
      </p:sp>
    </p:spTree>
    <p:extLst>
      <p:ext uri="{BB962C8B-B14F-4D97-AF65-F5344CB8AC3E}">
        <p14:creationId xmlns:p14="http://schemas.microsoft.com/office/powerpoint/2010/main" val="20704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16</a:t>
            </a:fld>
            <a:endParaRPr lang="en-US"/>
          </a:p>
        </p:txBody>
      </p:sp>
    </p:spTree>
    <p:extLst>
      <p:ext uri="{BB962C8B-B14F-4D97-AF65-F5344CB8AC3E}">
        <p14:creationId xmlns:p14="http://schemas.microsoft.com/office/powerpoint/2010/main" val="3458251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8" name="Title Placeholder 1">
            <a:extLst>
              <a:ext uri="{FF2B5EF4-FFF2-40B4-BE49-F238E27FC236}">
                <a16:creationId xmlns:a16="http://schemas.microsoft.com/office/drawing/2014/main" id="{4BB0A620-6018-9B4B-98C6-C51CC6A1CDF0}"/>
              </a:ext>
            </a:extLst>
          </p:cNvPr>
          <p:cNvSpPr>
            <a:spLocks noGrp="1"/>
          </p:cNvSpPr>
          <p:nvPr>
            <p:ph type="title" hasCustomPrompt="1"/>
          </p:nvPr>
        </p:nvSpPr>
        <p:spPr>
          <a:xfrm>
            <a:off x="475312" y="2530157"/>
            <a:ext cx="6080760" cy="1325563"/>
          </a:xfrm>
          <a:prstGeom prst="rect">
            <a:avLst/>
          </a:prstGeom>
        </p:spPr>
        <p:txBody>
          <a:bodyPr vert="horz" lIns="91440" tIns="45720" rIns="91440" bIns="45720" rtlCol="0" anchor="t">
            <a:normAutofit/>
          </a:bodyPr>
          <a:lstStyle>
            <a:lvl1pPr>
              <a:lnSpc>
                <a:spcPct val="80000"/>
              </a:lnSpc>
              <a:defRPr sz="4500" b="1" i="0" spc="-150">
                <a:solidFill>
                  <a:schemeClr val="tx1"/>
                </a:solidFill>
                <a:latin typeface="Arial" panose="020B0604020202020204" pitchFamily="34" charset="0"/>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divider title</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ADC39AE6-3699-4D47-8CAA-F61756357C60}"/>
              </a:ext>
            </a:extLst>
          </p:cNvPr>
          <p:cNvSpPr>
            <a:spLocks noGrp="1"/>
          </p:cNvSpPr>
          <p:nvPr>
            <p:ph type="body" sz="quarter" idx="10" hasCustomPrompt="1"/>
          </p:nvPr>
        </p:nvSpPr>
        <p:spPr>
          <a:xfrm>
            <a:off x="475312" y="4926511"/>
            <a:ext cx="6080760" cy="542953"/>
          </a:xfrm>
          <a:prstGeom prst="rect">
            <a:avLst/>
          </a:prstGeom>
        </p:spPr>
        <p:txBody>
          <a:bodyPr tIns="0" bIns="90000" anchor="t"/>
          <a:lstStyle>
            <a:lvl1pPr marL="0" indent="0">
              <a:lnSpc>
                <a:spcPct val="100000"/>
              </a:lnSpc>
              <a:spcBef>
                <a:spcPts val="0"/>
              </a:spcBef>
              <a:buNone/>
              <a:defRPr sz="1800" b="0" i="0">
                <a:solidFill>
                  <a:schemeClr val="tx1"/>
                </a:solidFill>
                <a:latin typeface="Arial" panose="020B0604020202020204" pitchFamily="34" charset="0"/>
              </a:defRPr>
            </a:lvl1pPr>
          </a:lstStyle>
          <a:p>
            <a:pPr lvl="0"/>
            <a:r>
              <a:rPr lang="en-US" dirty="0"/>
              <a:t>Copy</a:t>
            </a:r>
          </a:p>
        </p:txBody>
      </p:sp>
    </p:spTree>
    <p:extLst>
      <p:ext uri="{BB962C8B-B14F-4D97-AF65-F5344CB8AC3E}">
        <p14:creationId xmlns:p14="http://schemas.microsoft.com/office/powerpoint/2010/main" val="854304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s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tx2"/>
              </a:buClr>
              <a:defRPr sz="2000"/>
            </a:lvl1pPr>
            <a:lvl2pPr>
              <a:spcBef>
                <a:spcPts val="2000"/>
              </a:spcBef>
              <a:buClr>
                <a:schemeClr val="tx2"/>
              </a:buClr>
              <a:defRPr sz="1800"/>
            </a:lvl2pPr>
            <a:lvl3pPr>
              <a:spcBef>
                <a:spcPts val="2000"/>
              </a:spcBef>
              <a:buClr>
                <a:schemeClr val="tx2"/>
              </a:buClr>
              <a:defRPr sz="1600"/>
            </a:lvl3pPr>
            <a:lvl4pPr>
              <a:spcBef>
                <a:spcPts val="2000"/>
              </a:spcBef>
              <a:buClr>
                <a:schemeClr val="tx2"/>
              </a:buClr>
              <a:defRPr sz="1400"/>
            </a:lvl4pPr>
            <a:lvl5pPr>
              <a:spcBef>
                <a:spcPts val="2000"/>
              </a:spcBef>
              <a:buClr>
                <a:schemeClr val="tx2"/>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8129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ud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accent5"/>
              </a:buClr>
              <a:defRPr sz="2000"/>
            </a:lvl1pPr>
            <a:lvl2pPr>
              <a:spcBef>
                <a:spcPts val="2000"/>
              </a:spcBef>
              <a:buClr>
                <a:schemeClr val="accent5"/>
              </a:buClr>
              <a:defRPr sz="1800"/>
            </a:lvl2pPr>
            <a:lvl3pPr>
              <a:spcBef>
                <a:spcPts val="2000"/>
              </a:spcBef>
              <a:buClr>
                <a:schemeClr val="accent5"/>
              </a:buClr>
              <a:defRPr sz="1600"/>
            </a:lvl3pPr>
            <a:lvl4pPr>
              <a:spcBef>
                <a:spcPts val="2000"/>
              </a:spcBef>
              <a:buClr>
                <a:schemeClr val="accent5"/>
              </a:buClr>
              <a:defRPr/>
            </a:lvl4pPr>
            <a:lvl5pPr>
              <a:spcBef>
                <a:spcPts val="2000"/>
              </a:spcBef>
              <a:buClr>
                <a:schemeClr val="accent5"/>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295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6BF0B3-F8DE-7F4B-AC41-5BC6B6E7BF71}"/>
              </a:ext>
            </a:extLst>
          </p:cNvPr>
          <p:cNvSpPr>
            <a:spLocks noGrp="1"/>
          </p:cNvSpPr>
          <p:nvPr>
            <p:ph sz="half" idx="1"/>
          </p:nvPr>
        </p:nvSpPr>
        <p:spPr>
          <a:xfrm>
            <a:off x="480176"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5F9C71AB-91D9-A741-AAF8-3120F767997F}"/>
              </a:ext>
            </a:extLst>
          </p:cNvPr>
          <p:cNvSpPr>
            <a:spLocks noGrp="1"/>
          </p:cNvSpPr>
          <p:nvPr>
            <p:ph type="title" hasCustomPrompt="1"/>
          </p:nvPr>
        </p:nvSpPr>
        <p:spPr>
          <a:xfrm>
            <a:off x="475311" y="951055"/>
            <a:ext cx="11241377" cy="954722"/>
          </a:xfrm>
        </p:spPr>
        <p:txBody>
          <a:bodyPr/>
          <a:lstStyle/>
          <a:p>
            <a:r>
              <a:rPr lang="en-US"/>
              <a:t>title</a:t>
            </a:r>
          </a:p>
        </p:txBody>
      </p:sp>
      <p:sp>
        <p:nvSpPr>
          <p:cNvPr id="15" name="Content Placeholder 2">
            <a:extLst>
              <a:ext uri="{FF2B5EF4-FFF2-40B4-BE49-F238E27FC236}">
                <a16:creationId xmlns:a16="http://schemas.microsoft.com/office/drawing/2014/main" id="{FA75C259-4C64-C747-A1CA-ABE536AC6C8E}"/>
              </a:ext>
            </a:extLst>
          </p:cNvPr>
          <p:cNvSpPr>
            <a:spLocks noGrp="1"/>
          </p:cNvSpPr>
          <p:nvPr>
            <p:ph sz="half" idx="18"/>
          </p:nvPr>
        </p:nvSpPr>
        <p:spPr>
          <a:xfrm>
            <a:off x="6316687"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3836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39F549FB-18B1-744E-8702-3E4C3A03148A}"/>
              </a:ext>
            </a:extLst>
          </p:cNvPr>
          <p:cNvSpPr>
            <a:spLocks noGrp="1"/>
          </p:cNvSpPr>
          <p:nvPr>
            <p:ph type="title" hasCustomPrompt="1"/>
          </p:nvPr>
        </p:nvSpPr>
        <p:spPr>
          <a:xfrm>
            <a:off x="475311" y="951055"/>
            <a:ext cx="11241377" cy="954722"/>
          </a:xfrm>
        </p:spPr>
        <p:txBody>
          <a:bodyPr/>
          <a:lstStyle/>
          <a:p>
            <a:r>
              <a:rPr lang="en-US"/>
              <a:t>title</a:t>
            </a:r>
          </a:p>
        </p:txBody>
      </p:sp>
    </p:spTree>
    <p:extLst>
      <p:ext uri="{BB962C8B-B14F-4D97-AF65-F5344CB8AC3E}">
        <p14:creationId xmlns:p14="http://schemas.microsoft.com/office/powerpoint/2010/main" val="2705148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258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2930922"/>
          </a:xfrm>
          <a:prstGeom prst="rect">
            <a:avLst/>
          </a:prstGeom>
        </p:spPr>
        <p:txBody>
          <a:bodyPr tIns="90000"/>
          <a:lstStyle>
            <a:lvl1pPr marL="0" indent="0">
              <a:spcBef>
                <a:spcPts val="2000"/>
              </a:spcBef>
              <a:buClr>
                <a:schemeClr val="accent5"/>
              </a:buClr>
              <a:buNone/>
              <a:defRPr sz="2000"/>
            </a:lvl1pPr>
            <a:lvl2pPr marL="7938" indent="0">
              <a:spcBef>
                <a:spcPts val="2000"/>
              </a:spcBef>
              <a:buClr>
                <a:schemeClr val="accent5"/>
              </a:buClr>
              <a:buNone/>
              <a:defRPr sz="1800"/>
            </a:lvl2pPr>
            <a:lvl3pPr marL="0" indent="0">
              <a:spcBef>
                <a:spcPts val="2000"/>
              </a:spcBef>
              <a:buClr>
                <a:schemeClr val="accent5"/>
              </a:buClr>
              <a:buNone/>
              <a:defRPr sz="1600"/>
            </a:lvl3pPr>
            <a:lvl4pPr marL="0" indent="0">
              <a:spcBef>
                <a:spcPts val="2000"/>
              </a:spcBef>
              <a:buClr>
                <a:schemeClr val="accent5"/>
              </a:buClr>
              <a:buNone/>
              <a:defRPr/>
            </a:lvl4pPr>
            <a:lvl5pPr marL="0" indent="0">
              <a:spcBef>
                <a:spcPts val="2000"/>
              </a:spcBef>
              <a:buClr>
                <a:schemeClr val="accent5"/>
              </a:buClr>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5" name="Group 4">
            <a:extLst>
              <a:ext uri="{FF2B5EF4-FFF2-40B4-BE49-F238E27FC236}">
                <a16:creationId xmlns:a16="http://schemas.microsoft.com/office/drawing/2014/main" id="{8627620D-6E72-9029-9B6E-2BF5B4875340}"/>
              </a:ext>
            </a:extLst>
          </p:cNvPr>
          <p:cNvGrpSpPr/>
          <p:nvPr userDrawn="1"/>
        </p:nvGrpSpPr>
        <p:grpSpPr>
          <a:xfrm>
            <a:off x="435582" y="5351227"/>
            <a:ext cx="11614978" cy="1111436"/>
            <a:chOff x="435582" y="4362596"/>
            <a:chExt cx="11614978" cy="1111436"/>
          </a:xfrm>
        </p:grpSpPr>
        <p:pic>
          <p:nvPicPr>
            <p:cNvPr id="7" name="Graphic 6">
              <a:extLst>
                <a:ext uri="{FF2B5EF4-FFF2-40B4-BE49-F238E27FC236}">
                  <a16:creationId xmlns:a16="http://schemas.microsoft.com/office/drawing/2014/main" id="{9BFAD8F2-D50B-6CB4-C894-EDFE05A5558D}"/>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35582" y="4544079"/>
              <a:ext cx="2691526" cy="804425"/>
            </a:xfrm>
            <a:prstGeom prst="rect">
              <a:avLst/>
            </a:prstGeom>
          </p:spPr>
        </p:pic>
        <p:pic>
          <p:nvPicPr>
            <p:cNvPr id="8" name="Picture 7" descr="A close-up of a logo&#10;&#10;Description automatically generated">
              <a:extLst>
                <a:ext uri="{FF2B5EF4-FFF2-40B4-BE49-F238E27FC236}">
                  <a16:creationId xmlns:a16="http://schemas.microsoft.com/office/drawing/2014/main" id="{7D433792-96AA-DBA1-4FFC-405DA48065F7}"/>
                </a:ext>
              </a:extLst>
            </p:cNvPr>
            <p:cNvPicPr>
              <a:picLocks noChangeAspect="1"/>
            </p:cNvPicPr>
            <p:nvPr userDrawn="1"/>
          </p:nvPicPr>
          <p:blipFill>
            <a:blip r:embed="rId4">
              <a:alphaModFix/>
            </a:blip>
            <a:stretch>
              <a:fillRect/>
            </a:stretch>
          </p:blipFill>
          <p:spPr>
            <a:xfrm>
              <a:off x="6740364" y="4362596"/>
              <a:ext cx="5310196" cy="1111436"/>
            </a:xfrm>
            <a:prstGeom prst="rect">
              <a:avLst/>
            </a:prstGeom>
          </p:spPr>
        </p:pic>
        <p:pic>
          <p:nvPicPr>
            <p:cNvPr id="9" name="Graphic 8">
              <a:extLst>
                <a:ext uri="{FF2B5EF4-FFF2-40B4-BE49-F238E27FC236}">
                  <a16:creationId xmlns:a16="http://schemas.microsoft.com/office/drawing/2014/main" id="{1A12A043-8693-5634-96E6-1924DE129C4F}"/>
                </a:ext>
              </a:extLst>
            </p:cNvPr>
            <p:cNvPicPr>
              <a:picLocks noChangeAspect="1"/>
            </p:cNvPicPr>
            <p:nvPr userDrawn="1"/>
          </p:nvPicPr>
          <p:blipFill>
            <a:blip r:embed="rId5">
              <a:extLst>
                <a:ext uri="{96DAC541-7B7A-43D3-8B79-37D633B846F1}">
                  <asvg:svgBlip xmlns:asvg="http://schemas.microsoft.com/office/drawing/2016/SVG/main" xmlns="" r:embed="rId6"/>
                </a:ext>
              </a:extLst>
            </a:blip>
            <a:stretch>
              <a:fillRect/>
            </a:stretch>
          </p:blipFill>
          <p:spPr>
            <a:xfrm>
              <a:off x="3860024" y="4527569"/>
              <a:ext cx="2394193" cy="822892"/>
            </a:xfrm>
            <a:prstGeom prst="rect">
              <a:avLst/>
            </a:prstGeom>
          </p:spPr>
        </p:pic>
      </p:grpSp>
    </p:spTree>
    <p:extLst>
      <p:ext uri="{BB962C8B-B14F-4D97-AF65-F5344CB8AC3E}">
        <p14:creationId xmlns:p14="http://schemas.microsoft.com/office/powerpoint/2010/main" val="3309502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ssion title">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FEF70482-B8CE-4942-8769-197FC3B6451F}"/>
              </a:ext>
            </a:extLst>
          </p:cNvPr>
          <p:cNvSpPr>
            <a:spLocks noGrp="1"/>
          </p:cNvSpPr>
          <p:nvPr>
            <p:ph type="title" hasCustomPrompt="1"/>
          </p:nvPr>
        </p:nvSpPr>
        <p:spPr>
          <a:xfrm>
            <a:off x="475312" y="1873326"/>
            <a:ext cx="7092437" cy="2045531"/>
          </a:xfrm>
          <a:prstGeom prst="rect">
            <a:avLst/>
          </a:prstGeom>
        </p:spPr>
        <p:txBody>
          <a:bodyPr vert="horz" lIns="91440" tIns="45720" rIns="91440" bIns="45720" rtlCol="0" anchor="t">
            <a:noAutofit/>
          </a:bodyPr>
          <a:lstStyle>
            <a:lvl1pPr>
              <a:lnSpc>
                <a:spcPct val="100000"/>
              </a:lnSpc>
              <a:defRPr sz="6200" b="1" i="0" spc="0">
                <a:solidFill>
                  <a:schemeClr val="bg1"/>
                </a:solidFill>
                <a:latin typeface="+mj-lt"/>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Title for</a:t>
            </a:r>
            <a:br>
              <a:rPr lang="en-GB" b="1" i="0" dirty="0">
                <a:effectLst/>
                <a:latin typeface="Arial" panose="020B0604020202020204" pitchFamily="34" charset="0"/>
                <a:cs typeface="Arial" panose="020B0604020202020204" pitchFamily="34" charset="0"/>
              </a:rPr>
            </a:br>
            <a:r>
              <a:rPr lang="en-GB" b="1" i="0" dirty="0">
                <a:effectLst/>
                <a:latin typeface="Arial" panose="020B0604020202020204" pitchFamily="34" charset="0"/>
                <a:cs typeface="Arial" panose="020B0604020202020204" pitchFamily="34" charset="0"/>
              </a:rPr>
              <a:t>the session</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B24937F4-834D-AEB5-0276-3EF005EFDB32}"/>
              </a:ext>
            </a:extLst>
          </p:cNvPr>
          <p:cNvSpPr>
            <a:spLocks noGrp="1"/>
          </p:cNvSpPr>
          <p:nvPr>
            <p:ph type="body" sz="quarter" idx="13" hasCustomPrompt="1"/>
          </p:nvPr>
        </p:nvSpPr>
        <p:spPr>
          <a:xfrm>
            <a:off x="475312" y="361855"/>
            <a:ext cx="2008006" cy="1633397"/>
          </a:xfrm>
          <a:prstGeom prst="rect">
            <a:avLst/>
          </a:prstGeom>
        </p:spPr>
        <p:txBody>
          <a:bodyPr wrap="square" tIns="46800" bIns="46800" anchor="t" anchorCtr="0">
            <a:spAutoFit/>
          </a:bodyPr>
          <a:lstStyle>
            <a:lvl1pPr>
              <a:lnSpc>
                <a:spcPct val="100000"/>
              </a:lnSpc>
              <a:spcBef>
                <a:spcPts val="0"/>
              </a:spcBef>
              <a:buNone/>
              <a:defRPr sz="10000" b="1" i="0">
                <a:solidFill>
                  <a:schemeClr val="bg1"/>
                </a:solidFill>
                <a:latin typeface="+mn-lt"/>
              </a:defRPr>
            </a:lvl1pPr>
          </a:lstStyle>
          <a:p>
            <a:pPr lvl="0"/>
            <a:r>
              <a:rPr lang="en-US" dirty="0"/>
              <a:t>01</a:t>
            </a:r>
          </a:p>
        </p:txBody>
      </p:sp>
    </p:spTree>
    <p:extLst>
      <p:ext uri="{BB962C8B-B14F-4D97-AF65-F5344CB8AC3E}">
        <p14:creationId xmlns:p14="http://schemas.microsoft.com/office/powerpoint/2010/main" val="1562635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31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67C4F3-F8CD-1E4F-9F4F-AFF0FBABDF0A}"/>
              </a:ext>
            </a:extLst>
          </p:cNvPr>
          <p:cNvSpPr>
            <a:spLocks noGrp="1"/>
          </p:cNvSpPr>
          <p:nvPr>
            <p:ph type="body" idx="1"/>
          </p:nvPr>
        </p:nvSpPr>
        <p:spPr>
          <a:xfrm>
            <a:off x="480176" y="2021304"/>
            <a:ext cx="11236511" cy="3471815"/>
          </a:xfrm>
          <a:prstGeom prst="rect">
            <a:avLst/>
          </a:prstGeom>
        </p:spPr>
        <p:txBody>
          <a:bodyPr vert="horz" lIns="91440" tIns="90000" rIns="91440" bIns="90000" rtlCol="0">
            <a:normAutofit/>
          </a:bodyPr>
          <a:lstStyle/>
          <a:p>
            <a:pPr lvl="0"/>
            <a:r>
              <a:rPr lang="en-US"/>
              <a:t>Copy</a:t>
            </a:r>
          </a:p>
          <a:p>
            <a:pPr lvl="1"/>
            <a:r>
              <a:rPr lang="en-US"/>
              <a:t>Second level</a:t>
            </a:r>
          </a:p>
          <a:p>
            <a:pPr lvl="2"/>
            <a:r>
              <a:rPr lang="en-US"/>
              <a:t>Third level</a:t>
            </a:r>
          </a:p>
          <a:p>
            <a:pPr lvl="3"/>
            <a:r>
              <a:rPr lang="en-US"/>
              <a:t>Fourth level</a:t>
            </a:r>
          </a:p>
          <a:p>
            <a:pPr lvl="4"/>
            <a:r>
              <a:rPr lang="en-US"/>
              <a:t>Fifth level</a:t>
            </a:r>
          </a:p>
        </p:txBody>
      </p:sp>
      <p:sp>
        <p:nvSpPr>
          <p:cNvPr id="2" name="Title Placeholder 1">
            <a:extLst>
              <a:ext uri="{FF2B5EF4-FFF2-40B4-BE49-F238E27FC236}">
                <a16:creationId xmlns:a16="http://schemas.microsoft.com/office/drawing/2014/main" id="{2EEE1339-DC47-AF47-A64F-7D5F2C987716}"/>
              </a:ext>
            </a:extLst>
          </p:cNvPr>
          <p:cNvSpPr>
            <a:spLocks noGrp="1"/>
          </p:cNvSpPr>
          <p:nvPr>
            <p:ph type="title"/>
          </p:nvPr>
        </p:nvSpPr>
        <p:spPr>
          <a:xfrm>
            <a:off x="475311" y="951055"/>
            <a:ext cx="11241377" cy="954722"/>
          </a:xfrm>
          <a:prstGeom prst="rect">
            <a:avLst/>
          </a:prstGeom>
        </p:spPr>
        <p:txBody>
          <a:bodyPr vert="horz" lIns="91440" tIns="0" rIns="91440" bIns="45720" rtlCol="0" anchor="t">
            <a:normAutofit/>
          </a:bodyPr>
          <a:lstStyle/>
          <a:p>
            <a:r>
              <a:rPr lang="en-US"/>
              <a:t>title</a:t>
            </a:r>
          </a:p>
        </p:txBody>
      </p:sp>
    </p:spTree>
    <p:extLst>
      <p:ext uri="{BB962C8B-B14F-4D97-AF65-F5344CB8AC3E}">
        <p14:creationId xmlns:p14="http://schemas.microsoft.com/office/powerpoint/2010/main" val="4060658995"/>
      </p:ext>
    </p:extLst>
  </p:cSld>
  <p:clrMap bg1="lt1" tx1="dk1" bg2="lt2" tx2="dk2" accent1="accent1" accent2="accent2" accent3="accent3" accent4="accent4" accent5="accent5" accent6="accent6" hlink="hlink" folHlink="folHlink"/>
  <p:sldLayoutIdLst>
    <p:sldLayoutId id="2147483687" r:id="rId1"/>
    <p:sldLayoutId id="2147483686" r:id="rId2"/>
    <p:sldLayoutId id="2147483692" r:id="rId3"/>
    <p:sldLayoutId id="2147483688" r:id="rId4"/>
    <p:sldLayoutId id="2147483690" r:id="rId5"/>
    <p:sldLayoutId id="2147483691" r:id="rId6"/>
    <p:sldLayoutId id="2147483693" r:id="rId7"/>
  </p:sldLayoutIdLst>
  <p:hf hdr="0"/>
  <p:txStyles>
    <p:titleStyle>
      <a:lvl1pPr algn="l" defTabSz="914400" rtl="0" eaLnBrk="1" latinLnBrk="0" hangingPunct="1">
        <a:lnSpc>
          <a:spcPct val="80000"/>
        </a:lnSpc>
        <a:spcBef>
          <a:spcPct val="0"/>
        </a:spcBef>
        <a:buNone/>
        <a:defRPr sz="3500" b="1" i="0" kern="1200" cap="none" spc="-150" baseline="0">
          <a:solidFill>
            <a:schemeClr val="tx1"/>
          </a:solidFill>
          <a:latin typeface="+mj-lt"/>
          <a:ea typeface="+mj-ea"/>
          <a:cs typeface="+mj-cs"/>
        </a:defRPr>
      </a:lvl1pPr>
    </p:titleStyle>
    <p:bodyStyle>
      <a:lvl1pPr marL="185738" indent="-185738" algn="l" defTabSz="914400" rtl="0" eaLnBrk="1" latinLnBrk="0" hangingPunct="1">
        <a:lnSpc>
          <a:spcPct val="100000"/>
        </a:lnSpc>
        <a:spcBef>
          <a:spcPts val="2000"/>
        </a:spcBef>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D50090A-3BF6-2A47-5049-276561A5CF96}"/>
              </a:ext>
            </a:extLst>
          </p:cNvPr>
          <p:cNvSpPr/>
          <p:nvPr userDrawn="1"/>
        </p:nvSpPr>
        <p:spPr>
          <a:xfrm flipV="1">
            <a:off x="-4437" y="4237200"/>
            <a:ext cx="12192000" cy="2620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2141392"/>
      </p:ext>
    </p:extLst>
  </p:cSld>
  <p:clrMap bg1="lt1" tx1="dk1" bg2="lt2" tx2="dk2" accent1="accent1" accent2="accent2" accent3="accent3" accent4="accent4" accent5="accent5" accent6="accent6" hlink="hlink" folHlink="folHlink"/>
  <p:sldLayoutIdLst>
    <p:sldLayoutId id="2147483679"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A dna strand in a black background&#10;&#10;Description automatically generated with medium confidence">
            <a:extLst>
              <a:ext uri="{FF2B5EF4-FFF2-40B4-BE49-F238E27FC236}">
                <a16:creationId xmlns:a16="http://schemas.microsoft.com/office/drawing/2014/main" id="{5B3DACB7-AC52-DA6F-87A3-424AE4A48130}"/>
              </a:ext>
            </a:extLst>
          </p:cNvPr>
          <p:cNvPicPr>
            <a:picLocks noChangeAspect="1"/>
          </p:cNvPicPr>
          <p:nvPr userDrawn="1"/>
        </p:nvPicPr>
        <p:blipFill>
          <a:blip r:embed="rId3"/>
          <a:stretch>
            <a:fillRect/>
          </a:stretch>
        </p:blipFill>
        <p:spPr>
          <a:xfrm>
            <a:off x="2564019" y="386298"/>
            <a:ext cx="7063961" cy="6085403"/>
          </a:xfrm>
          <a:prstGeom prst="rect">
            <a:avLst/>
          </a:prstGeom>
        </p:spPr>
      </p:pic>
    </p:spTree>
    <p:extLst>
      <p:ext uri="{BB962C8B-B14F-4D97-AF65-F5344CB8AC3E}">
        <p14:creationId xmlns:p14="http://schemas.microsoft.com/office/powerpoint/2010/main" val="2387029819"/>
      </p:ext>
    </p:extLst>
  </p:cSld>
  <p:clrMap bg1="lt1" tx1="dk1" bg2="lt2" tx2="dk2" accent1="accent1" accent2="accent2" accent3="accent3" accent4="accent4" accent5="accent5" accent6="accent6" hlink="hlink" folHlink="folHlink"/>
  <p:sldLayoutIdLst>
    <p:sldLayoutId id="2147483683"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blast.ncbi.nlm.nih.gov/Blast.cgi"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s://www.yourgenome.org/theme/barcoding-for-beginners"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bit.ly/B4B-PreQ"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156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3"/>
          <a:srcRect l="10498" t="27271" r="46045" b="34268"/>
          <a:stretch/>
        </p:blipFill>
        <p:spPr>
          <a:xfrm>
            <a:off x="9696713" y="1986133"/>
            <a:ext cx="1856889" cy="1124758"/>
          </a:xfrm>
          <a:prstGeom prst="rect">
            <a:avLst/>
          </a:prstGeom>
        </p:spPr>
      </p:pic>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1"/>
            <a:ext cx="4963692" cy="4608099"/>
          </a:xfrm>
        </p:spPr>
        <p:txBody>
          <a:bodyPr>
            <a:noAutofit/>
          </a:bodyPr>
          <a:lstStyle/>
          <a:p>
            <a:pPr marL="0" indent="0">
              <a:buNone/>
            </a:pPr>
            <a:r>
              <a:rPr lang="en-GB" dirty="0"/>
              <a:t>No universal region of DNA that remains constant with a species, but shows variation between species, has been identified. Instead different barcodes are used in different taxonomic groups.</a:t>
            </a:r>
          </a:p>
          <a:p>
            <a:pPr marL="0" indent="0">
              <a:buNone/>
            </a:pPr>
            <a:r>
              <a:rPr lang="en-GB" dirty="0"/>
              <a:t>Paul Hebert proposed the mitochondrial cytochrome c oxidase subunit 1 (COI) gene as an </a:t>
            </a:r>
            <a:r>
              <a:rPr lang="en-GB" b="1" dirty="0">
                <a:solidFill>
                  <a:schemeClr val="accent5"/>
                </a:solidFill>
              </a:rPr>
              <a:t>unique barcode region for animals</a:t>
            </a:r>
            <a:r>
              <a:rPr lang="en-GB" dirty="0"/>
              <a:t>. Sequence diversity in a 650 </a:t>
            </a:r>
            <a:r>
              <a:rPr lang="en-GB" dirty="0" err="1"/>
              <a:t>bp</a:t>
            </a:r>
            <a:r>
              <a:rPr lang="en-GB" dirty="0"/>
              <a:t> region near the 5’ end of the COI gene provides strong species level resolution for different animal groups. </a:t>
            </a:r>
          </a:p>
        </p:txBody>
      </p:sp>
      <p:pic>
        <p:nvPicPr>
          <p:cNvPr id="21" name="Picture 20"/>
          <p:cNvPicPr>
            <a:picLocks noChangeAspect="1"/>
          </p:cNvPicPr>
          <p:nvPr/>
        </p:nvPicPr>
        <p:blipFill rotWithShape="1">
          <a:blip r:embed="rId4"/>
          <a:srcRect t="18719" r="14320"/>
          <a:stretch/>
        </p:blipFill>
        <p:spPr>
          <a:xfrm>
            <a:off x="9704953" y="3104514"/>
            <a:ext cx="1853719" cy="1143395"/>
          </a:xfrm>
          <a:prstGeom prst="rect">
            <a:avLst/>
          </a:prstGeom>
        </p:spPr>
      </p:pic>
      <p:pic>
        <p:nvPicPr>
          <p:cNvPr id="24" name="Picture 23"/>
          <p:cNvPicPr>
            <a:picLocks noChangeAspect="1"/>
          </p:cNvPicPr>
          <p:nvPr/>
        </p:nvPicPr>
        <p:blipFill rotWithShape="1">
          <a:blip r:embed="rId5"/>
          <a:srcRect r="10658" b="26016"/>
          <a:stretch/>
        </p:blipFill>
        <p:spPr>
          <a:xfrm>
            <a:off x="6001282" y="1983518"/>
            <a:ext cx="1862558" cy="1128729"/>
          </a:xfrm>
          <a:prstGeom prst="rect">
            <a:avLst/>
          </a:prstGeom>
        </p:spPr>
      </p:pic>
      <p:pic>
        <p:nvPicPr>
          <p:cNvPr id="27" name="Picture 26"/>
          <p:cNvPicPr>
            <a:picLocks noChangeAspect="1"/>
          </p:cNvPicPr>
          <p:nvPr/>
        </p:nvPicPr>
        <p:blipFill rotWithShape="1">
          <a:blip r:embed="rId6"/>
          <a:srcRect l="19688" t="7185" r="4316" b="13154"/>
          <a:stretch/>
        </p:blipFill>
        <p:spPr>
          <a:xfrm rot="5400000">
            <a:off x="6364440" y="3879357"/>
            <a:ext cx="1133071" cy="1865723"/>
          </a:xfrm>
          <a:prstGeom prst="rect">
            <a:avLst/>
          </a:prstGeom>
        </p:spPr>
      </p:pic>
      <p:pic>
        <p:nvPicPr>
          <p:cNvPr id="29" name="Picture 28"/>
          <p:cNvPicPr>
            <a:picLocks noChangeAspect="1"/>
          </p:cNvPicPr>
          <p:nvPr/>
        </p:nvPicPr>
        <p:blipFill rotWithShape="1">
          <a:blip r:embed="rId7"/>
          <a:srcRect l="8800" t="16193" b="6689"/>
          <a:stretch/>
        </p:blipFill>
        <p:spPr>
          <a:xfrm>
            <a:off x="7863837" y="4245682"/>
            <a:ext cx="1837948" cy="1132226"/>
          </a:xfrm>
          <a:prstGeom prst="rect">
            <a:avLst/>
          </a:prstGeom>
        </p:spPr>
      </p:pic>
      <p:pic>
        <p:nvPicPr>
          <p:cNvPr id="33" name="Picture 32"/>
          <p:cNvPicPr>
            <a:picLocks noChangeAspect="1"/>
          </p:cNvPicPr>
          <p:nvPr/>
        </p:nvPicPr>
        <p:blipFill rotWithShape="1">
          <a:blip r:embed="rId8"/>
          <a:srcRect l="13955" t="26379" r="43801" b="35409"/>
          <a:stretch/>
        </p:blipFill>
        <p:spPr>
          <a:xfrm>
            <a:off x="7858052" y="1977155"/>
            <a:ext cx="1847320" cy="1135091"/>
          </a:xfrm>
          <a:prstGeom prst="rect">
            <a:avLst/>
          </a:prstGeom>
        </p:spPr>
      </p:pic>
      <p:pic>
        <p:nvPicPr>
          <p:cNvPr id="35" name="Picture 34"/>
          <p:cNvPicPr>
            <a:picLocks noChangeAspect="1"/>
          </p:cNvPicPr>
          <p:nvPr/>
        </p:nvPicPr>
        <p:blipFill rotWithShape="1">
          <a:blip r:embed="rId9"/>
          <a:srcRect l="31238" t="25830" r="42687" b="9926"/>
          <a:stretch/>
        </p:blipFill>
        <p:spPr>
          <a:xfrm rot="16200000">
            <a:off x="8207924" y="2750879"/>
            <a:ext cx="1137018" cy="1857042"/>
          </a:xfrm>
          <a:prstGeom prst="rect">
            <a:avLst/>
          </a:prstGeom>
        </p:spPr>
      </p:pic>
      <p:pic>
        <p:nvPicPr>
          <p:cNvPr id="41" name="Picture 12" descr="Free Snake Beach Snake photo and picture"/>
          <p:cNvPicPr>
            <a:picLocks noChangeAspect="1" noChangeArrowheads="1"/>
          </p:cNvPicPr>
          <p:nvPr/>
        </p:nvPicPr>
        <p:blipFill rotWithShape="1">
          <a:blip r:embed="rId10">
            <a:extLst>
              <a:ext uri="{28A0092B-C50C-407E-A947-70E740481C1C}">
                <a14:useLocalDpi xmlns:a14="http://schemas.microsoft.com/office/drawing/2010/main" val="0"/>
              </a:ext>
            </a:extLst>
          </a:blip>
          <a:srcRect l="6486" t="10325" r="6744" b="12238"/>
          <a:stretch/>
        </p:blipFill>
        <p:spPr bwMode="auto">
          <a:xfrm>
            <a:off x="9701785" y="4253696"/>
            <a:ext cx="1851817" cy="111861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p:cNvPicPr>
            <a:picLocks noChangeAspect="1"/>
          </p:cNvPicPr>
          <p:nvPr/>
        </p:nvPicPr>
        <p:blipFill rotWithShape="1">
          <a:blip r:embed="rId11"/>
          <a:srcRect t="3319" r="8475" b="12660"/>
          <a:stretch/>
        </p:blipFill>
        <p:spPr>
          <a:xfrm>
            <a:off x="7859211" y="5387791"/>
            <a:ext cx="1837810" cy="1122784"/>
          </a:xfrm>
          <a:prstGeom prst="rect">
            <a:avLst/>
          </a:prstGeom>
        </p:spPr>
      </p:pic>
      <p:pic>
        <p:nvPicPr>
          <p:cNvPr id="49" name="Picture 48"/>
          <p:cNvPicPr>
            <a:picLocks noChangeAspect="1"/>
          </p:cNvPicPr>
          <p:nvPr/>
        </p:nvPicPr>
        <p:blipFill rotWithShape="1">
          <a:blip r:embed="rId12"/>
          <a:srcRect l="8114" t="6396" b="14707"/>
          <a:stretch/>
        </p:blipFill>
        <p:spPr>
          <a:xfrm flipH="1">
            <a:off x="9697020" y="5377908"/>
            <a:ext cx="1856178" cy="1125220"/>
          </a:xfrm>
          <a:prstGeom prst="rect">
            <a:avLst/>
          </a:prstGeom>
        </p:spPr>
      </p:pic>
      <p:pic>
        <p:nvPicPr>
          <p:cNvPr id="50" name="Picture 49"/>
          <p:cNvPicPr>
            <a:picLocks noChangeAspect="1"/>
          </p:cNvPicPr>
          <p:nvPr/>
        </p:nvPicPr>
        <p:blipFill rotWithShape="1">
          <a:blip r:embed="rId13"/>
          <a:srcRect l="9314" t="11964" b="1"/>
          <a:stretch/>
        </p:blipFill>
        <p:spPr>
          <a:xfrm>
            <a:off x="6001282" y="3112246"/>
            <a:ext cx="1852141" cy="1135663"/>
          </a:xfrm>
          <a:prstGeom prst="rect">
            <a:avLst/>
          </a:prstGeom>
        </p:spPr>
      </p:pic>
      <p:pic>
        <p:nvPicPr>
          <p:cNvPr id="51" name="Picture 50"/>
          <p:cNvPicPr>
            <a:picLocks noChangeAspect="1"/>
          </p:cNvPicPr>
          <p:nvPr/>
        </p:nvPicPr>
        <p:blipFill rotWithShape="1">
          <a:blip r:embed="rId14"/>
          <a:srcRect t="11112" r="9077" b="2962"/>
          <a:stretch/>
        </p:blipFill>
        <p:spPr>
          <a:xfrm flipH="1">
            <a:off x="5994949" y="5377908"/>
            <a:ext cx="1862320" cy="1124398"/>
          </a:xfrm>
          <a:prstGeom prst="rect">
            <a:avLst/>
          </a:prstGeom>
        </p:spPr>
      </p:pic>
      <p:graphicFrame>
        <p:nvGraphicFramePr>
          <p:cNvPr id="52" name="Table 51"/>
          <p:cNvGraphicFramePr>
            <a:graphicFrameLocks noGrp="1"/>
          </p:cNvGraphicFramePr>
          <p:nvPr>
            <p:extLst>
              <p:ext uri="{D42A27DB-BD31-4B8C-83A1-F6EECF244321}">
                <p14:modId xmlns:p14="http://schemas.microsoft.com/office/powerpoint/2010/main" val="2072888657"/>
              </p:ext>
            </p:extLst>
          </p:nvPr>
        </p:nvGraphicFramePr>
        <p:xfrm>
          <a:off x="6001283" y="1980022"/>
          <a:ext cx="5554224" cy="4532112"/>
        </p:xfrm>
        <a:graphic>
          <a:graphicData uri="http://schemas.openxmlformats.org/drawingml/2006/table">
            <a:tbl>
              <a:tblPr firstRow="1" bandRow="1">
                <a:tableStyleId>{5C22544A-7EE6-4342-B048-85BDC9FD1C3A}</a:tableStyleId>
              </a:tblPr>
              <a:tblGrid>
                <a:gridCol w="1851408">
                  <a:extLst>
                    <a:ext uri="{9D8B030D-6E8A-4147-A177-3AD203B41FA5}">
                      <a16:colId xmlns:a16="http://schemas.microsoft.com/office/drawing/2014/main" val="4162230676"/>
                    </a:ext>
                  </a:extLst>
                </a:gridCol>
                <a:gridCol w="1851408">
                  <a:extLst>
                    <a:ext uri="{9D8B030D-6E8A-4147-A177-3AD203B41FA5}">
                      <a16:colId xmlns:a16="http://schemas.microsoft.com/office/drawing/2014/main" val="2661113032"/>
                    </a:ext>
                  </a:extLst>
                </a:gridCol>
                <a:gridCol w="1851408">
                  <a:extLst>
                    <a:ext uri="{9D8B030D-6E8A-4147-A177-3AD203B41FA5}">
                      <a16:colId xmlns:a16="http://schemas.microsoft.com/office/drawing/2014/main" val="454769687"/>
                    </a:ext>
                  </a:extLst>
                </a:gridCol>
              </a:tblGrid>
              <a:tr h="1133028">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996613282"/>
                  </a:ext>
                </a:extLst>
              </a:tr>
              <a:tr h="1133028">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30951728"/>
                  </a:ext>
                </a:extLst>
              </a:tr>
              <a:tr h="1133028">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909001065"/>
                  </a:ext>
                </a:extLst>
              </a:tr>
              <a:tr h="1133028">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070342605"/>
                  </a:ext>
                </a:extLst>
              </a:tr>
            </a:tbl>
          </a:graphicData>
        </a:graphic>
      </p:graphicFrame>
      <p:sp>
        <p:nvSpPr>
          <p:cNvPr id="6" name="TextBox 5"/>
          <p:cNvSpPr txBox="1"/>
          <p:nvPr/>
        </p:nvSpPr>
        <p:spPr>
          <a:xfrm>
            <a:off x="475312" y="6213544"/>
            <a:ext cx="5372595" cy="646331"/>
          </a:xfrm>
          <a:prstGeom prst="rect">
            <a:avLst/>
          </a:prstGeom>
          <a:noFill/>
        </p:spPr>
        <p:txBody>
          <a:bodyPr wrap="square" rtlCol="0">
            <a:spAutoFit/>
          </a:bodyPr>
          <a:lstStyle/>
          <a:p>
            <a:r>
              <a:rPr lang="en-GB" sz="1200" dirty="0"/>
              <a:t>Hebert, P. D. N., </a:t>
            </a:r>
            <a:r>
              <a:rPr lang="en-GB" sz="1200" dirty="0" err="1"/>
              <a:t>Ratnasingham</a:t>
            </a:r>
            <a:r>
              <a:rPr lang="en-GB" sz="1200" dirty="0"/>
              <a:t>, S. and </a:t>
            </a:r>
            <a:r>
              <a:rPr lang="en-GB" sz="1200" dirty="0" err="1"/>
              <a:t>deWaard</a:t>
            </a:r>
            <a:r>
              <a:rPr lang="en-GB" sz="1200" dirty="0"/>
              <a:t>, J. R. (2003) ‘Barcoding animal life: cytochrome c oxidase subunit 1 divergences among closely related species.’ </a:t>
            </a:r>
            <a:r>
              <a:rPr lang="en-GB" sz="1200" i="1" dirty="0"/>
              <a:t>Proceedings of the Royal Society B 270</a:t>
            </a:r>
            <a:r>
              <a:rPr lang="en-GB" sz="1200" dirty="0"/>
              <a:t>; pp S96-S99.</a:t>
            </a:r>
          </a:p>
        </p:txBody>
      </p:sp>
    </p:spTree>
    <p:extLst>
      <p:ext uri="{BB962C8B-B14F-4D97-AF65-F5344CB8AC3E}">
        <p14:creationId xmlns:p14="http://schemas.microsoft.com/office/powerpoint/2010/main" val="442847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1"/>
            <a:ext cx="4963692" cy="4608099"/>
          </a:xfrm>
        </p:spPr>
        <p:txBody>
          <a:bodyPr>
            <a:noAutofit/>
          </a:bodyPr>
          <a:lstStyle/>
          <a:p>
            <a:pPr marL="0" indent="0">
              <a:buNone/>
            </a:pPr>
            <a:r>
              <a:rPr lang="en-GB" dirty="0"/>
              <a:t>The</a:t>
            </a:r>
            <a:r>
              <a:rPr lang="en-GB" dirty="0">
                <a:solidFill>
                  <a:schemeClr val="accent5"/>
                </a:solidFill>
              </a:rPr>
              <a:t> </a:t>
            </a:r>
            <a:r>
              <a:rPr lang="en-GB" b="1" dirty="0">
                <a:solidFill>
                  <a:schemeClr val="accent5"/>
                </a:solidFill>
              </a:rPr>
              <a:t>mitochondrial cytochrome c oxidase subunit 1 (COI) gene</a:t>
            </a:r>
            <a:r>
              <a:rPr lang="en-GB" b="1" dirty="0"/>
              <a:t> </a:t>
            </a:r>
            <a:r>
              <a:rPr lang="en-GB" dirty="0"/>
              <a:t>is a good DNA barcode because:</a:t>
            </a:r>
          </a:p>
          <a:p>
            <a:pPr>
              <a:spcBef>
                <a:spcPts val="1000"/>
              </a:spcBef>
            </a:pPr>
            <a:r>
              <a:rPr lang="en-GB" dirty="0"/>
              <a:t>It is </a:t>
            </a:r>
            <a:r>
              <a:rPr lang="en-GB" b="1" dirty="0">
                <a:solidFill>
                  <a:schemeClr val="accent5"/>
                </a:solidFill>
              </a:rPr>
              <a:t>part of the mitochondrial DNA</a:t>
            </a:r>
            <a:r>
              <a:rPr lang="en-GB" dirty="0"/>
              <a:t>.  </a:t>
            </a:r>
            <a:r>
              <a:rPr lang="en-GB" i="1" dirty="0"/>
              <a:t>There are multiple mitochondria per cell, but only one nucleus, so it is easier to obtain DNA barcode sequence from a small sample using mitochondrial DNA than nuclear DNA.</a:t>
            </a:r>
          </a:p>
        </p:txBody>
      </p:sp>
      <p:pic>
        <p:nvPicPr>
          <p:cNvPr id="14" name="Picture 13"/>
          <p:cNvPicPr>
            <a:picLocks noChangeAspect="1"/>
          </p:cNvPicPr>
          <p:nvPr/>
        </p:nvPicPr>
        <p:blipFill>
          <a:blip r:embed="rId3"/>
          <a:stretch>
            <a:fillRect/>
          </a:stretch>
        </p:blipFill>
        <p:spPr>
          <a:xfrm>
            <a:off x="6013461" y="1985442"/>
            <a:ext cx="5542045" cy="4793868"/>
          </a:xfrm>
          <a:prstGeom prst="rect">
            <a:avLst/>
          </a:prstGeom>
        </p:spPr>
      </p:pic>
    </p:spTree>
    <p:extLst>
      <p:ext uri="{BB962C8B-B14F-4D97-AF65-F5344CB8AC3E}">
        <p14:creationId xmlns:p14="http://schemas.microsoft.com/office/powerpoint/2010/main" val="2466718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1"/>
            <a:ext cx="5086120" cy="4608099"/>
          </a:xfrm>
        </p:spPr>
        <p:txBody>
          <a:bodyPr>
            <a:noAutofit/>
          </a:bodyPr>
          <a:lstStyle/>
          <a:p>
            <a:pPr marL="0" indent="0">
              <a:buNone/>
            </a:pPr>
            <a:r>
              <a:rPr lang="en-GB" dirty="0"/>
              <a:t>The</a:t>
            </a:r>
            <a:r>
              <a:rPr lang="en-GB" dirty="0">
                <a:solidFill>
                  <a:schemeClr val="accent5"/>
                </a:solidFill>
              </a:rPr>
              <a:t> </a:t>
            </a:r>
            <a:r>
              <a:rPr lang="en-GB" b="1" dirty="0">
                <a:solidFill>
                  <a:schemeClr val="accent5"/>
                </a:solidFill>
              </a:rPr>
              <a:t>mitochondrial cytochrome c oxidase subunit 1 (COI) gene</a:t>
            </a:r>
            <a:r>
              <a:rPr lang="en-GB" b="1" dirty="0"/>
              <a:t> </a:t>
            </a:r>
            <a:r>
              <a:rPr lang="en-GB" dirty="0"/>
              <a:t>is a good DNA barcode because:</a:t>
            </a:r>
          </a:p>
          <a:p>
            <a:pPr>
              <a:spcBef>
                <a:spcPts val="1000"/>
              </a:spcBef>
            </a:pPr>
            <a:r>
              <a:rPr lang="en-GB" dirty="0"/>
              <a:t>COI encodes a </a:t>
            </a:r>
            <a:r>
              <a:rPr lang="en-GB" b="1" dirty="0">
                <a:solidFill>
                  <a:schemeClr val="accent5"/>
                </a:solidFill>
              </a:rPr>
              <a:t>protein involved in the electron transport chain of respiration</a:t>
            </a:r>
            <a:r>
              <a:rPr lang="en-GB" dirty="0"/>
              <a:t>. </a:t>
            </a:r>
            <a:r>
              <a:rPr lang="en-GB" i="1" dirty="0"/>
              <a:t>Use of a gene involved in a key reaction for the cell, means the rate of change in gene sequence will be slow enough to remain identical in the same species, but fast enough to vary between species.</a:t>
            </a:r>
          </a:p>
        </p:txBody>
      </p:sp>
      <p:sp>
        <p:nvSpPr>
          <p:cNvPr id="6" name="Rectangle 5"/>
          <p:cNvSpPr/>
          <p:nvPr/>
        </p:nvSpPr>
        <p:spPr>
          <a:xfrm>
            <a:off x="5951891" y="5828375"/>
            <a:ext cx="5653005" cy="738664"/>
          </a:xfrm>
          <a:prstGeom prst="rect">
            <a:avLst/>
          </a:prstGeom>
        </p:spPr>
        <p:txBody>
          <a:bodyPr wrap="square">
            <a:spAutoFit/>
          </a:bodyPr>
          <a:lstStyle/>
          <a:p>
            <a:pPr algn="ctr"/>
            <a:r>
              <a:rPr lang="en-GB" sz="1400" dirty="0"/>
              <a:t>Schematic diagram showing the mitochondrial membranes with complexes I-IV of the electron transport chain and ATP synthase. Complex IV is the cytochrome c oxidase, of which subunit 1 is a part.</a:t>
            </a:r>
          </a:p>
        </p:txBody>
      </p:sp>
      <p:pic>
        <p:nvPicPr>
          <p:cNvPr id="9" name="Picture 8"/>
          <p:cNvPicPr>
            <a:picLocks noChangeAspect="1"/>
          </p:cNvPicPr>
          <p:nvPr/>
        </p:nvPicPr>
        <p:blipFill rotWithShape="1">
          <a:blip r:embed="rId3"/>
          <a:srcRect l="1697" r="713"/>
          <a:stretch/>
        </p:blipFill>
        <p:spPr>
          <a:xfrm>
            <a:off x="6001282" y="1985441"/>
            <a:ext cx="5554224" cy="3747239"/>
          </a:xfrm>
          <a:prstGeom prst="rect">
            <a:avLst/>
          </a:prstGeom>
        </p:spPr>
      </p:pic>
    </p:spTree>
    <p:extLst>
      <p:ext uri="{BB962C8B-B14F-4D97-AF65-F5344CB8AC3E}">
        <p14:creationId xmlns:p14="http://schemas.microsoft.com/office/powerpoint/2010/main" val="4130531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1"/>
            <a:ext cx="5108183" cy="4569279"/>
          </a:xfrm>
        </p:spPr>
        <p:txBody>
          <a:bodyPr>
            <a:normAutofit/>
          </a:bodyPr>
          <a:lstStyle/>
          <a:p>
            <a:pPr marL="0" indent="0">
              <a:spcBef>
                <a:spcPts val="1000"/>
              </a:spcBef>
              <a:buNone/>
            </a:pPr>
            <a:r>
              <a:rPr lang="en-GB" dirty="0"/>
              <a:t>There is an international vision of creating a digital identification system for life using DNA barcodes, coordinated through the </a:t>
            </a:r>
            <a:r>
              <a:rPr lang="en-GB" b="1" dirty="0">
                <a:solidFill>
                  <a:schemeClr val="accent5"/>
                </a:solidFill>
              </a:rPr>
              <a:t>International Barcode of Life</a:t>
            </a:r>
            <a:r>
              <a:rPr lang="en-GB" dirty="0"/>
              <a:t>.</a:t>
            </a:r>
          </a:p>
          <a:p>
            <a:pPr marL="0" indent="0">
              <a:spcBef>
                <a:spcPts val="1000"/>
              </a:spcBef>
              <a:buNone/>
            </a:pPr>
            <a:r>
              <a:rPr lang="en-GB" dirty="0"/>
              <a:t>DNA barcode identification can be used:</a:t>
            </a:r>
          </a:p>
          <a:p>
            <a:pPr>
              <a:spcBef>
                <a:spcPts val="1000"/>
              </a:spcBef>
            </a:pPr>
            <a:r>
              <a:rPr lang="en-GB" dirty="0"/>
              <a:t>To distinguish organisms that look similar</a:t>
            </a:r>
          </a:p>
          <a:p>
            <a:pPr>
              <a:spcBef>
                <a:spcPts val="1000"/>
              </a:spcBef>
            </a:pPr>
            <a:r>
              <a:rPr lang="en-GB" dirty="0"/>
              <a:t>To identify an organism in all stages of life</a:t>
            </a:r>
          </a:p>
          <a:p>
            <a:pPr>
              <a:spcBef>
                <a:spcPts val="1000"/>
              </a:spcBef>
            </a:pPr>
            <a:r>
              <a:rPr lang="en-GB" dirty="0"/>
              <a:t>To monitor changes in biodiversity</a:t>
            </a:r>
            <a:endParaRPr lang="en-GB" dirty="0">
              <a:latin typeface="Arial" panose="020B0604020202020204" pitchFamily="34" charset="0"/>
            </a:endParaRPr>
          </a:p>
          <a:p>
            <a:pPr>
              <a:spcBef>
                <a:spcPts val="1000"/>
              </a:spcBef>
            </a:pPr>
            <a:r>
              <a:rPr lang="en-GB" dirty="0">
                <a:latin typeface="Arial" panose="020B0604020202020204" pitchFamily="34" charset="0"/>
              </a:rPr>
              <a:t>To track illegal trade in endangered species</a:t>
            </a:r>
          </a:p>
          <a:p>
            <a:pPr>
              <a:spcBef>
                <a:spcPts val="1000"/>
              </a:spcBef>
            </a:pPr>
            <a:r>
              <a:rPr lang="en-GB" dirty="0">
                <a:latin typeface="Arial" panose="020B0604020202020204" pitchFamily="34" charset="0"/>
              </a:rPr>
              <a:t>To identify mislabelled foods</a:t>
            </a:r>
            <a:endParaRPr lang="en-GB" dirty="0"/>
          </a:p>
        </p:txBody>
      </p:sp>
      <p:pic>
        <p:nvPicPr>
          <p:cNvPr id="4" name="Picture 3"/>
          <p:cNvPicPr>
            <a:picLocks noChangeAspect="1"/>
          </p:cNvPicPr>
          <p:nvPr/>
        </p:nvPicPr>
        <p:blipFill>
          <a:blip r:embed="rId3"/>
          <a:stretch>
            <a:fillRect/>
          </a:stretch>
        </p:blipFill>
        <p:spPr>
          <a:xfrm>
            <a:off x="6001283" y="1985442"/>
            <a:ext cx="5554224" cy="4185988"/>
          </a:xfrm>
          <a:prstGeom prst="rect">
            <a:avLst/>
          </a:prstGeom>
        </p:spPr>
      </p:pic>
    </p:spTree>
    <p:extLst>
      <p:ext uri="{BB962C8B-B14F-4D97-AF65-F5344CB8AC3E}">
        <p14:creationId xmlns:p14="http://schemas.microsoft.com/office/powerpoint/2010/main" val="1520417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2143504"/>
          </a:xfrm>
        </p:spPr>
        <p:txBody>
          <a:bodyPr>
            <a:normAutofit/>
          </a:bodyPr>
          <a:lstStyle/>
          <a:p>
            <a:pPr marL="0" indent="0">
              <a:buNone/>
            </a:pPr>
            <a:r>
              <a:rPr lang="en-GB" dirty="0">
                <a:latin typeface="Arial" panose="020B0604020202020204" pitchFamily="34" charset="0"/>
              </a:rPr>
              <a:t>Since it’s identification in 1775, taxonomists had classified the </a:t>
            </a:r>
            <a:r>
              <a:rPr lang="en-GB" dirty="0" err="1">
                <a:latin typeface="Arial" panose="020B0604020202020204" pitchFamily="34" charset="0"/>
              </a:rPr>
              <a:t>neotropical</a:t>
            </a:r>
            <a:r>
              <a:rPr lang="en-GB" dirty="0">
                <a:latin typeface="Arial" panose="020B0604020202020204" pitchFamily="34" charset="0"/>
              </a:rPr>
              <a:t> skipper butterfly as one species. However, there were known to be variations in caterpillar colour patterns, food plant usage and adult morphology.</a:t>
            </a:r>
          </a:p>
        </p:txBody>
      </p:sp>
      <p:pic>
        <p:nvPicPr>
          <p:cNvPr id="7" name="Picture 6"/>
          <p:cNvPicPr>
            <a:picLocks noChangeAspect="1"/>
          </p:cNvPicPr>
          <p:nvPr/>
        </p:nvPicPr>
        <p:blipFill>
          <a:blip r:embed="rId3"/>
          <a:stretch>
            <a:fillRect/>
          </a:stretch>
        </p:blipFill>
        <p:spPr>
          <a:xfrm>
            <a:off x="6023032" y="2005260"/>
            <a:ext cx="2330120" cy="1796719"/>
          </a:xfrm>
          <a:prstGeom prst="rect">
            <a:avLst/>
          </a:prstGeom>
        </p:spPr>
      </p:pic>
    </p:spTree>
    <p:extLst>
      <p:ext uri="{BB962C8B-B14F-4D97-AF65-F5344CB8AC3E}">
        <p14:creationId xmlns:p14="http://schemas.microsoft.com/office/powerpoint/2010/main" val="333365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2143504"/>
          </a:xfrm>
        </p:spPr>
        <p:txBody>
          <a:bodyPr>
            <a:normAutofit/>
          </a:bodyPr>
          <a:lstStyle/>
          <a:p>
            <a:pPr marL="0" indent="0">
              <a:buNone/>
            </a:pPr>
            <a:r>
              <a:rPr lang="en-GB" dirty="0">
                <a:solidFill>
                  <a:schemeClr val="bg1">
                    <a:lumMod val="75000"/>
                  </a:schemeClr>
                </a:solidFill>
                <a:latin typeface="Arial" panose="020B0604020202020204" pitchFamily="34" charset="0"/>
              </a:rPr>
              <a:t>Since it’s identification in 1775, taxonomists had classified the </a:t>
            </a:r>
            <a:r>
              <a:rPr lang="en-GB" dirty="0" err="1">
                <a:solidFill>
                  <a:schemeClr val="bg1">
                    <a:lumMod val="75000"/>
                  </a:schemeClr>
                </a:solidFill>
                <a:latin typeface="Arial" panose="020B0604020202020204" pitchFamily="34" charset="0"/>
              </a:rPr>
              <a:t>neotropical</a:t>
            </a:r>
            <a:r>
              <a:rPr lang="en-GB" dirty="0">
                <a:solidFill>
                  <a:schemeClr val="bg1">
                    <a:lumMod val="75000"/>
                  </a:schemeClr>
                </a:solidFill>
                <a:latin typeface="Arial" panose="020B0604020202020204" pitchFamily="34" charset="0"/>
              </a:rPr>
              <a:t> skipper butterfly as one species. However, there were known to be variations in caterpillar colour patterns, food plant usage and adult morphology.</a:t>
            </a:r>
          </a:p>
        </p:txBody>
      </p:sp>
      <p:pic>
        <p:nvPicPr>
          <p:cNvPr id="7" name="Picture 6"/>
          <p:cNvPicPr>
            <a:picLocks noChangeAspect="1"/>
          </p:cNvPicPr>
          <p:nvPr/>
        </p:nvPicPr>
        <p:blipFill>
          <a:blip r:embed="rId3"/>
          <a:stretch>
            <a:fillRect/>
          </a:stretch>
        </p:blipFill>
        <p:spPr>
          <a:xfrm>
            <a:off x="6023032" y="2005260"/>
            <a:ext cx="2330120" cy="1796719"/>
          </a:xfrm>
          <a:prstGeom prst="rect">
            <a:avLst/>
          </a:prstGeom>
        </p:spPr>
      </p:pic>
      <p:pic>
        <p:nvPicPr>
          <p:cNvPr id="8" name="Picture 7"/>
          <p:cNvPicPr>
            <a:picLocks noChangeAspect="1"/>
          </p:cNvPicPr>
          <p:nvPr/>
        </p:nvPicPr>
        <p:blipFill>
          <a:blip r:embed="rId4"/>
          <a:stretch>
            <a:fillRect/>
          </a:stretch>
        </p:blipFill>
        <p:spPr>
          <a:xfrm>
            <a:off x="8374902" y="1985441"/>
            <a:ext cx="3184792" cy="3747055"/>
          </a:xfrm>
          <a:prstGeom prst="rect">
            <a:avLst/>
          </a:prstGeom>
        </p:spPr>
      </p:pic>
      <p:sp>
        <p:nvSpPr>
          <p:cNvPr id="4" name="TextBox 3"/>
          <p:cNvSpPr txBox="1"/>
          <p:nvPr/>
        </p:nvSpPr>
        <p:spPr>
          <a:xfrm>
            <a:off x="6023032" y="6035129"/>
            <a:ext cx="5428183" cy="830997"/>
          </a:xfrm>
          <a:prstGeom prst="rect">
            <a:avLst/>
          </a:prstGeom>
          <a:noFill/>
        </p:spPr>
        <p:txBody>
          <a:bodyPr wrap="square" rtlCol="0">
            <a:spAutoFit/>
          </a:bodyPr>
          <a:lstStyle/>
          <a:p>
            <a:r>
              <a:rPr lang="en-GB" sz="1200" dirty="0"/>
              <a:t>Herbert, P. D. N., Penton, E. H., Burns, J. M., Janzen, D. H. and  </a:t>
            </a:r>
            <a:r>
              <a:rPr lang="en-GB" sz="1200" dirty="0" err="1"/>
              <a:t>Hallwachs</a:t>
            </a:r>
            <a:r>
              <a:rPr lang="en-GB" sz="1200" dirty="0"/>
              <a:t>, W. (2004) ‘Ten species in one: DNA barcoding reveals cryptic species in the </a:t>
            </a:r>
            <a:r>
              <a:rPr lang="en-GB" sz="1200" dirty="0" err="1"/>
              <a:t>neotropical</a:t>
            </a:r>
            <a:r>
              <a:rPr lang="en-GB" sz="1200" dirty="0"/>
              <a:t> skipper butterfly </a:t>
            </a:r>
            <a:r>
              <a:rPr lang="en-GB" sz="1200" i="1" dirty="0" err="1"/>
              <a:t>Astraptes</a:t>
            </a:r>
            <a:r>
              <a:rPr lang="en-GB" sz="1200" i="1" dirty="0"/>
              <a:t> </a:t>
            </a:r>
            <a:r>
              <a:rPr lang="en-GB" sz="1200" i="1" dirty="0" err="1"/>
              <a:t>fulgerator</a:t>
            </a:r>
            <a:r>
              <a:rPr lang="en-GB" sz="1200" dirty="0"/>
              <a:t>.’ </a:t>
            </a:r>
            <a:r>
              <a:rPr lang="en-GB" sz="1200" i="1" dirty="0"/>
              <a:t>Proceedings of the National Academy of Sciences 101 (41)</a:t>
            </a:r>
            <a:r>
              <a:rPr lang="en-GB" sz="1200" dirty="0"/>
              <a:t>; pp 14812-14817.</a:t>
            </a:r>
          </a:p>
        </p:txBody>
      </p:sp>
      <p:sp>
        <p:nvSpPr>
          <p:cNvPr id="10" name="Content Placeholder 2">
            <a:extLst>
              <a:ext uri="{FF2B5EF4-FFF2-40B4-BE49-F238E27FC236}">
                <a16:creationId xmlns:a16="http://schemas.microsoft.com/office/drawing/2014/main" id="{087A3599-34D5-6017-A266-D194FF7D2056}"/>
              </a:ext>
            </a:extLst>
          </p:cNvPr>
          <p:cNvSpPr txBox="1">
            <a:spLocks/>
          </p:cNvSpPr>
          <p:nvPr/>
        </p:nvSpPr>
        <p:spPr>
          <a:xfrm>
            <a:off x="480178" y="4107277"/>
            <a:ext cx="5108183" cy="2386392"/>
          </a:xfrm>
          <a:prstGeom prst="rect">
            <a:avLst/>
          </a:prstGeom>
        </p:spPr>
        <p:txBody>
          <a:bodyPr vert="horz" lIns="91440" tIns="90000" rIns="91440" bIns="90000" rtlCol="0">
            <a:norm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latin typeface="Arial" panose="020B0604020202020204" pitchFamily="34" charset="0"/>
              </a:rPr>
              <a:t>DNA barcoding found 10 genetically distinct species that have evolved through sympatric speciation, based on food plants.</a:t>
            </a:r>
          </a:p>
          <a:p>
            <a:pPr marL="0" indent="0">
              <a:buFont typeface="Arial" panose="020B0604020202020204" pitchFamily="34" charset="0"/>
              <a:buNone/>
            </a:pPr>
            <a:r>
              <a:rPr lang="en-GB" dirty="0">
                <a:latin typeface="Arial" panose="020B0604020202020204" pitchFamily="34" charset="0"/>
              </a:rPr>
              <a:t>So </a:t>
            </a:r>
            <a:r>
              <a:rPr lang="en-GB" b="1" dirty="0">
                <a:solidFill>
                  <a:schemeClr val="accent5"/>
                </a:solidFill>
                <a:latin typeface="Arial" panose="020B0604020202020204" pitchFamily="34" charset="0"/>
              </a:rPr>
              <a:t>DNA barcoding can help to reveal where similar-looking species are genetically distinct</a:t>
            </a:r>
            <a:r>
              <a:rPr lang="en-GB" dirty="0">
                <a:latin typeface="Arial" panose="020B0604020202020204" pitchFamily="34" charset="0"/>
              </a:rPr>
              <a:t>.</a:t>
            </a:r>
          </a:p>
        </p:txBody>
      </p:sp>
    </p:spTree>
    <p:extLst>
      <p:ext uri="{BB962C8B-B14F-4D97-AF65-F5344CB8AC3E}">
        <p14:creationId xmlns:p14="http://schemas.microsoft.com/office/powerpoint/2010/main" val="2097091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2"/>
            <a:ext cx="4958514" cy="3560514"/>
          </a:xfrm>
        </p:spPr>
        <p:txBody>
          <a:bodyPr>
            <a:normAutofit lnSpcReduction="10000"/>
          </a:bodyPr>
          <a:lstStyle/>
          <a:p>
            <a:pPr marL="0" indent="0">
              <a:buNone/>
            </a:pPr>
            <a:r>
              <a:rPr lang="en-GB" dirty="0">
                <a:latin typeface="Arial" panose="020B0604020202020204" pitchFamily="34" charset="0"/>
              </a:rPr>
              <a:t>Biomonitoring of community gardens in the Bronx and East Harlem in New York City over 4 years, using DNA barcoding identified:</a:t>
            </a:r>
          </a:p>
          <a:p>
            <a:r>
              <a:rPr lang="en-GB" dirty="0">
                <a:latin typeface="Arial" panose="020B0604020202020204" pitchFamily="34" charset="0"/>
              </a:rPr>
              <a:t>54 species of bees</a:t>
            </a:r>
          </a:p>
          <a:p>
            <a:r>
              <a:rPr lang="en-GB" dirty="0">
                <a:latin typeface="Arial" panose="020B0604020202020204" pitchFamily="34" charset="0"/>
              </a:rPr>
              <a:t>24 species of butterflies</a:t>
            </a:r>
          </a:p>
          <a:p>
            <a:pPr marL="0" indent="0">
              <a:buNone/>
            </a:pPr>
            <a:r>
              <a:rPr lang="en-GB" dirty="0">
                <a:latin typeface="Arial" panose="020B0604020202020204" pitchFamily="34" charset="0"/>
              </a:rPr>
              <a:t>So </a:t>
            </a:r>
            <a:r>
              <a:rPr lang="en-GB" b="1" dirty="0">
                <a:solidFill>
                  <a:schemeClr val="accent5"/>
                </a:solidFill>
                <a:latin typeface="Arial" panose="020B0604020202020204" pitchFamily="34" charset="0"/>
              </a:rPr>
              <a:t>DNA barcoding can help identify which species are present within a habitat</a:t>
            </a:r>
            <a:r>
              <a:rPr lang="en-GB" dirty="0">
                <a:latin typeface="Arial" panose="020B0604020202020204" pitchFamily="34" charset="0"/>
              </a:rPr>
              <a:t>.</a:t>
            </a:r>
          </a:p>
          <a:p>
            <a:pPr marL="0" indent="0">
              <a:buNone/>
            </a:pPr>
            <a:endParaRPr lang="en-GB" dirty="0">
              <a:latin typeface="Arial" panose="020B0604020202020204" pitchFamily="34" charset="0"/>
            </a:endParaRPr>
          </a:p>
          <a:p>
            <a:pPr marL="0" indent="0">
              <a:buNone/>
            </a:pPr>
            <a:endParaRPr lang="en-GB" dirty="0">
              <a:latin typeface="Arial" panose="020B0604020202020204" pitchFamily="34" charset="0"/>
            </a:endParaRPr>
          </a:p>
        </p:txBody>
      </p:sp>
      <p:pic>
        <p:nvPicPr>
          <p:cNvPr id="9" name="Picture 8"/>
          <p:cNvPicPr>
            <a:picLocks noChangeAspect="1"/>
          </p:cNvPicPr>
          <p:nvPr/>
        </p:nvPicPr>
        <p:blipFill rotWithShape="1">
          <a:blip r:embed="rId3"/>
          <a:srcRect t="12470" b="5858"/>
          <a:stretch/>
        </p:blipFill>
        <p:spPr>
          <a:xfrm>
            <a:off x="6001282" y="1978819"/>
            <a:ext cx="5554224" cy="4536281"/>
          </a:xfrm>
          <a:prstGeom prst="rect">
            <a:avLst/>
          </a:prstGeom>
        </p:spPr>
      </p:pic>
      <p:sp>
        <p:nvSpPr>
          <p:cNvPr id="10" name="TextBox 9"/>
          <p:cNvSpPr txBox="1"/>
          <p:nvPr/>
        </p:nvSpPr>
        <p:spPr>
          <a:xfrm>
            <a:off x="475312" y="6214992"/>
            <a:ext cx="5113050" cy="646331"/>
          </a:xfrm>
          <a:prstGeom prst="rect">
            <a:avLst/>
          </a:prstGeom>
          <a:noFill/>
        </p:spPr>
        <p:txBody>
          <a:bodyPr wrap="square" rtlCol="0">
            <a:spAutoFit/>
          </a:bodyPr>
          <a:lstStyle/>
          <a:p>
            <a:r>
              <a:rPr lang="en-GB" sz="1200" dirty="0"/>
              <a:t>Matteson, K. C., </a:t>
            </a:r>
            <a:r>
              <a:rPr lang="en-GB" sz="1200" dirty="0" err="1"/>
              <a:t>Ascher</a:t>
            </a:r>
            <a:r>
              <a:rPr lang="en-GB" sz="1200" dirty="0"/>
              <a:t>, J. S. and </a:t>
            </a:r>
            <a:r>
              <a:rPr lang="en-GB" sz="1200" dirty="0" err="1"/>
              <a:t>Langellotto</a:t>
            </a:r>
            <a:r>
              <a:rPr lang="en-GB" sz="1200" dirty="0"/>
              <a:t>, G. A. (2008) ‘Bee richness and abundance in New York City urban gardens.’ </a:t>
            </a:r>
            <a:r>
              <a:rPr lang="en-GB" sz="1200" i="1" dirty="0"/>
              <a:t>Annals of the Entomological Society of America 101 (1)</a:t>
            </a:r>
            <a:r>
              <a:rPr lang="en-GB" sz="1200" dirty="0"/>
              <a:t>; pp 140-150.</a:t>
            </a:r>
          </a:p>
        </p:txBody>
      </p:sp>
    </p:spTree>
    <p:extLst>
      <p:ext uri="{BB962C8B-B14F-4D97-AF65-F5344CB8AC3E}">
        <p14:creationId xmlns:p14="http://schemas.microsoft.com/office/powerpoint/2010/main" val="27032264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2"/>
            <a:ext cx="4958514" cy="3560514"/>
          </a:xfrm>
        </p:spPr>
        <p:txBody>
          <a:bodyPr>
            <a:normAutofit/>
          </a:bodyPr>
          <a:lstStyle/>
          <a:p>
            <a:pPr marL="0" indent="0">
              <a:buNone/>
            </a:pPr>
            <a:r>
              <a:rPr lang="en-GB" dirty="0">
                <a:latin typeface="Arial" panose="020B0604020202020204" pitchFamily="34" charset="0"/>
              </a:rPr>
              <a:t>The oceans cover more than 70% of our planet and contain enormous biodiversity, including large numbers of invertebrates.</a:t>
            </a:r>
          </a:p>
          <a:p>
            <a:pPr marL="0" indent="0">
              <a:buNone/>
            </a:pPr>
            <a:r>
              <a:rPr lang="en-GB" dirty="0">
                <a:latin typeface="Arial" panose="020B0604020202020204" pitchFamily="34" charset="0"/>
              </a:rPr>
              <a:t>Bioexploration discovered a new species within the bivalve genus </a:t>
            </a:r>
            <a:r>
              <a:rPr lang="en-GB" i="1" dirty="0" err="1">
                <a:latin typeface="Arial" panose="020B0604020202020204" pitchFamily="34" charset="0"/>
              </a:rPr>
              <a:t>Acesta</a:t>
            </a:r>
            <a:r>
              <a:rPr lang="en-GB" dirty="0">
                <a:latin typeface="Arial" panose="020B0604020202020204" pitchFamily="34" charset="0"/>
              </a:rPr>
              <a:t> using DNA barcoding in combination with morphological and ecological data.</a:t>
            </a:r>
          </a:p>
          <a:p>
            <a:pPr marL="0" indent="0">
              <a:buNone/>
            </a:pPr>
            <a:r>
              <a:rPr lang="en-GB" dirty="0">
                <a:latin typeface="Arial" panose="020B0604020202020204" pitchFamily="34" charset="0"/>
              </a:rPr>
              <a:t>So </a:t>
            </a:r>
            <a:r>
              <a:rPr lang="en-GB" b="1" dirty="0">
                <a:solidFill>
                  <a:schemeClr val="accent5"/>
                </a:solidFill>
                <a:latin typeface="Arial" panose="020B0604020202020204" pitchFamily="34" charset="0"/>
              </a:rPr>
              <a:t>DNA barcoding can aid in the identification of new species</a:t>
            </a:r>
            <a:r>
              <a:rPr lang="en-GB" dirty="0">
                <a:latin typeface="Arial" panose="020B0604020202020204" pitchFamily="34" charset="0"/>
              </a:rPr>
              <a:t>.</a:t>
            </a:r>
          </a:p>
          <a:p>
            <a:pPr marL="0" indent="0">
              <a:buNone/>
            </a:pPr>
            <a:endParaRPr lang="en-GB" dirty="0">
              <a:latin typeface="Arial" panose="020B0604020202020204" pitchFamily="34" charset="0"/>
            </a:endParaRPr>
          </a:p>
          <a:p>
            <a:pPr marL="0" indent="0">
              <a:buNone/>
            </a:pPr>
            <a:endParaRPr lang="en-GB" dirty="0">
              <a:latin typeface="Arial" panose="020B0604020202020204" pitchFamily="34" charset="0"/>
            </a:endParaRPr>
          </a:p>
        </p:txBody>
      </p:sp>
      <p:sp>
        <p:nvSpPr>
          <p:cNvPr id="10" name="TextBox 9"/>
          <p:cNvSpPr txBox="1"/>
          <p:nvPr/>
        </p:nvSpPr>
        <p:spPr>
          <a:xfrm>
            <a:off x="475312" y="6027003"/>
            <a:ext cx="5113050" cy="830997"/>
          </a:xfrm>
          <a:prstGeom prst="rect">
            <a:avLst/>
          </a:prstGeom>
          <a:noFill/>
        </p:spPr>
        <p:txBody>
          <a:bodyPr wrap="square" rtlCol="0">
            <a:spAutoFit/>
          </a:bodyPr>
          <a:lstStyle/>
          <a:p>
            <a:r>
              <a:rPr lang="en-GB" sz="1200" dirty="0"/>
              <a:t>Gagnon, J-M., </a:t>
            </a:r>
            <a:r>
              <a:rPr lang="en-GB" sz="1200" dirty="0" err="1"/>
              <a:t>Kenchingtonm</a:t>
            </a:r>
            <a:r>
              <a:rPr lang="en-GB" sz="1200" dirty="0"/>
              <a:t> E., Port, A., Anstey, L. J. and Murillo, J. (2015) ‘Morphological and genetic variation in North Atlantic giant file clams, </a:t>
            </a:r>
            <a:r>
              <a:rPr lang="en-GB" sz="1200" i="1" dirty="0" err="1"/>
              <a:t>Acesta</a:t>
            </a:r>
            <a:r>
              <a:rPr lang="en-GB" sz="1200" dirty="0"/>
              <a:t> spp. (</a:t>
            </a:r>
            <a:r>
              <a:rPr lang="en-GB" sz="1200" dirty="0" err="1"/>
              <a:t>Bivalvia</a:t>
            </a:r>
            <a:r>
              <a:rPr lang="en-GB" sz="1200" dirty="0"/>
              <a:t>; </a:t>
            </a:r>
            <a:r>
              <a:rPr lang="en-GB" sz="1200" dirty="0" err="1"/>
              <a:t>Limidae</a:t>
            </a:r>
            <a:r>
              <a:rPr lang="en-GB" sz="1200" dirty="0"/>
              <a:t>), with description of a new cryptic species in the north-west Atlantic.’ </a:t>
            </a:r>
            <a:r>
              <a:rPr lang="en-GB" sz="1200" i="1" dirty="0" err="1"/>
              <a:t>Zootaxa</a:t>
            </a:r>
            <a:r>
              <a:rPr lang="en-GB" sz="1200" i="1" dirty="0"/>
              <a:t> 4007 (2)</a:t>
            </a:r>
            <a:r>
              <a:rPr lang="en-GB" sz="1200" dirty="0"/>
              <a:t>; pp 151-180.</a:t>
            </a:r>
          </a:p>
        </p:txBody>
      </p:sp>
      <p:pic>
        <p:nvPicPr>
          <p:cNvPr id="8" name="Picture 7"/>
          <p:cNvPicPr>
            <a:picLocks noChangeAspect="1"/>
          </p:cNvPicPr>
          <p:nvPr/>
        </p:nvPicPr>
        <p:blipFill>
          <a:blip r:embed="rId3"/>
          <a:stretch>
            <a:fillRect/>
          </a:stretch>
        </p:blipFill>
        <p:spPr>
          <a:xfrm>
            <a:off x="6001283" y="1978819"/>
            <a:ext cx="5554224" cy="4204926"/>
          </a:xfrm>
          <a:prstGeom prst="rect">
            <a:avLst/>
          </a:prstGeom>
        </p:spPr>
      </p:pic>
    </p:spTree>
    <p:extLst>
      <p:ext uri="{BB962C8B-B14F-4D97-AF65-F5344CB8AC3E}">
        <p14:creationId xmlns:p14="http://schemas.microsoft.com/office/powerpoint/2010/main" val="2427516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2"/>
            <a:ext cx="4958514" cy="3954196"/>
          </a:xfrm>
        </p:spPr>
        <p:txBody>
          <a:bodyPr>
            <a:normAutofit/>
          </a:bodyPr>
          <a:lstStyle/>
          <a:p>
            <a:pPr marL="0" indent="0">
              <a:buNone/>
            </a:pPr>
            <a:r>
              <a:rPr lang="en-GB" dirty="0">
                <a:latin typeface="Arial" panose="020B0604020202020204" pitchFamily="34" charset="0"/>
              </a:rPr>
              <a:t>Illegal trade threatens many endangered species. 29% of parrots are endangered. When a man was caught trying to travel out of Brazil with 58 unidentifiable bird eggs, DNA barcoding was used to show that 57 were parrots and 1 was an owl.</a:t>
            </a:r>
          </a:p>
          <a:p>
            <a:pPr marL="0" indent="0">
              <a:buNone/>
            </a:pPr>
            <a:r>
              <a:rPr lang="en-GB" dirty="0">
                <a:latin typeface="Arial" panose="020B0604020202020204" pitchFamily="34" charset="0"/>
              </a:rPr>
              <a:t>So </a:t>
            </a:r>
            <a:r>
              <a:rPr lang="en-GB" b="1" dirty="0">
                <a:solidFill>
                  <a:schemeClr val="accent5"/>
                </a:solidFill>
                <a:latin typeface="Arial" panose="020B0604020202020204" pitchFamily="34" charset="0"/>
              </a:rPr>
              <a:t>DNA barcoding can help to identify species when morphological identification is not possible and in criminal prosecutions for illegal trade in endangered species</a:t>
            </a:r>
            <a:r>
              <a:rPr lang="en-GB" dirty="0">
                <a:latin typeface="Arial" panose="020B0604020202020204" pitchFamily="34" charset="0"/>
              </a:rPr>
              <a:t>.</a:t>
            </a:r>
          </a:p>
          <a:p>
            <a:pPr marL="0" indent="0">
              <a:buNone/>
            </a:pPr>
            <a:endParaRPr lang="en-GB" dirty="0">
              <a:latin typeface="Arial" panose="020B0604020202020204" pitchFamily="34" charset="0"/>
            </a:endParaRPr>
          </a:p>
          <a:p>
            <a:pPr marL="0" indent="0">
              <a:buNone/>
            </a:pPr>
            <a:endParaRPr lang="en-GB" dirty="0">
              <a:latin typeface="Arial" panose="020B0604020202020204" pitchFamily="34" charset="0"/>
            </a:endParaRPr>
          </a:p>
        </p:txBody>
      </p:sp>
      <p:sp>
        <p:nvSpPr>
          <p:cNvPr id="10" name="TextBox 9"/>
          <p:cNvSpPr txBox="1"/>
          <p:nvPr/>
        </p:nvSpPr>
        <p:spPr>
          <a:xfrm>
            <a:off x="475311" y="6215644"/>
            <a:ext cx="4963381" cy="646331"/>
          </a:xfrm>
          <a:prstGeom prst="rect">
            <a:avLst/>
          </a:prstGeom>
          <a:noFill/>
        </p:spPr>
        <p:txBody>
          <a:bodyPr wrap="square" rtlCol="0">
            <a:spAutoFit/>
          </a:bodyPr>
          <a:lstStyle/>
          <a:p>
            <a:r>
              <a:rPr lang="pt-BR" sz="1200" dirty="0"/>
              <a:t>Gonçalves, P. F. M., Oliveira-Marques, A. R., Matsumoto, T. E. and Miyaki, C. Y. (2015) ‘DNA barcoding identifies illegal parrot trade.’ </a:t>
            </a:r>
            <a:r>
              <a:rPr lang="pt-BR" sz="1200" i="1" dirty="0"/>
              <a:t>Journal of Heredity 106</a:t>
            </a:r>
            <a:r>
              <a:rPr lang="pt-BR" sz="1200" dirty="0"/>
              <a:t>; pp 560-564.</a:t>
            </a:r>
            <a:endParaRPr lang="en-GB" sz="1200" dirty="0"/>
          </a:p>
        </p:txBody>
      </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Lst>
          </a:blip>
          <a:srcRect l="15508" t="14197" r="6620"/>
          <a:stretch/>
        </p:blipFill>
        <p:spPr>
          <a:xfrm>
            <a:off x="6001283" y="2021302"/>
            <a:ext cx="5554224" cy="4126161"/>
          </a:xfrm>
          <a:prstGeom prst="rect">
            <a:avLst/>
          </a:prstGeom>
        </p:spPr>
      </p:pic>
    </p:spTree>
    <p:extLst>
      <p:ext uri="{BB962C8B-B14F-4D97-AF65-F5344CB8AC3E}">
        <p14:creationId xmlns:p14="http://schemas.microsoft.com/office/powerpoint/2010/main" val="3492122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8" name="Content Placeholder 2">
            <a:extLst>
              <a:ext uri="{FF2B5EF4-FFF2-40B4-BE49-F238E27FC236}">
                <a16:creationId xmlns:a16="http://schemas.microsoft.com/office/drawing/2014/main" id="{087A3599-34D5-6017-A266-D194FF7D2056}"/>
              </a:ext>
            </a:extLst>
          </p:cNvPr>
          <p:cNvSpPr txBox="1">
            <a:spLocks/>
          </p:cNvSpPr>
          <p:nvPr/>
        </p:nvSpPr>
        <p:spPr>
          <a:xfrm>
            <a:off x="485046" y="2173701"/>
            <a:ext cx="11583887" cy="1929383"/>
          </a:xfrm>
          <a:prstGeom prst="rect">
            <a:avLst/>
          </a:prstGeom>
        </p:spPr>
        <p:txBody>
          <a:bodyPr vert="horz" lIns="91440" tIns="90000" rIns="91440" bIns="90000" rtlCol="0">
            <a:norm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latin typeface="Arial" panose="020B0604020202020204" pitchFamily="34" charset="0"/>
              </a:rPr>
              <a:t>The process for DNA barcoding involves collecting a sample, extracting DNA, amplifying (making more of) the DNA barcode using PCR, checking success using gel electrophoresis, sequencing the DNA barcode then identifying the organism it came from by comparison to an on-line database.</a:t>
            </a:r>
          </a:p>
        </p:txBody>
      </p:sp>
      <p:pic>
        <p:nvPicPr>
          <p:cNvPr id="5" name="Picture 4" descr="A close-up of a sign&#10;&#10;Description automatically generated">
            <a:extLst>
              <a:ext uri="{FF2B5EF4-FFF2-40B4-BE49-F238E27FC236}">
                <a16:creationId xmlns:a16="http://schemas.microsoft.com/office/drawing/2014/main" id="{D16B0D48-1CA9-333D-17C8-DD1B51A18EB0}"/>
              </a:ext>
            </a:extLst>
          </p:cNvPr>
          <p:cNvPicPr>
            <a:picLocks noChangeAspect="1"/>
          </p:cNvPicPr>
          <p:nvPr/>
        </p:nvPicPr>
        <p:blipFill>
          <a:blip r:embed="rId3"/>
          <a:stretch>
            <a:fillRect/>
          </a:stretch>
        </p:blipFill>
        <p:spPr>
          <a:xfrm>
            <a:off x="380191" y="3593203"/>
            <a:ext cx="11456210" cy="2529108"/>
          </a:xfrm>
          <a:prstGeom prst="rect">
            <a:avLst/>
          </a:prstGeom>
        </p:spPr>
      </p:pic>
    </p:spTree>
    <p:extLst>
      <p:ext uri="{BB962C8B-B14F-4D97-AF65-F5344CB8AC3E}">
        <p14:creationId xmlns:p14="http://schemas.microsoft.com/office/powerpoint/2010/main" val="991291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B7BA0-0F6E-85D4-B22F-2073616191FA}"/>
              </a:ext>
            </a:extLst>
          </p:cNvPr>
          <p:cNvSpPr>
            <a:spLocks noGrp="1"/>
          </p:cNvSpPr>
          <p:nvPr>
            <p:ph type="title"/>
          </p:nvPr>
        </p:nvSpPr>
        <p:spPr>
          <a:xfrm>
            <a:off x="475312" y="1873326"/>
            <a:ext cx="6422793" cy="2045531"/>
          </a:xfrm>
        </p:spPr>
        <p:txBody>
          <a:bodyPr/>
          <a:lstStyle/>
          <a:p>
            <a:r>
              <a:rPr lang="en-US" dirty="0"/>
              <a:t>Barcoding basics</a:t>
            </a:r>
          </a:p>
        </p:txBody>
      </p:sp>
      <p:sp>
        <p:nvSpPr>
          <p:cNvPr id="3" name="Text Placeholder 2">
            <a:extLst>
              <a:ext uri="{FF2B5EF4-FFF2-40B4-BE49-F238E27FC236}">
                <a16:creationId xmlns:a16="http://schemas.microsoft.com/office/drawing/2014/main" id="{BDCB076C-882F-BF49-0FC2-8322D7073AFD}"/>
              </a:ext>
            </a:extLst>
          </p:cNvPr>
          <p:cNvSpPr>
            <a:spLocks noGrp="1"/>
          </p:cNvSpPr>
          <p:nvPr>
            <p:ph type="body" sz="quarter" idx="13"/>
          </p:nvPr>
        </p:nvSpPr>
        <p:spPr/>
        <p:txBody>
          <a:bodyPr/>
          <a:lstStyle/>
          <a:p>
            <a:r>
              <a:rPr lang="en-US" dirty="0"/>
              <a:t>02</a:t>
            </a:r>
          </a:p>
        </p:txBody>
      </p:sp>
      <p:pic>
        <p:nvPicPr>
          <p:cNvPr id="6" name="Picture 5">
            <a:extLst>
              <a:ext uri="{FF2B5EF4-FFF2-40B4-BE49-F238E27FC236}">
                <a16:creationId xmlns:a16="http://schemas.microsoft.com/office/drawing/2014/main" id="{35B8857A-01FB-8353-5F37-5C3FB41DDF8D}"/>
              </a:ext>
            </a:extLst>
          </p:cNvPr>
          <p:cNvPicPr>
            <a:picLocks noChangeAspect="1"/>
          </p:cNvPicPr>
          <p:nvPr/>
        </p:nvPicPr>
        <p:blipFill>
          <a:blip r:embed="rId2"/>
          <a:srcRect/>
          <a:stretch/>
        </p:blipFill>
        <p:spPr>
          <a:xfrm>
            <a:off x="533019" y="5152255"/>
            <a:ext cx="11159994" cy="762642"/>
          </a:xfrm>
          <a:prstGeom prst="rect">
            <a:avLst/>
          </a:prstGeom>
        </p:spPr>
      </p:pic>
    </p:spTree>
    <p:extLst>
      <p:ext uri="{BB962C8B-B14F-4D97-AF65-F5344CB8AC3E}">
        <p14:creationId xmlns:p14="http://schemas.microsoft.com/office/powerpoint/2010/main" val="1318740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2"/>
            <a:ext cx="4958514" cy="4251907"/>
          </a:xfrm>
        </p:spPr>
        <p:txBody>
          <a:bodyPr>
            <a:noAutofit/>
          </a:bodyPr>
          <a:lstStyle/>
          <a:p>
            <a:pPr marL="0" indent="0">
              <a:buNone/>
            </a:pPr>
            <a:r>
              <a:rPr lang="en-GB" dirty="0">
                <a:latin typeface="Arial" panose="020B0604020202020204" pitchFamily="34" charset="0"/>
              </a:rPr>
              <a:t>During Barcoding for beginners you will work through all of these stages.</a:t>
            </a:r>
          </a:p>
          <a:p>
            <a:pPr marL="0" indent="0">
              <a:buNone/>
            </a:pPr>
            <a:r>
              <a:rPr lang="en-GB" dirty="0">
                <a:latin typeface="Arial" panose="020B0604020202020204" pitchFamily="34" charset="0"/>
              </a:rPr>
              <a:t>Your project will use DNA barcodes to investigate the </a:t>
            </a:r>
            <a:r>
              <a:rPr lang="en-GB" b="1" dirty="0">
                <a:solidFill>
                  <a:schemeClr val="accent5"/>
                </a:solidFill>
                <a:latin typeface="Arial" panose="020B0604020202020204" pitchFamily="34" charset="0"/>
              </a:rPr>
              <a:t>biodiversity within invertebrate populations in your school environment</a:t>
            </a:r>
            <a:r>
              <a:rPr lang="en-GB" dirty="0">
                <a:latin typeface="Arial" panose="020B0604020202020204" pitchFamily="34" charset="0"/>
              </a:rPr>
              <a:t>.</a:t>
            </a:r>
          </a:p>
          <a:p>
            <a:pPr marL="0" indent="0">
              <a:buNone/>
            </a:pPr>
            <a:r>
              <a:rPr lang="en-GB" dirty="0">
                <a:latin typeface="Arial" panose="020B0604020202020204" pitchFamily="34" charset="0"/>
              </a:rPr>
              <a:t>So you will be doing new scientific research, whilst getting hands-on with molecular biology.</a:t>
            </a:r>
          </a:p>
          <a:p>
            <a:pPr marL="0" indent="0">
              <a:buNone/>
            </a:pPr>
            <a:endParaRPr lang="en-GB" dirty="0">
              <a:latin typeface="Arial" panose="020B0604020202020204" pitchFamily="34" charset="0"/>
            </a:endParaRPr>
          </a:p>
        </p:txBody>
      </p:sp>
      <p:pic>
        <p:nvPicPr>
          <p:cNvPr id="7" name="Picture 6"/>
          <p:cNvPicPr>
            <a:picLocks noChangeAspect="1"/>
          </p:cNvPicPr>
          <p:nvPr/>
        </p:nvPicPr>
        <p:blipFill rotWithShape="1">
          <a:blip r:embed="rId3"/>
          <a:srcRect b="1706"/>
          <a:stretch/>
        </p:blipFill>
        <p:spPr>
          <a:xfrm>
            <a:off x="7802214" y="1"/>
            <a:ext cx="3753293" cy="6877484"/>
          </a:xfrm>
          <a:prstGeom prst="rect">
            <a:avLst/>
          </a:prstGeom>
        </p:spPr>
      </p:pic>
    </p:spTree>
    <p:extLst>
      <p:ext uri="{BB962C8B-B14F-4D97-AF65-F5344CB8AC3E}">
        <p14:creationId xmlns:p14="http://schemas.microsoft.com/office/powerpoint/2010/main" val="1023542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12547" cy="4251907"/>
          </a:xfrm>
        </p:spPr>
        <p:txBody>
          <a:bodyPr>
            <a:noAutofit/>
          </a:bodyPr>
          <a:lstStyle/>
          <a:p>
            <a:pPr marL="0" indent="0">
              <a:buNone/>
            </a:pPr>
            <a:r>
              <a:rPr lang="en-GB" dirty="0">
                <a:latin typeface="Arial" panose="020B0604020202020204" pitchFamily="34" charset="0"/>
              </a:rPr>
              <a:t>Your research will use DNA barcoding for: </a:t>
            </a:r>
          </a:p>
          <a:p>
            <a:r>
              <a:rPr lang="en-GB" b="1" dirty="0">
                <a:solidFill>
                  <a:schemeClr val="accent5"/>
                </a:solidFill>
                <a:latin typeface="Arial" panose="020B0604020202020204" pitchFamily="34" charset="0"/>
              </a:rPr>
              <a:t>Biomonitoring</a:t>
            </a:r>
            <a:r>
              <a:rPr lang="en-GB" dirty="0">
                <a:latin typeface="Arial" panose="020B0604020202020204" pitchFamily="34" charset="0"/>
              </a:rPr>
              <a:t> – if the DNA barcode from your invertebrate matches one in the database, you will contribute to knowledge about the range and habitats of invertebrates found around your school</a:t>
            </a:r>
          </a:p>
          <a:p>
            <a:r>
              <a:rPr lang="en-GB" b="1" dirty="0">
                <a:solidFill>
                  <a:schemeClr val="accent5"/>
                </a:solidFill>
                <a:latin typeface="Arial" panose="020B0604020202020204" pitchFamily="34" charset="0"/>
              </a:rPr>
              <a:t>Bioexploration</a:t>
            </a:r>
            <a:r>
              <a:rPr lang="en-GB" dirty="0">
                <a:latin typeface="Arial" panose="020B0604020202020204" pitchFamily="34" charset="0"/>
              </a:rPr>
              <a:t> – if the DNA barcode from your invertebrate does not match one in the database, your sample could be used in further analysis to try and characterise an unknown invertebrate</a:t>
            </a:r>
          </a:p>
        </p:txBody>
      </p:sp>
      <p:pic>
        <p:nvPicPr>
          <p:cNvPr id="5" name="Picture 4"/>
          <p:cNvPicPr>
            <a:picLocks noChangeAspect="1"/>
          </p:cNvPicPr>
          <p:nvPr/>
        </p:nvPicPr>
        <p:blipFill>
          <a:blip r:embed="rId3"/>
          <a:stretch>
            <a:fillRect/>
          </a:stretch>
        </p:blipFill>
        <p:spPr>
          <a:xfrm>
            <a:off x="6001283" y="2021302"/>
            <a:ext cx="5558529" cy="2859042"/>
          </a:xfrm>
          <a:prstGeom prst="rect">
            <a:avLst/>
          </a:prstGeom>
        </p:spPr>
      </p:pic>
    </p:spTree>
    <p:extLst>
      <p:ext uri="{BB962C8B-B14F-4D97-AF65-F5344CB8AC3E}">
        <p14:creationId xmlns:p14="http://schemas.microsoft.com/office/powerpoint/2010/main" val="2764072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12547" cy="4251907"/>
          </a:xfrm>
        </p:spPr>
        <p:txBody>
          <a:bodyPr>
            <a:noAutofit/>
          </a:bodyPr>
          <a:lstStyle/>
          <a:p>
            <a:pPr marL="0" indent="0">
              <a:buNone/>
            </a:pPr>
            <a:r>
              <a:rPr lang="en-GB" dirty="0">
                <a:latin typeface="Arial" panose="020B0604020202020204" pitchFamily="34" charset="0"/>
              </a:rPr>
              <a:t>With climate change and pesticide use driving a massive decline in insect abundance, many insects unidentified and roles in ecosystem health uncharacterised, there have been calls for increases in DNA-based insect monitoring.</a:t>
            </a:r>
          </a:p>
          <a:p>
            <a:pPr marL="0" indent="0">
              <a:buNone/>
            </a:pPr>
            <a:r>
              <a:rPr lang="en-GB" dirty="0">
                <a:latin typeface="Arial" panose="020B0604020202020204" pitchFamily="34" charset="0"/>
              </a:rPr>
              <a:t>You will respond to this with your research and visit the Wellcome Sanger Institute, which hosts </a:t>
            </a:r>
            <a:r>
              <a:rPr lang="en-GB" b="1" dirty="0">
                <a:solidFill>
                  <a:schemeClr val="accent5"/>
                </a:solidFill>
                <a:latin typeface="Arial" panose="020B0604020202020204" pitchFamily="34" charset="0"/>
              </a:rPr>
              <a:t>BIOSCAN</a:t>
            </a:r>
            <a:r>
              <a:rPr lang="en-GB" dirty="0">
                <a:latin typeface="Arial" panose="020B0604020202020204" pitchFamily="34" charset="0"/>
              </a:rPr>
              <a:t>, a project aiming to identify 1 million flying insects over a period of 5 years.</a:t>
            </a:r>
          </a:p>
        </p:txBody>
      </p:sp>
      <p:sp>
        <p:nvSpPr>
          <p:cNvPr id="6" name="TextBox 5"/>
          <p:cNvSpPr txBox="1"/>
          <p:nvPr/>
        </p:nvSpPr>
        <p:spPr>
          <a:xfrm>
            <a:off x="475311" y="6215644"/>
            <a:ext cx="4963381" cy="646331"/>
          </a:xfrm>
          <a:prstGeom prst="rect">
            <a:avLst/>
          </a:prstGeom>
          <a:noFill/>
        </p:spPr>
        <p:txBody>
          <a:bodyPr wrap="square" rtlCol="0">
            <a:spAutoFit/>
          </a:bodyPr>
          <a:lstStyle/>
          <a:p>
            <a:r>
              <a:rPr lang="pt-BR" sz="1200" dirty="0"/>
              <a:t>Chua, P. Y. S., Bourlat, S. J., Ferguson, C., Korlevic, P., Zhao, L., Ekrem, T., Meier, R. and Lawniczak, M. K. N. (2023) ‘Future of DNA-based insect monitoring.’ </a:t>
            </a:r>
            <a:r>
              <a:rPr lang="pt-BR" sz="1200" i="1" dirty="0"/>
              <a:t>Trends in Genetics 39 (7)</a:t>
            </a:r>
            <a:r>
              <a:rPr lang="pt-BR" sz="1200" dirty="0"/>
              <a:t>; pp 531-544.</a:t>
            </a:r>
            <a:endParaRPr lang="en-GB" sz="1200" dirty="0"/>
          </a:p>
        </p:txBody>
      </p:sp>
      <p:pic>
        <p:nvPicPr>
          <p:cNvPr id="7" name="Google Shape;55;p13"/>
          <p:cNvPicPr preferRelativeResize="0"/>
          <p:nvPr/>
        </p:nvPicPr>
        <p:blipFill>
          <a:blip r:embed="rId3">
            <a:alphaModFix/>
          </a:blip>
          <a:stretch>
            <a:fillRect/>
          </a:stretch>
        </p:blipFill>
        <p:spPr>
          <a:xfrm>
            <a:off x="6777501" y="2021302"/>
            <a:ext cx="4006091" cy="3906048"/>
          </a:xfrm>
          <a:prstGeom prst="rect">
            <a:avLst/>
          </a:prstGeom>
          <a:noFill/>
          <a:ln>
            <a:noFill/>
          </a:ln>
        </p:spPr>
      </p:pic>
    </p:spTree>
    <p:extLst>
      <p:ext uri="{BB962C8B-B14F-4D97-AF65-F5344CB8AC3E}">
        <p14:creationId xmlns:p14="http://schemas.microsoft.com/office/powerpoint/2010/main" val="36782335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8" name="Pentagon 7"/>
          <p:cNvSpPr/>
          <p:nvPr/>
        </p:nvSpPr>
        <p:spPr>
          <a:xfrm>
            <a:off x="5663172" y="2021301"/>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1935332" cy="707886"/>
          </a:xfrm>
          <a:prstGeom prst="rect">
            <a:avLst/>
          </a:prstGeom>
          <a:noFill/>
          <a:ln>
            <a:noFill/>
          </a:ln>
        </p:spPr>
        <p:txBody>
          <a:bodyPr wrap="square" rtlCol="0">
            <a:spAutoFit/>
          </a:bodyPr>
          <a:lstStyle/>
          <a:p>
            <a:r>
              <a:rPr lang="en-GB" sz="2000" b="1" dirty="0"/>
              <a:t>Evaluating learning</a:t>
            </a:r>
          </a:p>
        </p:txBody>
      </p:sp>
      <p:sp>
        <p:nvSpPr>
          <p:cNvPr id="13" name="TextBox 12"/>
          <p:cNvSpPr txBox="1"/>
          <p:nvPr/>
        </p:nvSpPr>
        <p:spPr>
          <a:xfrm>
            <a:off x="3123309" y="2316008"/>
            <a:ext cx="1935332" cy="707886"/>
          </a:xfrm>
          <a:prstGeom prst="rect">
            <a:avLst/>
          </a:prstGeom>
          <a:noFill/>
          <a:ln>
            <a:noFill/>
          </a:ln>
        </p:spPr>
        <p:txBody>
          <a:bodyPr wrap="square" rtlCol="0">
            <a:spAutoFit/>
          </a:bodyPr>
          <a:lstStyle/>
          <a:p>
            <a:r>
              <a:rPr lang="en-GB" sz="2000" b="1" dirty="0"/>
              <a:t>Barcoding basics</a:t>
            </a:r>
          </a:p>
        </p:txBody>
      </p:sp>
      <p:sp>
        <p:nvSpPr>
          <p:cNvPr id="14" name="TextBox 13"/>
          <p:cNvSpPr txBox="1"/>
          <p:nvPr/>
        </p:nvSpPr>
        <p:spPr>
          <a:xfrm>
            <a:off x="5714807" y="2316008"/>
            <a:ext cx="2159686" cy="707886"/>
          </a:xfrm>
          <a:prstGeom prst="rect">
            <a:avLst/>
          </a:prstGeom>
          <a:noFill/>
          <a:ln>
            <a:noFill/>
          </a:ln>
        </p:spPr>
        <p:txBody>
          <a:bodyPr wrap="square" rtlCol="0">
            <a:spAutoFit/>
          </a:bodyPr>
          <a:lstStyle/>
          <a:p>
            <a:r>
              <a:rPr lang="en-GB" sz="2000" b="1" dirty="0">
                <a:solidFill>
                  <a:schemeClr val="bg1"/>
                </a:solidFill>
              </a:rPr>
              <a:t>Bioinformatics:</a:t>
            </a:r>
          </a:p>
          <a:p>
            <a:r>
              <a:rPr lang="en-GB" sz="2000" b="1" dirty="0">
                <a:solidFill>
                  <a:schemeClr val="bg1"/>
                </a:solidFill>
              </a:rPr>
              <a:t>BLAST</a:t>
            </a:r>
          </a:p>
        </p:txBody>
      </p:sp>
      <p:sp>
        <p:nvSpPr>
          <p:cNvPr id="15" name="TextBox 14"/>
          <p:cNvSpPr txBox="1"/>
          <p:nvPr/>
        </p:nvSpPr>
        <p:spPr>
          <a:xfrm>
            <a:off x="8308004" y="2316008"/>
            <a:ext cx="1935332" cy="707886"/>
          </a:xfrm>
          <a:prstGeom prst="rect">
            <a:avLst/>
          </a:prstGeom>
          <a:noFill/>
          <a:ln>
            <a:noFill/>
          </a:ln>
        </p:spPr>
        <p:txBody>
          <a:bodyPr wrap="square" rtlCol="0">
            <a:spAutoFit/>
          </a:bodyPr>
          <a:lstStyle/>
          <a:p>
            <a:r>
              <a:rPr lang="en-GB" sz="2000" b="1" dirty="0"/>
              <a:t>Collecting samples</a:t>
            </a:r>
          </a:p>
        </p:txBody>
      </p:sp>
    </p:spTree>
    <p:extLst>
      <p:ext uri="{BB962C8B-B14F-4D97-AF65-F5344CB8AC3E}">
        <p14:creationId xmlns:p14="http://schemas.microsoft.com/office/powerpoint/2010/main" val="72290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BLAST</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12547" cy="4251907"/>
          </a:xfrm>
        </p:spPr>
        <p:txBody>
          <a:bodyPr>
            <a:noAutofit/>
          </a:bodyPr>
          <a:lstStyle/>
          <a:p>
            <a:pPr marL="0" indent="0">
              <a:buNone/>
            </a:pPr>
            <a:r>
              <a:rPr lang="en-GB" b="1" dirty="0">
                <a:solidFill>
                  <a:schemeClr val="accent5"/>
                </a:solidFill>
              </a:rPr>
              <a:t>Bioinformatics</a:t>
            </a:r>
            <a:r>
              <a:rPr lang="en-GB" dirty="0"/>
              <a:t> is the development of software and computing tools to organise and analyse raw biological data.</a:t>
            </a:r>
          </a:p>
          <a:p>
            <a:pPr marL="0" indent="0">
              <a:buNone/>
            </a:pPr>
            <a:r>
              <a:rPr lang="en-GB" dirty="0"/>
              <a:t>One way in which bioinformatics is used is for the </a:t>
            </a:r>
            <a:r>
              <a:rPr lang="en-GB" b="1" dirty="0">
                <a:solidFill>
                  <a:schemeClr val="accent5"/>
                </a:solidFill>
              </a:rPr>
              <a:t>comparison of DNA sequence</a:t>
            </a:r>
            <a:r>
              <a:rPr lang="en-GB" dirty="0">
                <a:solidFill>
                  <a:schemeClr val="accent5"/>
                </a:solidFill>
              </a:rPr>
              <a:t>.</a:t>
            </a:r>
          </a:p>
          <a:p>
            <a:pPr lvl="0"/>
            <a:r>
              <a:rPr lang="en-GB" dirty="0"/>
              <a:t>Comparison of DNA sequence from  known organisms determines how similar DNA sequence is and relatedness.</a:t>
            </a:r>
          </a:p>
          <a:p>
            <a:pPr lvl="0"/>
            <a:r>
              <a:rPr lang="en-GB" dirty="0"/>
              <a:t>Comparison of DNA sequence from an unknown organism to a database of DNA sequences assists identification.  </a:t>
            </a:r>
          </a:p>
        </p:txBody>
      </p:sp>
      <p:pic>
        <p:nvPicPr>
          <p:cNvPr id="4" name="Picture 3"/>
          <p:cNvPicPr>
            <a:picLocks noChangeAspect="1"/>
          </p:cNvPicPr>
          <p:nvPr/>
        </p:nvPicPr>
        <p:blipFill>
          <a:blip r:embed="rId3"/>
          <a:stretch>
            <a:fillRect/>
          </a:stretch>
        </p:blipFill>
        <p:spPr>
          <a:xfrm>
            <a:off x="6001283" y="2023225"/>
            <a:ext cx="5554224" cy="3701370"/>
          </a:xfrm>
          <a:prstGeom prst="rect">
            <a:avLst/>
          </a:prstGeom>
        </p:spPr>
      </p:pic>
    </p:spTree>
    <p:extLst>
      <p:ext uri="{BB962C8B-B14F-4D97-AF65-F5344CB8AC3E}">
        <p14:creationId xmlns:p14="http://schemas.microsoft.com/office/powerpoint/2010/main" val="11958981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BLAST</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12547" cy="4251907"/>
          </a:xfrm>
        </p:spPr>
        <p:txBody>
          <a:bodyPr>
            <a:noAutofit/>
          </a:bodyPr>
          <a:lstStyle/>
          <a:p>
            <a:pPr marL="0" indent="0">
              <a:buNone/>
            </a:pPr>
            <a:r>
              <a:rPr lang="en-GB" dirty="0"/>
              <a:t>To compare DNA sequences, a </a:t>
            </a:r>
            <a:r>
              <a:rPr lang="en-GB" b="1" dirty="0">
                <a:solidFill>
                  <a:schemeClr val="accent5"/>
                </a:solidFill>
              </a:rPr>
              <a:t>BLAST</a:t>
            </a:r>
            <a:r>
              <a:rPr lang="en-GB" dirty="0"/>
              <a:t> is used. </a:t>
            </a:r>
          </a:p>
          <a:p>
            <a:pPr marL="0" indent="0">
              <a:buNone/>
            </a:pPr>
            <a:r>
              <a:rPr lang="en-GB" dirty="0"/>
              <a:t>BLAST stands for </a:t>
            </a:r>
            <a:r>
              <a:rPr lang="en-GB" b="1" dirty="0">
                <a:solidFill>
                  <a:schemeClr val="accent5"/>
                </a:solidFill>
              </a:rPr>
              <a:t>B</a:t>
            </a:r>
            <a:r>
              <a:rPr lang="en-GB" dirty="0"/>
              <a:t>asic </a:t>
            </a:r>
            <a:r>
              <a:rPr lang="en-GB" b="1" dirty="0">
                <a:solidFill>
                  <a:schemeClr val="accent5"/>
                </a:solidFill>
              </a:rPr>
              <a:t>L</a:t>
            </a:r>
            <a:r>
              <a:rPr lang="en-GB" dirty="0"/>
              <a:t>ocal </a:t>
            </a:r>
            <a:r>
              <a:rPr lang="en-GB" b="1" dirty="0">
                <a:solidFill>
                  <a:schemeClr val="accent5"/>
                </a:solidFill>
              </a:rPr>
              <a:t>A</a:t>
            </a:r>
            <a:r>
              <a:rPr lang="en-GB" dirty="0"/>
              <a:t>lignment </a:t>
            </a:r>
            <a:r>
              <a:rPr lang="en-GB" b="1" dirty="0">
                <a:solidFill>
                  <a:schemeClr val="accent5"/>
                </a:solidFill>
              </a:rPr>
              <a:t>S</a:t>
            </a:r>
            <a:r>
              <a:rPr lang="en-GB" dirty="0"/>
              <a:t>earch </a:t>
            </a:r>
            <a:r>
              <a:rPr lang="en-GB" b="1" dirty="0">
                <a:solidFill>
                  <a:schemeClr val="accent5"/>
                </a:solidFill>
              </a:rPr>
              <a:t>T</a:t>
            </a:r>
            <a:r>
              <a:rPr lang="en-GB" dirty="0"/>
              <a:t>ool. </a:t>
            </a:r>
          </a:p>
          <a:p>
            <a:pPr marL="0" indent="0">
              <a:buNone/>
            </a:pPr>
            <a:r>
              <a:rPr lang="en-GB" dirty="0"/>
              <a:t>5 invertebrates have been collected around the Wellcome Sanger Institute and their DNA barcodes found. </a:t>
            </a:r>
          </a:p>
          <a:p>
            <a:pPr marL="0" indent="0">
              <a:buNone/>
            </a:pPr>
            <a:r>
              <a:rPr lang="en-GB" dirty="0"/>
              <a:t>You will compare these DNA sequences from 5 unknown organisms to a database of DNA sequences to try and identify what they are.  </a:t>
            </a:r>
          </a:p>
          <a:p>
            <a:pPr marL="0" indent="0">
              <a:buNone/>
            </a:pPr>
            <a:endParaRPr lang="en-GB" dirty="0">
              <a:solidFill>
                <a:schemeClr val="accent5"/>
              </a:solidFill>
            </a:endParaRPr>
          </a:p>
        </p:txBody>
      </p:sp>
      <p:pic>
        <p:nvPicPr>
          <p:cNvPr id="6" name="Picture 5"/>
          <p:cNvPicPr>
            <a:picLocks noChangeAspect="1"/>
          </p:cNvPicPr>
          <p:nvPr/>
        </p:nvPicPr>
        <p:blipFill rotWithShape="1">
          <a:blip r:embed="rId3"/>
          <a:srcRect r="77105" b="79587"/>
          <a:stretch/>
        </p:blipFill>
        <p:spPr>
          <a:xfrm>
            <a:off x="6001283" y="2023225"/>
            <a:ext cx="5554224" cy="3095186"/>
          </a:xfrm>
          <a:prstGeom prst="rect">
            <a:avLst/>
          </a:prstGeom>
        </p:spPr>
      </p:pic>
      <p:sp>
        <p:nvSpPr>
          <p:cNvPr id="4" name="Rectangle 3"/>
          <p:cNvSpPr/>
          <p:nvPr/>
        </p:nvSpPr>
        <p:spPr>
          <a:xfrm>
            <a:off x="9666514" y="4204011"/>
            <a:ext cx="1676400" cy="1761360"/>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0" dirty="0"/>
              <a:t>?</a:t>
            </a:r>
          </a:p>
        </p:txBody>
      </p:sp>
    </p:spTree>
    <p:extLst>
      <p:ext uri="{BB962C8B-B14F-4D97-AF65-F5344CB8AC3E}">
        <p14:creationId xmlns:p14="http://schemas.microsoft.com/office/powerpoint/2010/main" val="3142774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BLAST</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12547" cy="4251907"/>
          </a:xfrm>
        </p:spPr>
        <p:txBody>
          <a:bodyPr>
            <a:noAutofit/>
          </a:bodyPr>
          <a:lstStyle/>
          <a:p>
            <a:pPr lvl="0"/>
            <a:r>
              <a:rPr lang="en-GB" dirty="0"/>
              <a:t>Find the DNA barcodes in a file named ’</a:t>
            </a:r>
            <a:r>
              <a:rPr lang="en-GB" b="1" dirty="0">
                <a:solidFill>
                  <a:schemeClr val="accent5"/>
                </a:solidFill>
              </a:rPr>
              <a:t>02_R_Unknown-barcodes</a:t>
            </a:r>
            <a:r>
              <a:rPr lang="en-GB" dirty="0"/>
              <a:t>’</a:t>
            </a:r>
          </a:p>
          <a:p>
            <a:pPr lvl="0"/>
            <a:r>
              <a:rPr lang="en-GB" dirty="0"/>
              <a:t>Follow the printed or digital instructions to compare these DNA barcodes to the </a:t>
            </a:r>
            <a:r>
              <a:rPr lang="en-GB" dirty="0">
                <a:solidFill>
                  <a:schemeClr val="accent6"/>
                </a:solidFill>
                <a:hlinkClick r:id="rId3">
                  <a:extLst>
                    <a:ext uri="{A12FA001-AC4F-418D-AE19-62706E023703}">
                      <ahyp:hlinkClr xmlns:ahyp="http://schemas.microsoft.com/office/drawing/2018/hyperlinkcolor" xmlns="" val="tx"/>
                    </a:ext>
                  </a:extLst>
                </a:hlinkClick>
              </a:rPr>
              <a:t>NCBI</a:t>
            </a:r>
            <a:r>
              <a:rPr lang="en-GB" dirty="0">
                <a:solidFill>
                  <a:schemeClr val="bg2"/>
                </a:solidFill>
              </a:rPr>
              <a:t> </a:t>
            </a:r>
            <a:r>
              <a:rPr lang="en-GB" dirty="0"/>
              <a:t>(</a:t>
            </a:r>
            <a:r>
              <a:rPr lang="en-GB" b="1" dirty="0"/>
              <a:t>N</a:t>
            </a:r>
            <a:r>
              <a:rPr lang="en-GB" dirty="0"/>
              <a:t>ational </a:t>
            </a:r>
            <a:r>
              <a:rPr lang="en-GB" b="1" dirty="0"/>
              <a:t>C</a:t>
            </a:r>
            <a:r>
              <a:rPr lang="en-GB" dirty="0"/>
              <a:t>entre for </a:t>
            </a:r>
            <a:r>
              <a:rPr lang="en-GB" b="1" dirty="0"/>
              <a:t>B</a:t>
            </a:r>
            <a:r>
              <a:rPr lang="en-GB" dirty="0"/>
              <a:t>iotechnology </a:t>
            </a:r>
            <a:r>
              <a:rPr lang="en-GB" b="1" dirty="0"/>
              <a:t>I</a:t>
            </a:r>
            <a:r>
              <a:rPr lang="en-GB" dirty="0"/>
              <a:t>nformation) database using a BLAST</a:t>
            </a:r>
          </a:p>
          <a:p>
            <a:pPr lvl="0"/>
            <a:r>
              <a:rPr lang="en-GB" dirty="0"/>
              <a:t>Complete the table in the file named ’</a:t>
            </a:r>
            <a:r>
              <a:rPr lang="en-GB" b="1" dirty="0">
                <a:solidFill>
                  <a:schemeClr val="accent5"/>
                </a:solidFill>
              </a:rPr>
              <a:t>02_R_BLAST-results</a:t>
            </a:r>
            <a:r>
              <a:rPr lang="en-GB" dirty="0"/>
              <a:t>’</a:t>
            </a:r>
            <a:r>
              <a:rPr lang="en-GB" dirty="0">
                <a:solidFill>
                  <a:schemeClr val="bg2"/>
                </a:solidFill>
              </a:rPr>
              <a:t> </a:t>
            </a:r>
            <a:r>
              <a:rPr lang="en-GB" dirty="0"/>
              <a:t>identifying the 5 invertebrates</a:t>
            </a:r>
          </a:p>
        </p:txBody>
      </p:sp>
      <p:pic>
        <p:nvPicPr>
          <p:cNvPr id="4" name="Picture 3"/>
          <p:cNvPicPr>
            <a:picLocks noChangeAspect="1"/>
          </p:cNvPicPr>
          <p:nvPr/>
        </p:nvPicPr>
        <p:blipFill>
          <a:blip r:embed="rId4"/>
          <a:stretch>
            <a:fillRect/>
          </a:stretch>
        </p:blipFill>
        <p:spPr>
          <a:xfrm>
            <a:off x="6001283" y="2023224"/>
            <a:ext cx="5554224" cy="3586522"/>
          </a:xfrm>
          <a:prstGeom prst="rect">
            <a:avLst/>
          </a:prstGeom>
        </p:spPr>
      </p:pic>
      <p:sp>
        <p:nvSpPr>
          <p:cNvPr id="13" name="TextBox 12"/>
          <p:cNvSpPr txBox="1"/>
          <p:nvPr/>
        </p:nvSpPr>
        <p:spPr>
          <a:xfrm>
            <a:off x="-90189" y="1940663"/>
            <a:ext cx="763351"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
        <p:nvSpPr>
          <p:cNvPr id="14" name="TextBox 13"/>
          <p:cNvSpPr txBox="1"/>
          <p:nvPr/>
        </p:nvSpPr>
        <p:spPr>
          <a:xfrm>
            <a:off x="-90189" y="2806546"/>
            <a:ext cx="763351"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
        <p:nvSpPr>
          <p:cNvPr id="15" name="TextBox 14"/>
          <p:cNvSpPr txBox="1"/>
          <p:nvPr/>
        </p:nvSpPr>
        <p:spPr>
          <a:xfrm>
            <a:off x="-80571" y="4513759"/>
            <a:ext cx="744114"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Tree>
    <p:extLst>
      <p:ext uri="{BB962C8B-B14F-4D97-AF65-F5344CB8AC3E}">
        <p14:creationId xmlns:p14="http://schemas.microsoft.com/office/powerpoint/2010/main" val="36588574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BLAST</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2"/>
            <a:ext cx="2760326" cy="4251907"/>
          </a:xfrm>
        </p:spPr>
        <p:txBody>
          <a:bodyPr>
            <a:noAutofit/>
          </a:bodyPr>
          <a:lstStyle/>
          <a:p>
            <a:pPr lvl="0"/>
            <a:r>
              <a:rPr lang="en-GB" dirty="0"/>
              <a:t>Check whether you managed to successfully identify the 5 unknown species using DNA barcode data.</a:t>
            </a:r>
          </a:p>
        </p:txBody>
      </p:sp>
      <p:pic>
        <p:nvPicPr>
          <p:cNvPr id="12" name="Picture 11"/>
          <p:cNvPicPr>
            <a:picLocks noChangeAspect="1"/>
          </p:cNvPicPr>
          <p:nvPr/>
        </p:nvPicPr>
        <p:blipFill>
          <a:blip r:embed="rId3"/>
          <a:stretch>
            <a:fillRect/>
          </a:stretch>
        </p:blipFill>
        <p:spPr>
          <a:xfrm>
            <a:off x="3818021" y="2021301"/>
            <a:ext cx="7737486" cy="4696317"/>
          </a:xfrm>
          <a:prstGeom prst="rect">
            <a:avLst/>
          </a:prstGeom>
        </p:spPr>
      </p:pic>
      <p:pic>
        <p:nvPicPr>
          <p:cNvPr id="5" name="Picture 4"/>
          <p:cNvPicPr>
            <a:picLocks noChangeAspect="1"/>
          </p:cNvPicPr>
          <p:nvPr/>
        </p:nvPicPr>
        <p:blipFill>
          <a:blip r:embed="rId4"/>
          <a:stretch>
            <a:fillRect/>
          </a:stretch>
        </p:blipFill>
        <p:spPr>
          <a:xfrm>
            <a:off x="11118213" y="2769537"/>
            <a:ext cx="733347" cy="67931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23604" t="27538" r="30071" b="49333"/>
          <a:stretch/>
        </p:blipFill>
        <p:spPr>
          <a:xfrm rot="5400000">
            <a:off x="11146661" y="4322731"/>
            <a:ext cx="679309" cy="730488"/>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l="17464" t="17714" r="24528" b="18317"/>
          <a:stretch/>
        </p:blipFill>
        <p:spPr>
          <a:xfrm flipH="1">
            <a:off x="11124148" y="5130804"/>
            <a:ext cx="1008875" cy="678325"/>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23509" t="10734" r="46498" b="70621"/>
          <a:stretch/>
        </p:blipFill>
        <p:spPr>
          <a:xfrm>
            <a:off x="11124148" y="5923718"/>
            <a:ext cx="730777" cy="679310"/>
          </a:xfrm>
          <a:prstGeom prst="rect">
            <a:avLst/>
          </a:prstGeom>
        </p:spPr>
      </p:pic>
      <p:pic>
        <p:nvPicPr>
          <p:cNvPr id="9" name="Picture 8"/>
          <p:cNvPicPr>
            <a:picLocks noChangeAspect="1"/>
          </p:cNvPicPr>
          <p:nvPr/>
        </p:nvPicPr>
        <p:blipFill>
          <a:blip r:embed="rId8"/>
          <a:stretch>
            <a:fillRect/>
          </a:stretch>
        </p:blipFill>
        <p:spPr>
          <a:xfrm>
            <a:off x="11118214" y="3564371"/>
            <a:ext cx="1014810" cy="658829"/>
          </a:xfrm>
          <a:prstGeom prst="rect">
            <a:avLst/>
          </a:prstGeom>
        </p:spPr>
      </p:pic>
    </p:spTree>
    <p:extLst>
      <p:ext uri="{BB962C8B-B14F-4D97-AF65-F5344CB8AC3E}">
        <p14:creationId xmlns:p14="http://schemas.microsoft.com/office/powerpoint/2010/main" val="5689636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8" name="Pentagon 7"/>
          <p:cNvSpPr/>
          <p:nvPr/>
        </p:nvSpPr>
        <p:spPr>
          <a:xfrm>
            <a:off x="5663172"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1935332" cy="707886"/>
          </a:xfrm>
          <a:prstGeom prst="rect">
            <a:avLst/>
          </a:prstGeom>
          <a:noFill/>
          <a:ln>
            <a:noFill/>
          </a:ln>
        </p:spPr>
        <p:txBody>
          <a:bodyPr wrap="square" rtlCol="0">
            <a:spAutoFit/>
          </a:bodyPr>
          <a:lstStyle/>
          <a:p>
            <a:r>
              <a:rPr lang="en-GB" sz="2000" b="1" dirty="0"/>
              <a:t>Evaluating learning</a:t>
            </a:r>
          </a:p>
        </p:txBody>
      </p:sp>
      <p:sp>
        <p:nvSpPr>
          <p:cNvPr id="13" name="TextBox 12"/>
          <p:cNvSpPr txBox="1"/>
          <p:nvPr/>
        </p:nvSpPr>
        <p:spPr>
          <a:xfrm>
            <a:off x="3123309" y="2316008"/>
            <a:ext cx="1935332" cy="707886"/>
          </a:xfrm>
          <a:prstGeom prst="rect">
            <a:avLst/>
          </a:prstGeom>
          <a:noFill/>
          <a:ln>
            <a:noFill/>
          </a:ln>
        </p:spPr>
        <p:txBody>
          <a:bodyPr wrap="square" rtlCol="0">
            <a:spAutoFit/>
          </a:bodyPr>
          <a:lstStyle/>
          <a:p>
            <a:r>
              <a:rPr lang="en-GB" sz="2000" b="1" dirty="0"/>
              <a:t>Barcoding basics</a:t>
            </a:r>
          </a:p>
        </p:txBody>
      </p:sp>
      <p:sp>
        <p:nvSpPr>
          <p:cNvPr id="14" name="TextBox 13"/>
          <p:cNvSpPr txBox="1"/>
          <p:nvPr/>
        </p:nvSpPr>
        <p:spPr>
          <a:xfrm>
            <a:off x="5714807" y="2316008"/>
            <a:ext cx="2159686" cy="707886"/>
          </a:xfrm>
          <a:prstGeom prst="rect">
            <a:avLst/>
          </a:prstGeom>
          <a:noFill/>
          <a:ln>
            <a:noFill/>
          </a:ln>
        </p:spPr>
        <p:txBody>
          <a:bodyPr wrap="square" rtlCol="0">
            <a:spAutoFit/>
          </a:bodyPr>
          <a:lstStyle/>
          <a:p>
            <a:r>
              <a:rPr lang="en-GB" sz="2000" b="1" dirty="0"/>
              <a:t>Bioinformatics:</a:t>
            </a:r>
          </a:p>
          <a:p>
            <a:r>
              <a:rPr lang="en-GB" sz="2000" b="1" dirty="0"/>
              <a:t>BLAST</a:t>
            </a:r>
          </a:p>
        </p:txBody>
      </p:sp>
      <p:sp>
        <p:nvSpPr>
          <p:cNvPr id="15" name="TextBox 14"/>
          <p:cNvSpPr txBox="1"/>
          <p:nvPr/>
        </p:nvSpPr>
        <p:spPr>
          <a:xfrm>
            <a:off x="8308004" y="2316008"/>
            <a:ext cx="1935332" cy="707886"/>
          </a:xfrm>
          <a:prstGeom prst="rect">
            <a:avLst/>
          </a:prstGeom>
          <a:noFill/>
          <a:ln>
            <a:noFill/>
          </a:ln>
        </p:spPr>
        <p:txBody>
          <a:bodyPr wrap="square" rtlCol="0">
            <a:spAutoFit/>
          </a:bodyPr>
          <a:lstStyle/>
          <a:p>
            <a:r>
              <a:rPr lang="en-GB" sz="2000" b="1" dirty="0">
                <a:solidFill>
                  <a:schemeClr val="bg1"/>
                </a:solidFill>
              </a:rPr>
              <a:t>Collecting samples</a:t>
            </a:r>
          </a:p>
        </p:txBody>
      </p:sp>
    </p:spTree>
    <p:extLst>
      <p:ext uri="{BB962C8B-B14F-4D97-AF65-F5344CB8AC3E}">
        <p14:creationId xmlns:p14="http://schemas.microsoft.com/office/powerpoint/2010/main" val="4050651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Collecting samples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12547" cy="4251907"/>
          </a:xfrm>
        </p:spPr>
        <p:txBody>
          <a:bodyPr>
            <a:noAutofit/>
          </a:bodyPr>
          <a:lstStyle/>
          <a:p>
            <a:pPr marL="0" indent="0">
              <a:buNone/>
            </a:pPr>
            <a:r>
              <a:rPr lang="en-GB" dirty="0">
                <a:latin typeface="Arial" panose="020B0604020202020204" pitchFamily="34" charset="0"/>
              </a:rPr>
              <a:t>Your project will use DNA barcodes to investigate the biodiversity in invertebrate populations from your school environment.</a:t>
            </a:r>
          </a:p>
          <a:p>
            <a:pPr marL="0" indent="0">
              <a:buNone/>
            </a:pPr>
            <a:r>
              <a:rPr lang="en-GB" dirty="0">
                <a:latin typeface="Arial" panose="020B0604020202020204" pitchFamily="34" charset="0"/>
              </a:rPr>
              <a:t>Scientific research relies on collaboration for checking of results from investigations. </a:t>
            </a:r>
          </a:p>
          <a:p>
            <a:pPr marL="0" indent="0">
              <a:buNone/>
            </a:pPr>
            <a:r>
              <a:rPr lang="en-GB" dirty="0">
                <a:latin typeface="Arial" panose="020B0604020202020204" pitchFamily="34" charset="0"/>
              </a:rPr>
              <a:t>Samples are stored after initial analysis to allow scientists to go back and test the reproducibility of results.</a:t>
            </a:r>
          </a:p>
        </p:txBody>
      </p:sp>
      <p:pic>
        <p:nvPicPr>
          <p:cNvPr id="9" name="Google Shape;68;p15"/>
          <p:cNvPicPr preferRelativeResize="0"/>
          <p:nvPr/>
        </p:nvPicPr>
        <p:blipFill>
          <a:blip r:embed="rId3">
            <a:alphaModFix/>
          </a:blip>
          <a:stretch>
            <a:fillRect/>
          </a:stretch>
        </p:blipFill>
        <p:spPr>
          <a:xfrm>
            <a:off x="6001284" y="2023223"/>
            <a:ext cx="5554224" cy="3252865"/>
          </a:xfrm>
          <a:prstGeom prst="rect">
            <a:avLst/>
          </a:prstGeom>
          <a:noFill/>
          <a:ln>
            <a:noFill/>
          </a:ln>
        </p:spPr>
      </p:pic>
      <p:sp>
        <p:nvSpPr>
          <p:cNvPr id="10" name="Rectangle 9"/>
          <p:cNvSpPr/>
          <p:nvPr/>
        </p:nvSpPr>
        <p:spPr>
          <a:xfrm>
            <a:off x="5951891" y="5407751"/>
            <a:ext cx="5653005" cy="307777"/>
          </a:xfrm>
          <a:prstGeom prst="rect">
            <a:avLst/>
          </a:prstGeom>
        </p:spPr>
        <p:txBody>
          <a:bodyPr wrap="square">
            <a:spAutoFit/>
          </a:bodyPr>
          <a:lstStyle/>
          <a:p>
            <a:pPr algn="ctr"/>
            <a:r>
              <a:rPr lang="en-GB" sz="1400" dirty="0"/>
              <a:t>Storage of flying insect samples from BIOSCAN in a 96-well plate.</a:t>
            </a:r>
          </a:p>
        </p:txBody>
      </p:sp>
    </p:spTree>
    <p:extLst>
      <p:ext uri="{BB962C8B-B14F-4D97-AF65-F5344CB8AC3E}">
        <p14:creationId xmlns:p14="http://schemas.microsoft.com/office/powerpoint/2010/main" val="1456671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74685-2D7B-F27E-8616-78F009533B92}"/>
              </a:ext>
            </a:extLst>
          </p:cNvPr>
          <p:cNvSpPr>
            <a:spLocks noGrp="1"/>
          </p:cNvSpPr>
          <p:nvPr>
            <p:ph type="title"/>
          </p:nvPr>
        </p:nvSpPr>
        <p:spPr/>
        <p:txBody>
          <a:bodyPr/>
          <a:lstStyle/>
          <a:p>
            <a:r>
              <a:rPr lang="en-US" dirty="0"/>
              <a:t>Teacher notes: </a:t>
            </a:r>
            <a:r>
              <a:rPr lang="en-US" dirty="0">
                <a:solidFill>
                  <a:schemeClr val="tx2"/>
                </a:solidFill>
              </a:rPr>
              <a:t>Session contents</a:t>
            </a:r>
          </a:p>
        </p:txBody>
      </p:sp>
      <p:graphicFrame>
        <p:nvGraphicFramePr>
          <p:cNvPr id="4" name="Table 3"/>
          <p:cNvGraphicFramePr>
            <a:graphicFrameLocks noGrp="1"/>
          </p:cNvGraphicFramePr>
          <p:nvPr>
            <p:extLst>
              <p:ext uri="{D42A27DB-BD31-4B8C-83A1-F6EECF244321}">
                <p14:modId xmlns:p14="http://schemas.microsoft.com/office/powerpoint/2010/main" val="2966989073"/>
              </p:ext>
            </p:extLst>
          </p:nvPr>
        </p:nvGraphicFramePr>
        <p:xfrm>
          <a:off x="480176" y="2021302"/>
          <a:ext cx="11412000" cy="4320000"/>
        </p:xfrm>
        <a:graphic>
          <a:graphicData uri="http://schemas.openxmlformats.org/drawingml/2006/table">
            <a:tbl>
              <a:tblPr firstRow="1" bandRow="1">
                <a:tableStyleId>{5940675A-B579-460E-94D1-54222C63F5DA}</a:tableStyleId>
              </a:tblPr>
              <a:tblGrid>
                <a:gridCol w="3166105">
                  <a:extLst>
                    <a:ext uri="{9D8B030D-6E8A-4147-A177-3AD203B41FA5}">
                      <a16:colId xmlns:a16="http://schemas.microsoft.com/office/drawing/2014/main" val="2175856432"/>
                    </a:ext>
                  </a:extLst>
                </a:gridCol>
                <a:gridCol w="1232437">
                  <a:extLst>
                    <a:ext uri="{9D8B030D-6E8A-4147-A177-3AD203B41FA5}">
                      <a16:colId xmlns:a16="http://schemas.microsoft.com/office/drawing/2014/main" val="4161623922"/>
                    </a:ext>
                  </a:extLst>
                </a:gridCol>
                <a:gridCol w="7013458">
                  <a:extLst>
                    <a:ext uri="{9D8B030D-6E8A-4147-A177-3AD203B41FA5}">
                      <a16:colId xmlns:a16="http://schemas.microsoft.com/office/drawing/2014/main" val="621128730"/>
                    </a:ext>
                  </a:extLst>
                </a:gridCol>
              </a:tblGrid>
              <a:tr h="1068232">
                <a:tc>
                  <a:txBody>
                    <a:bodyPr/>
                    <a:lstStyle/>
                    <a:p>
                      <a:pPr>
                        <a:spcBef>
                          <a:spcPts val="600"/>
                        </a:spcBef>
                        <a:spcAft>
                          <a:spcPts val="600"/>
                        </a:spcAft>
                      </a:pPr>
                      <a:r>
                        <a:rPr lang="en-GB" sz="2000" b="1" dirty="0">
                          <a:solidFill>
                            <a:schemeClr val="tx2"/>
                          </a:solidFill>
                        </a:rPr>
                        <a:t>Evaluating learning</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10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Information on the student questionnaire and the need for research consent.</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0890260"/>
                  </a:ext>
                </a:extLst>
              </a:tr>
              <a:tr h="650855">
                <a:tc>
                  <a:txBody>
                    <a:bodyPr/>
                    <a:lstStyle/>
                    <a:p>
                      <a:pPr>
                        <a:spcBef>
                          <a:spcPts val="600"/>
                        </a:spcBef>
                        <a:spcAft>
                          <a:spcPts val="600"/>
                        </a:spcAft>
                      </a:pPr>
                      <a:r>
                        <a:rPr lang="en-GB" sz="2000" b="1" dirty="0">
                          <a:solidFill>
                            <a:schemeClr val="tx2"/>
                          </a:solidFill>
                        </a:rPr>
                        <a:t>Barcoding basics</a:t>
                      </a:r>
                    </a:p>
                  </a:txBody>
                  <a:tcPr marL="137160" marR="137160" marT="137160" marB="137160">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10 min</a:t>
                      </a:r>
                    </a:p>
                  </a:txBody>
                  <a:tcPr marL="137160" marR="137160" marT="137160" marB="1371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An explanation of what barcoding is and how it works.</a:t>
                      </a:r>
                    </a:p>
                  </a:txBody>
                  <a:tcPr marL="137160" marR="137160" marT="137160" marB="137160">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5721345"/>
                  </a:ext>
                </a:extLst>
              </a:tr>
              <a:tr h="1532681">
                <a:tc>
                  <a:txBody>
                    <a:bodyPr/>
                    <a:lstStyle/>
                    <a:p>
                      <a:pPr>
                        <a:spcBef>
                          <a:spcPts val="600"/>
                        </a:spcBef>
                        <a:spcAft>
                          <a:spcPts val="600"/>
                        </a:spcAft>
                      </a:pPr>
                      <a:r>
                        <a:rPr lang="en-GB" sz="2000" b="1" dirty="0">
                          <a:solidFill>
                            <a:schemeClr val="tx2"/>
                          </a:solidFill>
                        </a:rPr>
                        <a:t>Bioinformatics:</a:t>
                      </a:r>
                      <a:r>
                        <a:rPr lang="en-GB" sz="2000" b="1" baseline="0" dirty="0">
                          <a:solidFill>
                            <a:schemeClr val="tx2"/>
                          </a:solidFill>
                        </a:rPr>
                        <a:t> BLAST</a:t>
                      </a:r>
                      <a:endParaRPr lang="en-GB" sz="2000" b="1" dirty="0">
                        <a:solidFill>
                          <a:schemeClr val="tx2"/>
                        </a:solidFill>
                      </a:endParaRP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20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An introduction to bioinformatics.</a:t>
                      </a:r>
                      <a:r>
                        <a:rPr lang="en-GB" sz="2000" baseline="0" dirty="0"/>
                        <a:t> I</a:t>
                      </a:r>
                      <a:r>
                        <a:rPr lang="en-GB" sz="2000" dirty="0"/>
                        <a:t>nstructions and an exercise using BLAST (Basic Local Alignment Search Tool), to identify invertebrates.</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3884372"/>
                  </a:ext>
                </a:extLst>
              </a:tr>
              <a:tr h="1068232">
                <a:tc>
                  <a:txBody>
                    <a:bodyPr/>
                    <a:lstStyle/>
                    <a:p>
                      <a:pPr>
                        <a:spcBef>
                          <a:spcPts val="600"/>
                        </a:spcBef>
                        <a:spcAft>
                          <a:spcPts val="600"/>
                        </a:spcAft>
                      </a:pPr>
                      <a:r>
                        <a:rPr lang="en-GB" sz="2000" b="1" dirty="0">
                          <a:solidFill>
                            <a:schemeClr val="tx2"/>
                          </a:solidFill>
                        </a:rPr>
                        <a:t>Collecting samples</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20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Considerations when obtaining, documenting and storing samples.</a:t>
                      </a:r>
                      <a:r>
                        <a:rPr lang="en-GB" sz="2000" baseline="0" dirty="0"/>
                        <a:t> Collecting samples for this project.</a:t>
                      </a:r>
                      <a:endParaRPr lang="en-GB" sz="2000" dirty="0"/>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30413827"/>
                  </a:ext>
                </a:extLst>
              </a:tr>
            </a:tbl>
          </a:graphicData>
        </a:graphic>
      </p:graphicFrame>
    </p:spTree>
    <p:extLst>
      <p:ext uri="{BB962C8B-B14F-4D97-AF65-F5344CB8AC3E}">
        <p14:creationId xmlns:p14="http://schemas.microsoft.com/office/powerpoint/2010/main" val="27593771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Collecting samples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12547" cy="4681250"/>
          </a:xfrm>
        </p:spPr>
        <p:txBody>
          <a:bodyPr>
            <a:noAutofit/>
          </a:bodyPr>
          <a:lstStyle/>
          <a:p>
            <a:pPr marL="0" indent="0">
              <a:buNone/>
            </a:pPr>
            <a:r>
              <a:rPr lang="en-GB" dirty="0"/>
              <a:t>The first practical task is to </a:t>
            </a:r>
            <a:r>
              <a:rPr lang="en-GB" b="1" dirty="0">
                <a:solidFill>
                  <a:schemeClr val="accent5"/>
                </a:solidFill>
              </a:rPr>
              <a:t>collect an invertebrate </a:t>
            </a:r>
            <a:r>
              <a:rPr lang="en-GB" dirty="0"/>
              <a:t>to use in your project.</a:t>
            </a:r>
          </a:p>
          <a:p>
            <a:pPr lvl="0"/>
            <a:r>
              <a:rPr lang="en-GB" dirty="0"/>
              <a:t>The sample needs to be fresh (not more than 2 days old)</a:t>
            </a:r>
          </a:p>
          <a:p>
            <a:pPr lvl="0"/>
            <a:r>
              <a:rPr lang="en-GB" dirty="0"/>
              <a:t>Choose and use an appropriate method to collect your invertebrate</a:t>
            </a:r>
          </a:p>
          <a:p>
            <a:pPr lvl="0"/>
            <a:r>
              <a:rPr lang="en-GB" dirty="0"/>
              <a:t>Place your sample in a </a:t>
            </a:r>
            <a:r>
              <a:rPr lang="en-GB" dirty="0" err="1"/>
              <a:t>Ziplock</a:t>
            </a:r>
            <a:r>
              <a:rPr lang="en-GB" dirty="0"/>
              <a:t> bag </a:t>
            </a:r>
          </a:p>
          <a:p>
            <a:pPr lvl="0"/>
            <a:r>
              <a:rPr lang="en-GB" dirty="0"/>
              <a:t>Label the bag with your initials</a:t>
            </a:r>
          </a:p>
          <a:p>
            <a:pPr lvl="0"/>
            <a:r>
              <a:rPr lang="en-GB" dirty="0"/>
              <a:t>Place the </a:t>
            </a:r>
            <a:r>
              <a:rPr lang="en-GB" dirty="0" err="1"/>
              <a:t>Ziplock</a:t>
            </a:r>
            <a:r>
              <a:rPr lang="en-GB" dirty="0"/>
              <a:t> bag in a -20°C freezer</a:t>
            </a:r>
          </a:p>
        </p:txBody>
      </p:sp>
      <p:grpSp>
        <p:nvGrpSpPr>
          <p:cNvPr id="5" name="Group 4"/>
          <p:cNvGrpSpPr/>
          <p:nvPr/>
        </p:nvGrpSpPr>
        <p:grpSpPr>
          <a:xfrm>
            <a:off x="6044134" y="2023223"/>
            <a:ext cx="5498154" cy="4254314"/>
            <a:chOff x="6044134" y="2023223"/>
            <a:chExt cx="5498154" cy="4254314"/>
          </a:xfrm>
        </p:grpSpPr>
        <p:pic>
          <p:nvPicPr>
            <p:cNvPr id="6" name="Picture 5"/>
            <p:cNvPicPr>
              <a:picLocks noChangeAspect="1"/>
            </p:cNvPicPr>
            <p:nvPr/>
          </p:nvPicPr>
          <p:blipFill>
            <a:blip r:embed="rId3">
              <a:grayscl/>
            </a:blip>
            <a:stretch>
              <a:fillRect/>
            </a:stretch>
          </p:blipFill>
          <p:spPr>
            <a:xfrm>
              <a:off x="6095999" y="2023223"/>
              <a:ext cx="2046137" cy="2518866"/>
            </a:xfrm>
            <a:prstGeom prst="rect">
              <a:avLst/>
            </a:prstGeom>
          </p:spPr>
        </p:pic>
        <p:pic>
          <p:nvPicPr>
            <p:cNvPr id="7" name="Picture 6"/>
            <p:cNvPicPr>
              <a:picLocks noChangeAspect="1"/>
            </p:cNvPicPr>
            <p:nvPr/>
          </p:nvPicPr>
          <p:blipFill>
            <a:blip r:embed="rId4">
              <a:clrChange>
                <a:clrFrom>
                  <a:srgbClr val="FFFFFF"/>
                </a:clrFrom>
                <a:clrTo>
                  <a:srgbClr val="FFFFFF">
                    <a:alpha val="0"/>
                  </a:srgbClr>
                </a:clrTo>
              </a:clrChange>
            </a:blip>
            <a:stretch>
              <a:fillRect/>
            </a:stretch>
          </p:blipFill>
          <p:spPr>
            <a:xfrm>
              <a:off x="7620011" y="2843640"/>
              <a:ext cx="875572" cy="798693"/>
            </a:xfrm>
            <a:prstGeom prst="rect">
              <a:avLst/>
            </a:prstGeom>
          </p:spPr>
        </p:pic>
        <p:pic>
          <p:nvPicPr>
            <p:cNvPr id="9" name="Picture 8"/>
            <p:cNvPicPr>
              <a:picLocks noChangeAspect="1"/>
            </p:cNvPicPr>
            <p:nvPr/>
          </p:nvPicPr>
          <p:blipFill>
            <a:blip r:embed="rId5">
              <a:clrChange>
                <a:clrFrom>
                  <a:srgbClr val="FFFFFF"/>
                </a:clrFrom>
                <a:clrTo>
                  <a:srgbClr val="FFFFFF">
                    <a:alpha val="0"/>
                  </a:srgbClr>
                </a:clrTo>
              </a:clrChange>
            </a:blip>
            <a:stretch>
              <a:fillRect/>
            </a:stretch>
          </p:blipFill>
          <p:spPr>
            <a:xfrm flipH="1">
              <a:off x="10531173" y="4362048"/>
              <a:ext cx="664263" cy="547612"/>
            </a:xfrm>
            <a:prstGeom prst="rect">
              <a:avLst/>
            </a:prstGeom>
          </p:spPr>
        </p:pic>
        <p:pic>
          <p:nvPicPr>
            <p:cNvPr id="10" name="Picture 9"/>
            <p:cNvPicPr>
              <a:picLocks noChangeAspect="1"/>
            </p:cNvPicPr>
            <p:nvPr/>
          </p:nvPicPr>
          <p:blipFill rotWithShape="1">
            <a:blip r:embed="rId6"/>
            <a:srcRect b="25953"/>
            <a:stretch/>
          </p:blipFill>
          <p:spPr>
            <a:xfrm>
              <a:off x="6044134" y="4506320"/>
              <a:ext cx="4196004" cy="1771217"/>
            </a:xfrm>
            <a:prstGeom prst="rect">
              <a:avLst/>
            </a:prstGeom>
          </p:spPr>
        </p:pic>
        <p:pic>
          <p:nvPicPr>
            <p:cNvPr id="11" name="Picture 10"/>
            <p:cNvPicPr>
              <a:picLocks noChangeAspect="1"/>
            </p:cNvPicPr>
            <p:nvPr/>
          </p:nvPicPr>
          <p:blipFill>
            <a:blip r:embed="rId7"/>
            <a:stretch>
              <a:fillRect/>
            </a:stretch>
          </p:blipFill>
          <p:spPr>
            <a:xfrm>
              <a:off x="9151951" y="2037238"/>
              <a:ext cx="2390337" cy="2872422"/>
            </a:xfrm>
            <a:prstGeom prst="rect">
              <a:avLst/>
            </a:prstGeom>
          </p:spPr>
        </p:pic>
        <p:pic>
          <p:nvPicPr>
            <p:cNvPr id="12" name="Picture 11"/>
            <p:cNvPicPr>
              <a:picLocks noChangeAspect="1"/>
            </p:cNvPicPr>
            <p:nvPr/>
          </p:nvPicPr>
          <p:blipFill>
            <a:blip r:embed="rId8">
              <a:clrChange>
                <a:clrFrom>
                  <a:srgbClr val="FFFFFF"/>
                </a:clrFrom>
                <a:clrTo>
                  <a:srgbClr val="FFFFFF">
                    <a:alpha val="0"/>
                  </a:srgbClr>
                </a:clrTo>
              </a:clrChange>
            </a:blip>
            <a:stretch>
              <a:fillRect/>
            </a:stretch>
          </p:blipFill>
          <p:spPr>
            <a:xfrm>
              <a:off x="7768423" y="5479952"/>
              <a:ext cx="719210" cy="476144"/>
            </a:xfrm>
            <a:prstGeom prst="rect">
              <a:avLst/>
            </a:prstGeom>
          </p:spPr>
        </p:pic>
      </p:grpSp>
      <p:pic>
        <p:nvPicPr>
          <p:cNvPr id="4" name="Picture 3"/>
          <p:cNvPicPr>
            <a:picLocks noChangeAspect="1"/>
          </p:cNvPicPr>
          <p:nvPr/>
        </p:nvPicPr>
        <p:blipFill rotWithShape="1">
          <a:blip r:embed="rId9"/>
          <a:srcRect l="19693" t="26331" r="32367" b="27992"/>
          <a:stretch/>
        </p:blipFill>
        <p:spPr>
          <a:xfrm flipH="1">
            <a:off x="-68896" y="2023223"/>
            <a:ext cx="549074" cy="520674"/>
          </a:xfrm>
          <a:prstGeom prst="rect">
            <a:avLst/>
          </a:prstGeom>
        </p:spPr>
      </p:pic>
    </p:spTree>
    <p:extLst>
      <p:ext uri="{BB962C8B-B14F-4D97-AF65-F5344CB8AC3E}">
        <p14:creationId xmlns:p14="http://schemas.microsoft.com/office/powerpoint/2010/main" val="9283965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Collecting samples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301190" cy="4251907"/>
          </a:xfrm>
        </p:spPr>
        <p:txBody>
          <a:bodyPr>
            <a:noAutofit/>
          </a:bodyPr>
          <a:lstStyle/>
          <a:p>
            <a:pPr marL="0" indent="0">
              <a:buNone/>
            </a:pPr>
            <a:r>
              <a:rPr lang="en-GB" dirty="0">
                <a:latin typeface="Arial" panose="020B0604020202020204" pitchFamily="34" charset="0"/>
              </a:rPr>
              <a:t>As well as collecting an invertebrate, you need to </a:t>
            </a:r>
            <a:r>
              <a:rPr lang="en-GB" b="1" dirty="0">
                <a:solidFill>
                  <a:schemeClr val="accent5"/>
                </a:solidFill>
                <a:latin typeface="Arial" panose="020B0604020202020204" pitchFamily="34" charset="0"/>
              </a:rPr>
              <a:t>record information </a:t>
            </a:r>
            <a:r>
              <a:rPr lang="en-GB" dirty="0">
                <a:latin typeface="Arial" panose="020B0604020202020204" pitchFamily="34" charset="0"/>
              </a:rPr>
              <a:t>on the specimen that you will use, so another scientist could check the reproducibility of your results.</a:t>
            </a:r>
          </a:p>
          <a:p>
            <a:r>
              <a:rPr lang="en-GB" dirty="0"/>
              <a:t>Take a photo of your invertebrate sample</a:t>
            </a:r>
          </a:p>
          <a:p>
            <a:r>
              <a:rPr lang="en-GB" dirty="0"/>
              <a:t>Find the sample information record sheet in a file named ’</a:t>
            </a:r>
            <a:r>
              <a:rPr lang="en-GB" b="1" dirty="0">
                <a:solidFill>
                  <a:schemeClr val="accent5"/>
                </a:solidFill>
              </a:rPr>
              <a:t>02_R_Sample-information-record-sheet</a:t>
            </a:r>
            <a:r>
              <a:rPr lang="en-GB" dirty="0"/>
              <a:t>’ </a:t>
            </a:r>
            <a:endParaRPr lang="en-GB" b="1" dirty="0">
              <a:solidFill>
                <a:schemeClr val="bg2"/>
              </a:solidFill>
            </a:endParaRPr>
          </a:p>
          <a:p>
            <a:r>
              <a:rPr lang="en-GB" dirty="0"/>
              <a:t>Complete the sample information record sheet (using the example to help you)</a:t>
            </a:r>
            <a:endParaRPr lang="en-GB" dirty="0">
              <a:latin typeface="Arial" panose="020B0604020202020204" pitchFamily="34" charset="0"/>
            </a:endParaRPr>
          </a:p>
        </p:txBody>
      </p:sp>
      <p:pic>
        <p:nvPicPr>
          <p:cNvPr id="17" name="Picture 16"/>
          <p:cNvPicPr>
            <a:picLocks noChangeAspect="1"/>
          </p:cNvPicPr>
          <p:nvPr/>
        </p:nvPicPr>
        <p:blipFill>
          <a:blip r:embed="rId3"/>
          <a:stretch>
            <a:fillRect/>
          </a:stretch>
        </p:blipFill>
        <p:spPr>
          <a:xfrm>
            <a:off x="6001284" y="2023224"/>
            <a:ext cx="5554224" cy="3022264"/>
          </a:xfrm>
          <a:prstGeom prst="rect">
            <a:avLst/>
          </a:prstGeom>
        </p:spPr>
      </p:pic>
      <p:sp>
        <p:nvSpPr>
          <p:cNvPr id="9" name="TextBox 8"/>
          <p:cNvSpPr txBox="1"/>
          <p:nvPr/>
        </p:nvSpPr>
        <p:spPr>
          <a:xfrm>
            <a:off x="-90189" y="5114384"/>
            <a:ext cx="763351"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Tree>
    <p:extLst>
      <p:ext uri="{BB962C8B-B14F-4D97-AF65-F5344CB8AC3E}">
        <p14:creationId xmlns:p14="http://schemas.microsoft.com/office/powerpoint/2010/main" val="10617770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8" name="Pentagon 7"/>
          <p:cNvSpPr/>
          <p:nvPr/>
        </p:nvSpPr>
        <p:spPr>
          <a:xfrm>
            <a:off x="5663172"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extBox 11"/>
          <p:cNvSpPr txBox="1"/>
          <p:nvPr/>
        </p:nvSpPr>
        <p:spPr>
          <a:xfrm>
            <a:off x="531811" y="2316008"/>
            <a:ext cx="1935332" cy="707886"/>
          </a:xfrm>
          <a:prstGeom prst="rect">
            <a:avLst/>
          </a:prstGeom>
          <a:noFill/>
          <a:ln>
            <a:noFill/>
          </a:ln>
        </p:spPr>
        <p:txBody>
          <a:bodyPr wrap="square" rtlCol="0">
            <a:spAutoFit/>
          </a:bodyPr>
          <a:lstStyle/>
          <a:p>
            <a:r>
              <a:rPr lang="en-GB" sz="2000" b="1" dirty="0"/>
              <a:t>Evaluating learning</a:t>
            </a:r>
          </a:p>
        </p:txBody>
      </p:sp>
      <p:sp>
        <p:nvSpPr>
          <p:cNvPr id="13" name="TextBox 12"/>
          <p:cNvSpPr txBox="1"/>
          <p:nvPr/>
        </p:nvSpPr>
        <p:spPr>
          <a:xfrm>
            <a:off x="3123309" y="2316008"/>
            <a:ext cx="1935332" cy="707886"/>
          </a:xfrm>
          <a:prstGeom prst="rect">
            <a:avLst/>
          </a:prstGeom>
          <a:noFill/>
          <a:ln>
            <a:noFill/>
          </a:ln>
        </p:spPr>
        <p:txBody>
          <a:bodyPr wrap="square" rtlCol="0">
            <a:spAutoFit/>
          </a:bodyPr>
          <a:lstStyle/>
          <a:p>
            <a:r>
              <a:rPr lang="en-GB" sz="2000" b="1" dirty="0"/>
              <a:t>Barcoding basics</a:t>
            </a:r>
          </a:p>
        </p:txBody>
      </p:sp>
      <p:sp>
        <p:nvSpPr>
          <p:cNvPr id="14" name="TextBox 13"/>
          <p:cNvSpPr txBox="1"/>
          <p:nvPr/>
        </p:nvSpPr>
        <p:spPr>
          <a:xfrm>
            <a:off x="5714807" y="2316008"/>
            <a:ext cx="2159686" cy="707886"/>
          </a:xfrm>
          <a:prstGeom prst="rect">
            <a:avLst/>
          </a:prstGeom>
          <a:noFill/>
          <a:ln>
            <a:noFill/>
          </a:ln>
        </p:spPr>
        <p:txBody>
          <a:bodyPr wrap="square" rtlCol="0">
            <a:spAutoFit/>
          </a:bodyPr>
          <a:lstStyle/>
          <a:p>
            <a:r>
              <a:rPr lang="en-GB" sz="2000" b="1" dirty="0"/>
              <a:t>Bioinformatics:</a:t>
            </a:r>
          </a:p>
          <a:p>
            <a:r>
              <a:rPr lang="en-GB" sz="2000" b="1" dirty="0"/>
              <a:t>BLAST</a:t>
            </a:r>
          </a:p>
        </p:txBody>
      </p:sp>
      <p:sp>
        <p:nvSpPr>
          <p:cNvPr id="15" name="TextBox 14"/>
          <p:cNvSpPr txBox="1"/>
          <p:nvPr/>
        </p:nvSpPr>
        <p:spPr>
          <a:xfrm>
            <a:off x="8308004" y="2316008"/>
            <a:ext cx="1935332" cy="707886"/>
          </a:xfrm>
          <a:prstGeom prst="rect">
            <a:avLst/>
          </a:prstGeom>
          <a:noFill/>
          <a:ln>
            <a:noFill/>
          </a:ln>
        </p:spPr>
        <p:txBody>
          <a:bodyPr wrap="square" rtlCol="0">
            <a:spAutoFit/>
          </a:bodyPr>
          <a:lstStyle/>
          <a:p>
            <a:r>
              <a:rPr lang="en-GB" sz="2000" b="1" dirty="0"/>
              <a:t>Collecting samples</a:t>
            </a:r>
          </a:p>
        </p:txBody>
      </p:sp>
      <p:sp>
        <p:nvSpPr>
          <p:cNvPr id="11"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3703320"/>
            <a:ext cx="11443598" cy="2569889"/>
          </a:xfrm>
        </p:spPr>
        <p:txBody>
          <a:bodyPr>
            <a:noAutofit/>
          </a:bodyPr>
          <a:lstStyle/>
          <a:p>
            <a:pPr marL="0" indent="0">
              <a:buNone/>
            </a:pPr>
            <a:r>
              <a:rPr lang="en-GB" dirty="0">
                <a:latin typeface="Arial" panose="020B0604020202020204" pitchFamily="34" charset="0"/>
              </a:rPr>
              <a:t>Next session we start developing skills in </a:t>
            </a:r>
            <a:r>
              <a:rPr lang="en-GB" b="1" dirty="0">
                <a:solidFill>
                  <a:schemeClr val="accent5"/>
                </a:solidFill>
                <a:latin typeface="Arial" panose="020B0604020202020204" pitchFamily="34" charset="0"/>
              </a:rPr>
              <a:t>micropipetting and gel electrophoresis</a:t>
            </a:r>
            <a:r>
              <a:rPr lang="en-GB" dirty="0">
                <a:latin typeface="Arial" panose="020B0604020202020204" pitchFamily="34" charset="0"/>
              </a:rPr>
              <a:t>.</a:t>
            </a:r>
          </a:p>
        </p:txBody>
      </p:sp>
    </p:spTree>
    <p:extLst>
      <p:ext uri="{BB962C8B-B14F-4D97-AF65-F5344CB8AC3E}">
        <p14:creationId xmlns:p14="http://schemas.microsoft.com/office/powerpoint/2010/main" val="18758863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23557-ED75-EB03-119C-B3CC66CC9CD2}"/>
              </a:ext>
            </a:extLst>
          </p:cNvPr>
          <p:cNvSpPr>
            <a:spLocks noGrp="1"/>
          </p:cNvSpPr>
          <p:nvPr>
            <p:ph type="title"/>
          </p:nvPr>
        </p:nvSpPr>
        <p:spPr/>
        <p:txBody>
          <a:bodyPr/>
          <a:lstStyle/>
          <a:p>
            <a:r>
              <a:rPr lang="en-US"/>
              <a:t>Thank you</a:t>
            </a:r>
          </a:p>
        </p:txBody>
      </p:sp>
      <p:sp>
        <p:nvSpPr>
          <p:cNvPr id="3" name="Content Placeholder 2">
            <a:extLst>
              <a:ext uri="{FF2B5EF4-FFF2-40B4-BE49-F238E27FC236}">
                <a16:creationId xmlns:a16="http://schemas.microsoft.com/office/drawing/2014/main" id="{19746782-CFCE-13CC-0A8B-872F49595446}"/>
              </a:ext>
            </a:extLst>
          </p:cNvPr>
          <p:cNvSpPr>
            <a:spLocks noGrp="1"/>
          </p:cNvSpPr>
          <p:nvPr>
            <p:ph idx="1"/>
          </p:nvPr>
        </p:nvSpPr>
        <p:spPr/>
        <p:txBody>
          <a:bodyPr>
            <a:noAutofit/>
          </a:bodyPr>
          <a:lstStyle/>
          <a:p>
            <a:r>
              <a:rPr lang="en-GB" b="1">
                <a:effectLst/>
                <a:latin typeface="Arial" panose="020B0604020202020204" pitchFamily="34" charset="0"/>
                <a:cs typeface="Arial" panose="020B0604020202020204" pitchFamily="34" charset="0"/>
              </a:rPr>
              <a:t>Barcoding for beginners is a project by Wellcome Connecting Science, funded by a Royal Society Partnership grant.</a:t>
            </a:r>
          </a:p>
          <a:p>
            <a:r>
              <a:rPr lang="en-GB">
                <a:effectLst/>
                <a:latin typeface="Arial" panose="020B0604020202020204" pitchFamily="34" charset="0"/>
                <a:cs typeface="Arial" panose="020B0604020202020204" pitchFamily="34" charset="0"/>
              </a:rPr>
              <a:t>All resources can be found on YourGenome: </a:t>
            </a:r>
            <a:r>
              <a:rPr lang="en-GB">
                <a:solidFill>
                  <a:schemeClr val="accent6"/>
                </a:solidFill>
                <a:effectLst/>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xmlns="" val="tx"/>
                    </a:ext>
                  </a:extLst>
                </a:hlinkClick>
              </a:rPr>
              <a:t>yourgenome.org/theme/barcoding-for-beginners</a:t>
            </a:r>
            <a:endParaRPr lang="en-GB">
              <a:solidFill>
                <a:schemeClr val="accent6"/>
              </a:solidFill>
              <a:latin typeface="Arial" panose="020B0604020202020204" pitchFamily="34" charset="0"/>
              <a:cs typeface="Arial" panose="020B0604020202020204" pitchFamily="34" charset="0"/>
            </a:endParaRPr>
          </a:p>
          <a:p>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Image credits</a:t>
            </a:r>
            <a:r>
              <a:rPr lang="en-GB" sz="1600">
                <a:effectLst/>
                <a:latin typeface="Arial" panose="020B0604020202020204" pitchFamily="34" charset="0"/>
                <a:cs typeface="Arial" panose="020B0604020202020204" pitchFamily="34" charset="0"/>
              </a:rPr>
              <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Wellcome Connecting Science</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Insect illustrations: Petra Korlević</a:t>
            </a:r>
          </a:p>
        </p:txBody>
      </p:sp>
    </p:spTree>
    <p:extLst>
      <p:ext uri="{BB962C8B-B14F-4D97-AF65-F5344CB8AC3E}">
        <p14:creationId xmlns:p14="http://schemas.microsoft.com/office/powerpoint/2010/main" val="1857558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4" name="Pentagon 3"/>
          <p:cNvSpPr/>
          <p:nvPr/>
        </p:nvSpPr>
        <p:spPr>
          <a:xfrm>
            <a:off x="480176" y="2021301"/>
            <a:ext cx="2591498" cy="1297301"/>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1935332" cy="707886"/>
          </a:xfrm>
          <a:prstGeom prst="rect">
            <a:avLst/>
          </a:prstGeom>
          <a:noFill/>
          <a:ln>
            <a:noFill/>
          </a:ln>
        </p:spPr>
        <p:txBody>
          <a:bodyPr wrap="square" rtlCol="0">
            <a:spAutoFit/>
          </a:bodyPr>
          <a:lstStyle/>
          <a:p>
            <a:r>
              <a:rPr lang="en-GB" sz="2000" b="1" dirty="0">
                <a:solidFill>
                  <a:schemeClr val="bg1"/>
                </a:solidFill>
              </a:rPr>
              <a:t>Evaluating learning</a:t>
            </a:r>
          </a:p>
        </p:txBody>
      </p:sp>
      <p:sp>
        <p:nvSpPr>
          <p:cNvPr id="13" name="TextBox 12"/>
          <p:cNvSpPr txBox="1"/>
          <p:nvPr/>
        </p:nvSpPr>
        <p:spPr>
          <a:xfrm>
            <a:off x="3123309" y="2316008"/>
            <a:ext cx="1935332" cy="707886"/>
          </a:xfrm>
          <a:prstGeom prst="rect">
            <a:avLst/>
          </a:prstGeom>
          <a:noFill/>
          <a:ln>
            <a:noFill/>
          </a:ln>
        </p:spPr>
        <p:txBody>
          <a:bodyPr wrap="square" rtlCol="0">
            <a:spAutoFit/>
          </a:bodyPr>
          <a:lstStyle/>
          <a:p>
            <a:r>
              <a:rPr lang="en-GB" sz="2000" b="1" dirty="0"/>
              <a:t>Barcoding basics</a:t>
            </a:r>
          </a:p>
        </p:txBody>
      </p:sp>
      <p:sp>
        <p:nvSpPr>
          <p:cNvPr id="14" name="TextBox 13"/>
          <p:cNvSpPr txBox="1"/>
          <p:nvPr/>
        </p:nvSpPr>
        <p:spPr>
          <a:xfrm>
            <a:off x="5714807" y="2316008"/>
            <a:ext cx="2159686" cy="707886"/>
          </a:xfrm>
          <a:prstGeom prst="rect">
            <a:avLst/>
          </a:prstGeom>
          <a:noFill/>
          <a:ln>
            <a:noFill/>
          </a:ln>
        </p:spPr>
        <p:txBody>
          <a:bodyPr wrap="square" rtlCol="0">
            <a:spAutoFit/>
          </a:bodyPr>
          <a:lstStyle/>
          <a:p>
            <a:r>
              <a:rPr lang="en-GB" sz="2000" b="1" dirty="0"/>
              <a:t>Bioinformatics:</a:t>
            </a:r>
          </a:p>
          <a:p>
            <a:r>
              <a:rPr lang="en-GB" sz="2000" b="1" dirty="0"/>
              <a:t>BLAST</a:t>
            </a:r>
          </a:p>
        </p:txBody>
      </p:sp>
      <p:sp>
        <p:nvSpPr>
          <p:cNvPr id="15" name="TextBox 14"/>
          <p:cNvSpPr txBox="1"/>
          <p:nvPr/>
        </p:nvSpPr>
        <p:spPr>
          <a:xfrm>
            <a:off x="8308004" y="2316008"/>
            <a:ext cx="1935332" cy="707886"/>
          </a:xfrm>
          <a:prstGeom prst="rect">
            <a:avLst/>
          </a:prstGeom>
          <a:noFill/>
          <a:ln>
            <a:noFill/>
          </a:ln>
        </p:spPr>
        <p:txBody>
          <a:bodyPr wrap="square" rtlCol="0">
            <a:spAutoFit/>
          </a:bodyPr>
          <a:lstStyle/>
          <a:p>
            <a:r>
              <a:rPr lang="en-GB" sz="2000" b="1" dirty="0"/>
              <a:t>Collecting samples</a:t>
            </a:r>
          </a:p>
        </p:txBody>
      </p:sp>
    </p:spTree>
    <p:extLst>
      <p:ext uri="{BB962C8B-B14F-4D97-AF65-F5344CB8AC3E}">
        <p14:creationId xmlns:p14="http://schemas.microsoft.com/office/powerpoint/2010/main" val="2412172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Evaluating learning</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247762" cy="4381200"/>
          </a:xfrm>
        </p:spPr>
        <p:txBody>
          <a:bodyPr>
            <a:normAutofit/>
          </a:bodyPr>
          <a:lstStyle/>
          <a:p>
            <a:pPr marL="0" indent="0">
              <a:buNone/>
            </a:pPr>
            <a:r>
              <a:rPr lang="en-GB" dirty="0">
                <a:latin typeface="Arial" panose="020B0604020202020204" pitchFamily="34" charset="0"/>
              </a:rPr>
              <a:t>The Wellcome Sanger Institute </a:t>
            </a:r>
            <a:r>
              <a:rPr lang="en-GB" dirty="0">
                <a:effectLst/>
                <a:latin typeface="Arial" panose="020B0604020202020204" pitchFamily="34" charset="0"/>
              </a:rPr>
              <a:t>would like to understand more about your experience in bioscience before starting this project, so we can evaluate whether Barcoding for beginners changes your understanding of bioscience through:</a:t>
            </a:r>
          </a:p>
          <a:p>
            <a:r>
              <a:rPr lang="en-GB" dirty="0">
                <a:latin typeface="Arial" panose="020B0604020202020204" pitchFamily="34" charset="0"/>
              </a:rPr>
              <a:t>Hands-on practical experience of molecular biology</a:t>
            </a:r>
          </a:p>
          <a:p>
            <a:r>
              <a:rPr lang="en-GB" dirty="0">
                <a:effectLst/>
                <a:latin typeface="Arial" panose="020B0604020202020204" pitchFamily="34" charset="0"/>
              </a:rPr>
              <a:t>Development of transferable science skills</a:t>
            </a:r>
          </a:p>
          <a:p>
            <a:r>
              <a:rPr lang="en-GB" dirty="0">
                <a:effectLst/>
                <a:latin typeface="Arial" panose="020B0604020202020204" pitchFamily="34" charset="0"/>
              </a:rPr>
              <a:t>Career insights from science staff</a:t>
            </a:r>
          </a:p>
        </p:txBody>
      </p:sp>
      <p:pic>
        <p:nvPicPr>
          <p:cNvPr id="18" name="Picture 17"/>
          <p:cNvPicPr>
            <a:picLocks noChangeAspect="1"/>
          </p:cNvPicPr>
          <p:nvPr/>
        </p:nvPicPr>
        <p:blipFill>
          <a:blip r:embed="rId2"/>
          <a:stretch>
            <a:fillRect/>
          </a:stretch>
        </p:blipFill>
        <p:spPr>
          <a:xfrm>
            <a:off x="6001282" y="2021302"/>
            <a:ext cx="2482084" cy="2442243"/>
          </a:xfrm>
          <a:prstGeom prst="rect">
            <a:avLst/>
          </a:prstGeom>
        </p:spPr>
      </p:pic>
      <p:sp>
        <p:nvSpPr>
          <p:cNvPr id="19" name="TextBox 18"/>
          <p:cNvSpPr txBox="1"/>
          <p:nvPr/>
        </p:nvSpPr>
        <p:spPr>
          <a:xfrm>
            <a:off x="6727878" y="4499405"/>
            <a:ext cx="3749809" cy="369332"/>
          </a:xfrm>
          <a:prstGeom prst="rect">
            <a:avLst/>
          </a:prstGeom>
          <a:noFill/>
        </p:spPr>
        <p:txBody>
          <a:bodyPr wrap="none" rtlCol="0">
            <a:spAutoFit/>
          </a:bodyPr>
          <a:lstStyle/>
          <a:p>
            <a:r>
              <a:rPr lang="en-GB" dirty="0"/>
              <a:t>Before			     After</a:t>
            </a:r>
          </a:p>
        </p:txBody>
      </p:sp>
      <p:pic>
        <p:nvPicPr>
          <p:cNvPr id="21" name="Picture 20"/>
          <p:cNvPicPr>
            <a:picLocks noChangeAspect="1"/>
          </p:cNvPicPr>
          <p:nvPr/>
        </p:nvPicPr>
        <p:blipFill>
          <a:blip r:embed="rId2"/>
          <a:stretch>
            <a:fillRect/>
          </a:stretch>
        </p:blipFill>
        <p:spPr>
          <a:xfrm>
            <a:off x="8896287" y="2021302"/>
            <a:ext cx="2482084" cy="2442243"/>
          </a:xfrm>
          <a:prstGeom prst="rect">
            <a:avLst/>
          </a:prstGeom>
        </p:spPr>
      </p:pic>
      <p:cxnSp>
        <p:nvCxnSpPr>
          <p:cNvPr id="22" name="Straight Arrow Connector 21"/>
          <p:cNvCxnSpPr/>
          <p:nvPr/>
        </p:nvCxnSpPr>
        <p:spPr>
          <a:xfrm>
            <a:off x="7599872" y="4710023"/>
            <a:ext cx="211347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2758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Evaluating learning</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4381200"/>
          </a:xfrm>
        </p:spPr>
        <p:txBody>
          <a:bodyPr>
            <a:normAutofit/>
          </a:bodyPr>
          <a:lstStyle/>
          <a:p>
            <a:pPr marL="0" indent="0">
              <a:buNone/>
            </a:pPr>
            <a:r>
              <a:rPr lang="en-GB" dirty="0">
                <a:latin typeface="Arial" panose="020B0604020202020204" pitchFamily="34" charset="0"/>
              </a:rPr>
              <a:t>Please complete the </a:t>
            </a:r>
            <a:r>
              <a:rPr lang="en-GB" b="1" dirty="0">
                <a:solidFill>
                  <a:schemeClr val="accent6"/>
                </a:solidFill>
                <a:latin typeface="Arial" panose="020B0604020202020204" pitchFamily="34" charset="0"/>
                <a:hlinkClick r:id="rId2">
                  <a:extLst>
                    <a:ext uri="{A12FA001-AC4F-418D-AE19-62706E023703}">
                      <ahyp:hlinkClr xmlns:ahyp="http://schemas.microsoft.com/office/drawing/2018/hyperlinkcolor" xmlns="" val="tx"/>
                    </a:ext>
                  </a:extLst>
                </a:hlinkClick>
              </a:rPr>
              <a:t>questionnaire</a:t>
            </a:r>
            <a:r>
              <a:rPr lang="en-GB" b="1" dirty="0">
                <a:solidFill>
                  <a:schemeClr val="accent5"/>
                </a:solidFill>
                <a:latin typeface="Arial" panose="020B0604020202020204" pitchFamily="34" charset="0"/>
              </a:rPr>
              <a:t> </a:t>
            </a:r>
            <a:r>
              <a:rPr lang="en-GB" dirty="0">
                <a:latin typeface="Arial" panose="020B0604020202020204" pitchFamily="34" charset="0"/>
              </a:rPr>
              <a:t>using the link provided (</a:t>
            </a:r>
            <a:r>
              <a:rPr lang="en-GB" dirty="0">
                <a:solidFill>
                  <a:schemeClr val="accent6"/>
                </a:solidFill>
                <a:latin typeface="Arial" panose="020B0604020202020204" pitchFamily="34" charset="0"/>
                <a:hlinkClick r:id="rId2">
                  <a:extLst>
                    <a:ext uri="{A12FA001-AC4F-418D-AE19-62706E023703}">
                      <ahyp:hlinkClr xmlns:ahyp="http://schemas.microsoft.com/office/drawing/2018/hyperlinkcolor" xmlns="" val="tx"/>
                    </a:ext>
                  </a:extLst>
                </a:hlinkClick>
              </a:rPr>
              <a:t>https://bit.ly/B4B-PreQ</a:t>
            </a:r>
            <a:r>
              <a:rPr lang="en-GB" dirty="0">
                <a:latin typeface="Arial" panose="020B0604020202020204" pitchFamily="34" charset="0"/>
              </a:rPr>
              <a:t>). </a:t>
            </a:r>
          </a:p>
          <a:p>
            <a:pPr marL="0" indent="0">
              <a:buNone/>
            </a:pPr>
            <a:r>
              <a:rPr lang="en-GB" dirty="0">
                <a:latin typeface="Arial" panose="020B0604020202020204" pitchFamily="34" charset="0"/>
              </a:rPr>
              <a:t>Please also complete a </a:t>
            </a:r>
            <a:r>
              <a:rPr lang="en-GB" b="1" dirty="0">
                <a:solidFill>
                  <a:schemeClr val="accent5"/>
                </a:solidFill>
                <a:latin typeface="Arial" panose="020B0604020202020204" pitchFamily="34" charset="0"/>
              </a:rPr>
              <a:t>declaration of consent form</a:t>
            </a:r>
            <a:r>
              <a:rPr lang="en-GB" dirty="0">
                <a:latin typeface="Arial" panose="020B0604020202020204" pitchFamily="34" charset="0"/>
              </a:rPr>
              <a:t>, giving us permission to anonymise and analyse your responses to assess the impact of Barcoding for beginners.</a:t>
            </a:r>
          </a:p>
        </p:txBody>
      </p:sp>
      <p:sp>
        <p:nvSpPr>
          <p:cNvPr id="18" name="TextBox 17"/>
          <p:cNvSpPr txBox="1"/>
          <p:nvPr/>
        </p:nvSpPr>
        <p:spPr>
          <a:xfrm>
            <a:off x="-107958" y="1893904"/>
            <a:ext cx="763351"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pic>
        <p:nvPicPr>
          <p:cNvPr id="4" name="Picture 3"/>
          <p:cNvPicPr>
            <a:picLocks noChangeAspect="1"/>
          </p:cNvPicPr>
          <p:nvPr/>
        </p:nvPicPr>
        <p:blipFill>
          <a:blip r:embed="rId3"/>
          <a:stretch>
            <a:fillRect/>
          </a:stretch>
        </p:blipFill>
        <p:spPr>
          <a:xfrm>
            <a:off x="7377344" y="130949"/>
            <a:ext cx="4660777" cy="6605289"/>
          </a:xfrm>
          <a:prstGeom prst="rect">
            <a:avLst/>
          </a:prstGeom>
          <a:ln w="3175">
            <a:solidFill>
              <a:schemeClr val="bg1">
                <a:lumMod val="75000"/>
              </a:schemeClr>
            </a:solidFill>
          </a:ln>
        </p:spPr>
      </p:pic>
      <p:sp>
        <p:nvSpPr>
          <p:cNvPr id="9" name="TextBox 8"/>
          <p:cNvSpPr txBox="1"/>
          <p:nvPr/>
        </p:nvSpPr>
        <p:spPr>
          <a:xfrm>
            <a:off x="-145524" y="2643137"/>
            <a:ext cx="744114"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Tree>
    <p:extLst>
      <p:ext uri="{BB962C8B-B14F-4D97-AF65-F5344CB8AC3E}">
        <p14:creationId xmlns:p14="http://schemas.microsoft.com/office/powerpoint/2010/main" val="3271036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8" name="Pentagon 7"/>
          <p:cNvSpPr/>
          <p:nvPr/>
        </p:nvSpPr>
        <p:spPr>
          <a:xfrm>
            <a:off x="5663172"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1935332" cy="707886"/>
          </a:xfrm>
          <a:prstGeom prst="rect">
            <a:avLst/>
          </a:prstGeom>
          <a:noFill/>
          <a:ln>
            <a:noFill/>
          </a:ln>
        </p:spPr>
        <p:txBody>
          <a:bodyPr wrap="square" rtlCol="0">
            <a:spAutoFit/>
          </a:bodyPr>
          <a:lstStyle/>
          <a:p>
            <a:r>
              <a:rPr lang="en-GB" sz="2000" b="1" dirty="0"/>
              <a:t>Evaluating learning</a:t>
            </a:r>
          </a:p>
        </p:txBody>
      </p:sp>
      <p:sp>
        <p:nvSpPr>
          <p:cNvPr id="13" name="TextBox 12"/>
          <p:cNvSpPr txBox="1"/>
          <p:nvPr/>
        </p:nvSpPr>
        <p:spPr>
          <a:xfrm>
            <a:off x="3123309" y="2316008"/>
            <a:ext cx="1935332" cy="707886"/>
          </a:xfrm>
          <a:prstGeom prst="rect">
            <a:avLst/>
          </a:prstGeom>
          <a:noFill/>
          <a:ln>
            <a:noFill/>
          </a:ln>
        </p:spPr>
        <p:txBody>
          <a:bodyPr wrap="square" rtlCol="0">
            <a:spAutoFit/>
          </a:bodyPr>
          <a:lstStyle/>
          <a:p>
            <a:r>
              <a:rPr lang="en-GB" sz="2000" b="1" dirty="0">
                <a:solidFill>
                  <a:schemeClr val="bg1"/>
                </a:solidFill>
              </a:rPr>
              <a:t>Barcoding basics</a:t>
            </a:r>
          </a:p>
        </p:txBody>
      </p:sp>
      <p:sp>
        <p:nvSpPr>
          <p:cNvPr id="14" name="TextBox 13"/>
          <p:cNvSpPr txBox="1"/>
          <p:nvPr/>
        </p:nvSpPr>
        <p:spPr>
          <a:xfrm>
            <a:off x="5714807" y="2316008"/>
            <a:ext cx="2159686" cy="707886"/>
          </a:xfrm>
          <a:prstGeom prst="rect">
            <a:avLst/>
          </a:prstGeom>
          <a:noFill/>
          <a:ln>
            <a:noFill/>
          </a:ln>
        </p:spPr>
        <p:txBody>
          <a:bodyPr wrap="square" rtlCol="0">
            <a:spAutoFit/>
          </a:bodyPr>
          <a:lstStyle/>
          <a:p>
            <a:r>
              <a:rPr lang="en-GB" sz="2000" b="1" dirty="0"/>
              <a:t>Bioinformatics:</a:t>
            </a:r>
          </a:p>
          <a:p>
            <a:r>
              <a:rPr lang="en-GB" sz="2000" b="1" dirty="0"/>
              <a:t>BLAST</a:t>
            </a:r>
          </a:p>
        </p:txBody>
      </p:sp>
      <p:sp>
        <p:nvSpPr>
          <p:cNvPr id="15" name="TextBox 14"/>
          <p:cNvSpPr txBox="1"/>
          <p:nvPr/>
        </p:nvSpPr>
        <p:spPr>
          <a:xfrm>
            <a:off x="8308004" y="2316008"/>
            <a:ext cx="1935332" cy="707886"/>
          </a:xfrm>
          <a:prstGeom prst="rect">
            <a:avLst/>
          </a:prstGeom>
          <a:noFill/>
          <a:ln>
            <a:noFill/>
          </a:ln>
        </p:spPr>
        <p:txBody>
          <a:bodyPr wrap="square" rtlCol="0">
            <a:spAutoFit/>
          </a:bodyPr>
          <a:lstStyle/>
          <a:p>
            <a:r>
              <a:rPr lang="en-GB" sz="2000" b="1" dirty="0"/>
              <a:t>Collecting samples</a:t>
            </a:r>
          </a:p>
        </p:txBody>
      </p:sp>
    </p:spTree>
    <p:extLst>
      <p:ext uri="{BB962C8B-B14F-4D97-AF65-F5344CB8AC3E}">
        <p14:creationId xmlns:p14="http://schemas.microsoft.com/office/powerpoint/2010/main" val="3811040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21" name="Google Shape;362;p50"/>
          <p:cNvSpPr txBox="1">
            <a:spLocks/>
          </p:cNvSpPr>
          <p:nvPr/>
        </p:nvSpPr>
        <p:spPr>
          <a:xfrm>
            <a:off x="480178" y="2041052"/>
            <a:ext cx="11382683" cy="3591644"/>
          </a:xfrm>
          <a:prstGeom prst="rect">
            <a:avLst/>
          </a:prstGeom>
        </p:spPr>
        <p:txBody>
          <a:bodyPr spcFirstLastPara="1" vert="horz" wrap="square" lIns="91433" tIns="90000" rIns="91433" bIns="90000" rtlCol="0" anchor="t" anchorCtr="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GB" sz="2200" dirty="0">
                <a:latin typeface="Arial" panose="020B0604020202020204" pitchFamily="34" charset="0"/>
                <a:cs typeface="Arial" panose="020B0604020202020204" pitchFamily="34" charset="0"/>
              </a:rPr>
              <a:t>In the same way that each item in a supermarket has a unique barcode, we would ideally like to find a unique, short DNA barcode for each organism.</a:t>
            </a:r>
          </a:p>
        </p:txBody>
      </p:sp>
      <p:pic>
        <p:nvPicPr>
          <p:cNvPr id="22" name="Picture 21"/>
          <p:cNvPicPr>
            <a:picLocks noChangeAspect="1"/>
          </p:cNvPicPr>
          <p:nvPr/>
        </p:nvPicPr>
        <p:blipFill>
          <a:blip r:embed="rId3"/>
          <a:stretch>
            <a:fillRect/>
          </a:stretch>
        </p:blipFill>
        <p:spPr>
          <a:xfrm>
            <a:off x="2387612" y="5093504"/>
            <a:ext cx="7367226" cy="1764496"/>
          </a:xfrm>
          <a:prstGeom prst="rect">
            <a:avLst/>
          </a:prstGeom>
        </p:spPr>
      </p:pic>
      <p:pic>
        <p:nvPicPr>
          <p:cNvPr id="23" name="Picture 22"/>
          <p:cNvPicPr>
            <a:picLocks noChangeAspect="1"/>
          </p:cNvPicPr>
          <p:nvPr/>
        </p:nvPicPr>
        <p:blipFill>
          <a:blip r:embed="rId4"/>
          <a:stretch>
            <a:fillRect/>
          </a:stretch>
        </p:blipFill>
        <p:spPr>
          <a:xfrm>
            <a:off x="2371128" y="3056017"/>
            <a:ext cx="7400194" cy="1600494"/>
          </a:xfrm>
          <a:prstGeom prst="rect">
            <a:avLst/>
          </a:prstGeom>
        </p:spPr>
      </p:pic>
    </p:spTree>
    <p:extLst>
      <p:ext uri="{BB962C8B-B14F-4D97-AF65-F5344CB8AC3E}">
        <p14:creationId xmlns:p14="http://schemas.microsoft.com/office/powerpoint/2010/main" val="2627285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6001282" y="2032771"/>
            <a:ext cx="5554223" cy="10121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Barcoding basics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1"/>
            <a:ext cx="4963692" cy="3606613"/>
          </a:xfrm>
        </p:spPr>
        <p:txBody>
          <a:bodyPr>
            <a:noAutofit/>
          </a:bodyPr>
          <a:lstStyle/>
          <a:p>
            <a:pPr marL="0" indent="0">
              <a:buNone/>
            </a:pPr>
            <a:r>
              <a:rPr lang="en-GB" dirty="0"/>
              <a:t>The plan to find an equivalent DNA sequence that is unique for each species – </a:t>
            </a:r>
            <a:r>
              <a:rPr lang="en-GB" b="1" dirty="0">
                <a:solidFill>
                  <a:schemeClr val="accent5"/>
                </a:solidFill>
              </a:rPr>
              <a:t>a DNA barcode </a:t>
            </a:r>
            <a:r>
              <a:rPr lang="en-GB" dirty="0"/>
              <a:t>– was proposed by Paul Hebert in 2003.</a:t>
            </a:r>
          </a:p>
          <a:p>
            <a:pPr marL="0" indent="0">
              <a:buNone/>
            </a:pPr>
            <a:r>
              <a:rPr lang="en-GB" dirty="0"/>
              <a:t>A short DNA sequence that remains constant with a species, but shows variation between species, would provide a </a:t>
            </a:r>
            <a:r>
              <a:rPr lang="en-GB" b="1" dirty="0">
                <a:solidFill>
                  <a:schemeClr val="accent5"/>
                </a:solidFill>
              </a:rPr>
              <a:t>DNA-based method assisting in identification of organisms</a:t>
            </a:r>
            <a:r>
              <a:rPr lang="en-GB" dirty="0"/>
              <a:t>.</a:t>
            </a:r>
          </a:p>
        </p:txBody>
      </p:sp>
      <p:sp>
        <p:nvSpPr>
          <p:cNvPr id="16" name="TextBox 15">
            <a:extLst>
              <a:ext uri="{FF2B5EF4-FFF2-40B4-BE49-F238E27FC236}">
                <a16:creationId xmlns:a16="http://schemas.microsoft.com/office/drawing/2014/main" id="{3CF900AB-C0BE-4DE4-9338-A5512453E96D}"/>
              </a:ext>
            </a:extLst>
          </p:cNvPr>
          <p:cNvSpPr txBox="1"/>
          <p:nvPr/>
        </p:nvSpPr>
        <p:spPr>
          <a:xfrm>
            <a:off x="6001282" y="3050304"/>
            <a:ext cx="5554223" cy="369332"/>
          </a:xfrm>
          <a:prstGeom prst="rect">
            <a:avLst/>
          </a:prstGeom>
          <a:noFill/>
        </p:spPr>
        <p:txBody>
          <a:bodyPr wrap="square" rtlCol="0">
            <a:spAutoFit/>
          </a:bodyPr>
          <a:lstStyle/>
          <a:p>
            <a:pPr algn="ctr"/>
            <a:r>
              <a:rPr lang="en-GB" dirty="0">
                <a:ea typeface="Verdana" panose="020B0604030504040204" pitchFamily="34" charset="0"/>
              </a:rPr>
              <a:t>Same DNA barcode = same species</a:t>
            </a:r>
          </a:p>
        </p:txBody>
      </p:sp>
      <p:pic>
        <p:nvPicPr>
          <p:cNvPr id="9" name="Picture 8"/>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2190775"/>
            <a:ext cx="1505940" cy="683237"/>
          </a:xfrm>
          <a:prstGeom prst="rect">
            <a:avLst/>
          </a:prstGeom>
        </p:spPr>
      </p:pic>
      <p:cxnSp>
        <p:nvCxnSpPr>
          <p:cNvPr id="30" name="Straight Connector 29"/>
          <p:cNvCxnSpPr>
            <a:stCxn id="8" idx="0"/>
            <a:endCxn id="8" idx="2"/>
          </p:cNvCxnSpPr>
          <p:nvPr/>
        </p:nvCxnSpPr>
        <p:spPr>
          <a:xfrm>
            <a:off x="8778394" y="2032771"/>
            <a:ext cx="0" cy="101218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36" name="Picture 35"/>
          <p:cNvPicPr>
            <a:picLocks noChangeAspect="1"/>
          </p:cNvPicPr>
          <p:nvPr/>
        </p:nvPicPr>
        <p:blipFill rotWithShape="1">
          <a:blip r:embed="rId3">
            <a:clrChange>
              <a:clrFrom>
                <a:srgbClr val="FFFFFF"/>
              </a:clrFrom>
              <a:clrTo>
                <a:srgbClr val="FFFFFF">
                  <a:alpha val="0"/>
                </a:srgbClr>
              </a:clrTo>
            </a:clrChange>
          </a:blip>
          <a:srcRect b="26217"/>
          <a:stretch/>
        </p:blipFill>
        <p:spPr>
          <a:xfrm>
            <a:off x="9413980" y="2187444"/>
            <a:ext cx="1505940" cy="683237"/>
          </a:xfrm>
          <a:prstGeom prst="rect">
            <a:avLst/>
          </a:prstGeom>
        </p:spPr>
      </p:pic>
      <p:sp>
        <p:nvSpPr>
          <p:cNvPr id="43" name="Rounded Rectangle 42"/>
          <p:cNvSpPr/>
          <p:nvPr/>
        </p:nvSpPr>
        <p:spPr>
          <a:xfrm>
            <a:off x="6001282" y="3745625"/>
            <a:ext cx="5554223" cy="10121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43">
            <a:extLst>
              <a:ext uri="{FF2B5EF4-FFF2-40B4-BE49-F238E27FC236}">
                <a16:creationId xmlns:a16="http://schemas.microsoft.com/office/drawing/2014/main" id="{3CF900AB-C0BE-4DE4-9338-A5512453E96D}"/>
              </a:ext>
            </a:extLst>
          </p:cNvPr>
          <p:cNvSpPr txBox="1"/>
          <p:nvPr/>
        </p:nvSpPr>
        <p:spPr>
          <a:xfrm>
            <a:off x="6001282" y="4763158"/>
            <a:ext cx="5554223" cy="369332"/>
          </a:xfrm>
          <a:prstGeom prst="rect">
            <a:avLst/>
          </a:prstGeom>
          <a:noFill/>
        </p:spPr>
        <p:txBody>
          <a:bodyPr wrap="square" rtlCol="0">
            <a:spAutoFit/>
          </a:bodyPr>
          <a:lstStyle/>
          <a:p>
            <a:pPr algn="ctr"/>
            <a:r>
              <a:rPr lang="en-GB" dirty="0">
                <a:ea typeface="Verdana" panose="020B0604030504040204" pitchFamily="34" charset="0"/>
              </a:rPr>
              <a:t>Different barcode = different species</a:t>
            </a:r>
          </a:p>
        </p:txBody>
      </p:sp>
      <p:pic>
        <p:nvPicPr>
          <p:cNvPr id="45" name="Picture 44"/>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3903629"/>
            <a:ext cx="1505940" cy="683237"/>
          </a:xfrm>
          <a:prstGeom prst="rect">
            <a:avLst/>
          </a:prstGeom>
        </p:spPr>
      </p:pic>
      <p:cxnSp>
        <p:nvCxnSpPr>
          <p:cNvPr id="46" name="Straight Connector 45"/>
          <p:cNvCxnSpPr>
            <a:stCxn id="43" idx="0"/>
            <a:endCxn id="43" idx="2"/>
          </p:cNvCxnSpPr>
          <p:nvPr/>
        </p:nvCxnSpPr>
        <p:spPr>
          <a:xfrm>
            <a:off x="8778394" y="3745625"/>
            <a:ext cx="0" cy="101218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8" name="Picture 47"/>
          <p:cNvPicPr>
            <a:picLocks noChangeAspect="1"/>
          </p:cNvPicPr>
          <p:nvPr/>
        </p:nvPicPr>
        <p:blipFill rotWithShape="1">
          <a:blip r:embed="rId4">
            <a:clrChange>
              <a:clrFrom>
                <a:srgbClr val="FFFFFF"/>
              </a:clrFrom>
              <a:clrTo>
                <a:srgbClr val="FFFFFF">
                  <a:alpha val="0"/>
                </a:srgbClr>
              </a:clrTo>
            </a:clrChange>
          </a:blip>
          <a:srcRect b="25130"/>
          <a:stretch/>
        </p:blipFill>
        <p:spPr>
          <a:xfrm>
            <a:off x="9423124" y="3904480"/>
            <a:ext cx="1504077" cy="692448"/>
          </a:xfrm>
          <a:prstGeom prst="rect">
            <a:avLst/>
          </a:prstGeom>
        </p:spPr>
      </p:pic>
      <p:sp>
        <p:nvSpPr>
          <p:cNvPr id="4" name="TextBox 3"/>
          <p:cNvSpPr txBox="1"/>
          <p:nvPr/>
        </p:nvSpPr>
        <p:spPr>
          <a:xfrm>
            <a:off x="480178" y="6281764"/>
            <a:ext cx="11236509" cy="523220"/>
          </a:xfrm>
          <a:prstGeom prst="rect">
            <a:avLst/>
          </a:prstGeom>
          <a:noFill/>
        </p:spPr>
        <p:txBody>
          <a:bodyPr wrap="square" rtlCol="0">
            <a:spAutoFit/>
          </a:bodyPr>
          <a:lstStyle/>
          <a:p>
            <a:r>
              <a:rPr lang="en-GB" sz="1400" dirty="0"/>
              <a:t>Hebert, P. D. N., </a:t>
            </a:r>
            <a:r>
              <a:rPr lang="en-GB" sz="1400" dirty="0" err="1"/>
              <a:t>Cywinska</a:t>
            </a:r>
            <a:r>
              <a:rPr lang="en-GB" sz="1400" dirty="0"/>
              <a:t>, A., Ball, S. L. and </a:t>
            </a:r>
            <a:r>
              <a:rPr lang="en-GB" sz="1400" dirty="0" err="1"/>
              <a:t>deWaard</a:t>
            </a:r>
            <a:r>
              <a:rPr lang="en-GB" sz="1400" dirty="0"/>
              <a:t>, J. R. (2003) ‘Biological Identifications through DNA barcodes.’ </a:t>
            </a:r>
            <a:r>
              <a:rPr lang="en-GB" sz="1400" i="1" dirty="0"/>
              <a:t>Proceedings of the Royal Society of London B 270</a:t>
            </a:r>
            <a:r>
              <a:rPr lang="en-GB" sz="1400" dirty="0"/>
              <a:t>; pp313-322.</a:t>
            </a:r>
          </a:p>
        </p:txBody>
      </p:sp>
    </p:spTree>
    <p:extLst>
      <p:ext uri="{BB962C8B-B14F-4D97-AF65-F5344CB8AC3E}">
        <p14:creationId xmlns:p14="http://schemas.microsoft.com/office/powerpoint/2010/main" val="1206181247"/>
      </p:ext>
    </p:extLst>
  </p:cSld>
  <p:clrMapOvr>
    <a:masterClrMapping/>
  </p:clrMapOvr>
</p:sld>
</file>

<file path=ppt/theme/theme1.xml><?xml version="1.0" encoding="utf-8"?>
<a:theme xmlns:a="http://schemas.openxmlformats.org/drawingml/2006/main" name="Content">
  <a:themeElements>
    <a:clrScheme name="WCS">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ssion">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3247</TotalTime>
  <Words>2245</Words>
  <Application>Microsoft Office PowerPoint</Application>
  <PresentationFormat>Widescreen</PresentationFormat>
  <Paragraphs>195</Paragraphs>
  <Slides>33</Slides>
  <Notes>22</Notes>
  <HiddenSlides>1</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33</vt:i4>
      </vt:variant>
    </vt:vector>
  </HeadingPairs>
  <TitlesOfParts>
    <vt:vector size="42" baseType="lpstr">
      <vt:lpstr>Arial</vt:lpstr>
      <vt:lpstr>Calibri</vt:lpstr>
      <vt:lpstr>Helvetica Neue LT Std</vt:lpstr>
      <vt:lpstr>HelveticaNeueLT Std</vt:lpstr>
      <vt:lpstr>Verdana</vt:lpstr>
      <vt:lpstr>Wingdings</vt:lpstr>
      <vt:lpstr>Content</vt:lpstr>
      <vt:lpstr>Session</vt:lpstr>
      <vt:lpstr>Cover</vt:lpstr>
      <vt:lpstr>PowerPoint Presentation</vt:lpstr>
      <vt:lpstr>Barcoding basics</vt:lpstr>
      <vt:lpstr>Teacher notes: Session contents</vt:lpstr>
      <vt:lpstr>Barcoding basics</vt:lpstr>
      <vt:lpstr>Evaluating learning</vt:lpstr>
      <vt:lpstr>Evaluating learning</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Barcoding basics</vt:lpstr>
      <vt:lpstr>Bioinformatics: BLAST</vt:lpstr>
      <vt:lpstr>Bioinformatics: BLAST</vt:lpstr>
      <vt:lpstr>Bioinformatics: BLAST</vt:lpstr>
      <vt:lpstr>Bioinformatics: BLAST</vt:lpstr>
      <vt:lpstr>Barcoding basics</vt:lpstr>
      <vt:lpstr>Collecting samples</vt:lpstr>
      <vt:lpstr>Collecting samples</vt:lpstr>
      <vt:lpstr>Collecting samples</vt:lpstr>
      <vt:lpstr>Barcoding basics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 Austin</dc:creator>
  <cp:lastModifiedBy>Karen Stephens</cp:lastModifiedBy>
  <cp:revision>231</cp:revision>
  <dcterms:created xsi:type="dcterms:W3CDTF">2020-10-06T11:47:42Z</dcterms:created>
  <dcterms:modified xsi:type="dcterms:W3CDTF">2024-09-03T15:49:02Z</dcterms:modified>
</cp:coreProperties>
</file>